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s/slide27.xml" ContentType="application/vnd.openxmlformats-officedocument.presentationml.slide+xml"/>
  <Override PartName="/ppt/slides/slide2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28.xml" ContentType="application/vnd.openxmlformats-officedocument.presentationml.slide+xml"/>
  <Override PartName="/ppt/slides/slide45.xml" ContentType="application/vnd.openxmlformats-officedocument.presentationml.slide+xml"/>
  <Override PartName="/ppt/slides/slide43.xml" ContentType="application/vnd.openxmlformats-officedocument.presentationml.slide+xml"/>
  <Override PartName="/ppt/slides/slide46.xml" ContentType="application/vnd.openxmlformats-officedocument.presentationml.slide+xml"/>
  <Override PartName="/ppt/slides/slide44.xml" ContentType="application/vnd.openxmlformats-officedocument.presentationml.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38.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9.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slideMasters/slideMaster1.xml" ContentType="application/vnd.openxmlformats-officedocument.presentationml.slideMaster+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34.xml" ContentType="application/vnd.openxmlformats-officedocument.presentationml.notesSlide+xml"/>
  <Override PartName="/ppt/notesSlides/notesSlide32.xml" ContentType="application/vnd.openxmlformats-officedocument.presentationml.notesSlid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33.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10.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18.xml" ContentType="application/vnd.openxmlformats-officedocument.presentationml.tags+xml"/>
  <Override PartName="/ppt/tags/tag1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16.xml" ContentType="application/vnd.openxmlformats-officedocument.presentationml.tags+xml"/>
  <Override PartName="/ppt/tags/tag15.xml" ContentType="application/vnd.openxmlformats-officedocument.presentationml.tags+xml"/>
  <Override PartName="/ppt/tags/tag14.xml" ContentType="application/vnd.openxmlformats-officedocument.presentationml.tags+xml"/>
  <Override PartName="/ppt/tags/tag13.xml" ContentType="application/vnd.openxmlformats-officedocument.presentationml.tags+xml"/>
  <Override PartName="/ppt/tags/tag12.xml" ContentType="application/vnd.openxmlformats-officedocument.presentationml.tags+xml"/>
  <Override PartName="/ppt/tags/tag11.xml" ContentType="application/vnd.openxmlformats-officedocument.presentationml.tag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0" r:id="rId1"/>
  </p:sldMasterIdLst>
  <p:notesMasterIdLst>
    <p:notesMasterId r:id="rId51"/>
  </p:notesMasterIdLst>
  <p:handoutMasterIdLst>
    <p:handoutMasterId r:id="rId52"/>
  </p:handoutMasterIdLst>
  <p:sldIdLst>
    <p:sldId id="256" r:id="rId2"/>
    <p:sldId id="257" r:id="rId3"/>
    <p:sldId id="258" r:id="rId4"/>
    <p:sldId id="259" r:id="rId5"/>
    <p:sldId id="260" r:id="rId6"/>
    <p:sldId id="262" r:id="rId7"/>
    <p:sldId id="265" r:id="rId8"/>
    <p:sldId id="266" r:id="rId9"/>
    <p:sldId id="267" r:id="rId10"/>
    <p:sldId id="268" r:id="rId11"/>
    <p:sldId id="270"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2" r:id="rId33"/>
    <p:sldId id="323" r:id="rId34"/>
    <p:sldId id="320" r:id="rId35"/>
    <p:sldId id="337" r:id="rId36"/>
    <p:sldId id="338" r:id="rId37"/>
    <p:sldId id="340" r:id="rId38"/>
    <p:sldId id="341" r:id="rId39"/>
    <p:sldId id="342" r:id="rId40"/>
    <p:sldId id="344" r:id="rId41"/>
    <p:sldId id="343" r:id="rId42"/>
    <p:sldId id="339" r:id="rId43"/>
    <p:sldId id="346" r:id="rId44"/>
    <p:sldId id="345" r:id="rId45"/>
    <p:sldId id="347" r:id="rId46"/>
    <p:sldId id="348" r:id="rId47"/>
    <p:sldId id="261" r:id="rId48"/>
    <p:sldId id="263" r:id="rId49"/>
    <p:sldId id="264" r:id="rId50"/>
  </p:sldIdLst>
  <p:sldSz cx="12196763" cy="6858000"/>
  <p:notesSz cx="6858000" cy="9144000"/>
  <p:defaultTex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p:defaultTextStyle>
  <p:extLst>
    <p:ext uri="{521415D9-36F7-43E2-AB2F-B90AF26B5E84}">
      <p14:sectionLst xmlns:p14="http://schemas.microsoft.com/office/powerpoint/2010/main">
        <p14:section name="封面页_图片版" id="{E8D0D622-F6C6-F44A-B365-B4A5FF6195C2}">
          <p14:sldIdLst>
            <p14:sldId id="256"/>
          </p14:sldIdLst>
        </p14:section>
        <p14:section name="目录页" id="{9D221634-295C-7843-AF5C-A0CB4F229241}">
          <p14:sldIdLst>
            <p14:sldId id="257"/>
          </p14:sldIdLst>
        </p14:section>
        <p14:section name="章节页" id="{FD05EE94-C931-8C4B-83A2-004B32AA1207}">
          <p14:sldIdLst>
            <p14:sldId id="258"/>
            <p14:sldId id="259"/>
            <p14:sldId id="260"/>
            <p14:sldId id="262"/>
            <p14:sldId id="265"/>
            <p14:sldId id="266"/>
            <p14:sldId id="267"/>
            <p14:sldId id="268"/>
            <p14:sldId id="270"/>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2"/>
            <p14:sldId id="323"/>
            <p14:sldId id="320"/>
            <p14:sldId id="337"/>
            <p14:sldId id="338"/>
            <p14:sldId id="340"/>
            <p14:sldId id="341"/>
            <p14:sldId id="342"/>
            <p14:sldId id="344"/>
            <p14:sldId id="343"/>
            <p14:sldId id="339"/>
            <p14:sldId id="346"/>
            <p14:sldId id="345"/>
            <p14:sldId id="347"/>
            <p14:sldId id="348"/>
            <p14:sldId id="261"/>
            <p14:sldId id="263"/>
            <p14:sldId id="264"/>
          </p14:sldIdLst>
        </p14:section>
        <p14:section name="结束页" id="{3F9D54A7-3BE2-2540-BB4C-DFE5509085F3}">
          <p14:sldIdLst/>
        </p14:section>
      </p14:sectionLst>
    </p:ext>
    <p:ext uri="{EFAFB233-063F-42B5-8137-9DF3F51BA10A}">
      <p15:sldGuideLst xmlns:p15="http://schemas.microsoft.com/office/powerpoint/2012/main">
        <p15:guide id="5" pos="3751" userDrawn="1">
          <p15:clr>
            <a:srgbClr val="A4A3A4"/>
          </p15:clr>
        </p15:guide>
        <p15:guide id="7" pos="3615" userDrawn="1">
          <p15:clr>
            <a:srgbClr val="A4A3A4"/>
          </p15:clr>
        </p15:guide>
        <p15:guide id="8" orient="horz" pos="913" userDrawn="1">
          <p15:clr>
            <a:srgbClr val="A4A3A4"/>
          </p15:clr>
        </p15:guide>
        <p15:guide id="9" pos="180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14" clrIdx="0">
    <p:extLst>
      <p:ext uri="{19B8F6BF-5375-455C-9EA6-DF929625EA0E}">
        <p15:presenceInfo xmlns:p15="http://schemas.microsoft.com/office/powerpoint/2012/main" userId="S-1-5-21-147214757-305610072-1517763936-5682676" providerId="AD"/>
      </p:ext>
    </p:extLst>
  </p:cmAuthor>
  <p:cmAuthor id="2" name="shimiaomiaozjhw" initials="s" lastIdx="8" clrIdx="1">
    <p:extLst>
      <p:ext uri="{19B8F6BF-5375-455C-9EA6-DF929625EA0E}">
        <p15:presenceInfo xmlns:p15="http://schemas.microsoft.com/office/powerpoint/2012/main" userId="S-1-5-21-147214757-305610072-1517763936-66854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D9D9D9"/>
    <a:srgbClr val="8BC9A0"/>
    <a:srgbClr val="EC7061"/>
    <a:srgbClr val="92D050"/>
    <a:srgbClr val="000000"/>
    <a:srgbClr val="FFD17D"/>
    <a:srgbClr val="FFF2CC"/>
    <a:srgbClr val="F3FBFE"/>
    <a:srgbClr val="99DF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13" autoAdjust="0"/>
    <p:restoredTop sz="68804" autoAdjust="0"/>
  </p:normalViewPr>
  <p:slideViewPr>
    <p:cSldViewPr snapToGrid="0" snapToObjects="1">
      <p:cViewPr varScale="1">
        <p:scale>
          <a:sx n="60" d="100"/>
          <a:sy n="60" d="100"/>
        </p:scale>
        <p:origin x="42" y="342"/>
      </p:cViewPr>
      <p:guideLst>
        <p:guide pos="3751"/>
        <p:guide pos="3615"/>
        <p:guide orient="horz" pos="913"/>
        <p:guide pos="180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p:scale>
          <a:sx n="75" d="100"/>
          <a:sy n="75" d="100"/>
        </p:scale>
        <p:origin x="2172" y="24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8" Type="http://schemas.openxmlformats.org/officeDocument/2006/relationships/customXml" Target="../customXml/item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60"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8/6/2020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marR="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kumimoji="0" lang="en-US" sz="1100" b="0" i="0" u="none" strike="noStrike" kern="12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mn-cs"/>
      </a:defRPr>
    </a:lvl1pPr>
    <a:lvl2pPr marL="540000" marR="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kumimoji="0" lang="en-US" sz="1100" b="0" i="0" u="none" strike="noStrike" kern="12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mn-cs"/>
      </a:defRPr>
    </a:lvl2pPr>
    <a:lvl3pPr marL="900000" marR="0" indent="-180000" algn="l" defTabSz="1219304" rtl="0" eaLnBrk="1" fontAlgn="auto" latinLnBrk="0" hangingPunct="1">
      <a:lnSpc>
        <a:spcPct val="125000"/>
      </a:lnSpc>
      <a:spcBef>
        <a:spcPts val="0"/>
      </a:spcBef>
      <a:spcAft>
        <a:spcPts val="600"/>
      </a:spcAft>
      <a:buClrTx/>
      <a:buSzTx/>
      <a:buFont typeface="微软雅黑" panose="020B0503020204020204" pitchFamily="34" charset="-122"/>
      <a:buChar char="▪"/>
      <a:tabLst/>
      <a:defRPr kumimoji="0" lang="en-US" sz="1100" b="0" i="0" u="none" strike="noStrike" kern="12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mn-cs"/>
      </a:defRPr>
    </a:lvl3pPr>
    <a:lvl4pPr marL="1260000" marR="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kumimoji="0" lang="en-US" sz="1100" b="0" i="0" u="none" strike="noStrike" kern="12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mn-cs"/>
      </a:defRPr>
    </a:lvl4pPr>
    <a:lvl5pPr marL="1620000" marR="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kumimoji="0" lang="en-US" sz="1100" b="0" i="0" u="none" strike="noStrike" kern="1200" cap="none" spc="0" normalizeH="0" baseline="0">
        <a:ln>
          <a:noFill/>
        </a:ln>
        <a:solidFill>
          <a:prstClr val="black"/>
        </a:solidFill>
        <a:effectLst/>
        <a:uLnTx/>
        <a:uFillTx/>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1" orient="horz" pos="2880" userDrawn="1">
          <p15:clr>
            <a:srgbClr val="F26B43"/>
          </p15:clr>
        </p15:guide>
        <p15:guide id="2" orient="horz" pos="482" userDrawn="1">
          <p15:clr>
            <a:srgbClr val="F26B43"/>
          </p15:clr>
        </p15:guide>
        <p15:guide id="3" orient="horz" pos="288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幻灯片图像占位符 8"/>
          <p:cNvSpPr>
            <a:spLocks noGrp="1" noRot="1" noChangeAspect="1"/>
          </p:cNvSpPr>
          <p:nvPr>
            <p:ph type="sldImg"/>
          </p:nvPr>
        </p:nvSpPr>
        <p:spPr>
          <a:xfrm>
            <a:off x="454025" y="766763"/>
            <a:ext cx="5935663" cy="3338512"/>
          </a:xfrm>
          <a:prstGeom prst="rect">
            <a:avLst/>
          </a:prstGeom>
        </p:spPr>
      </p:sp>
      <p:sp>
        <p:nvSpPr>
          <p:cNvPr id="10" name="备注占位符 9"/>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59949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868823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288224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203806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250215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108400"/>
          </a:xfrm>
          <a:prstGeom prst="rect">
            <a:avLst/>
          </a:prstGeom>
        </p:spPr>
        <p:txBody>
          <a:bodyPr/>
          <a:lstStyle/>
          <a:p>
            <a:pPr lvl="0"/>
            <a:r>
              <a:rPr lang="en-US" smtClean="0"/>
              <a:t>The optical distribution frame (ODF) is mainly used on backbone networks, metropolitan area networks (MANs), and optical fiber and cable networks. It connects, terminates, distributes, splits, and schedules backbone optical cables.</a:t>
            </a:r>
            <a:endParaRPr lang="en-US" altLang="zh-CN" dirty="0"/>
          </a:p>
        </p:txBody>
      </p:sp>
      <p:sp>
        <p:nvSpPr>
          <p:cNvPr id="8" name="幻灯片图像占位符 7"/>
          <p:cNvSpPr>
            <a:spLocks noGrp="1" noRot="1" noChangeAspect="1"/>
          </p:cNvSpPr>
          <p:nvPr>
            <p:ph type="sldImg"/>
          </p:nvPr>
        </p:nvSpPr>
        <p:spPr>
          <a:xfrm>
            <a:off x="454025" y="766763"/>
            <a:ext cx="5935663" cy="3338512"/>
          </a:xfrm>
          <a:prstGeom prst="rect">
            <a:avLst/>
          </a:prstGeom>
        </p:spPr>
      </p:sp>
    </p:spTree>
    <p:extLst>
      <p:ext uri="{BB962C8B-B14F-4D97-AF65-F5344CB8AC3E}">
        <p14:creationId xmlns:p14="http://schemas.microsoft.com/office/powerpoint/2010/main" val="976465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297248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188549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677922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4234271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769197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6824075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265956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891111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953728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598859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108400"/>
          </a:xfrm>
          <a:prstGeom prst="rect">
            <a:avLst/>
          </a:prstGeom>
        </p:spPr>
        <p:txBody>
          <a:bodyPr/>
          <a:lstStyle/>
          <a:p>
            <a:pPr lvl="0"/>
            <a:r>
              <a:rPr lang="en-US" dirty="0" smtClean="0"/>
              <a:t>Time arrangement preparation:</a:t>
            </a:r>
          </a:p>
          <a:p>
            <a:pPr marL="355600" lvl="1" indent="-177800"/>
            <a:r>
              <a:rPr lang="en-US" dirty="0" smtClean="0"/>
              <a:t>Negotiate the time arrangement with the customer and obtain customer's approval.</a:t>
            </a:r>
          </a:p>
          <a:p>
            <a:pPr marL="355600" lvl="1" indent="-177800"/>
            <a:r>
              <a:rPr lang="en-US" dirty="0" smtClean="0"/>
              <a:t>Make an overall time schedule.</a:t>
            </a:r>
          </a:p>
          <a:p>
            <a:pPr marL="355600" lvl="1" indent="-177800"/>
            <a:r>
              <a:rPr lang="en-US" dirty="0" smtClean="0"/>
              <a:t>Specify actions to be performed in each time segment.</a:t>
            </a:r>
          </a:p>
          <a:p>
            <a:pPr marL="355600" lvl="1" indent="-177800"/>
            <a:r>
              <a:rPr lang="en-US" dirty="0" smtClean="0"/>
              <a:t>In the migration phase, time arrangement should be accurate to minutes.</a:t>
            </a:r>
          </a:p>
          <a:p>
            <a:pPr marL="355600" lvl="1" indent="-177800"/>
            <a:r>
              <a:rPr lang="en-US" dirty="0" smtClean="0"/>
              <a:t>Reserve some time for major operations to avoid engineering accidents due to timeout.</a:t>
            </a:r>
          </a:p>
          <a:p>
            <a:pPr marL="355600" lvl="1" indent="-177800"/>
            <a:r>
              <a:rPr lang="en-US" dirty="0" smtClean="0"/>
              <a:t>Do not perform migration in peak hours (such as holidays and off-duty time).</a:t>
            </a:r>
          </a:p>
          <a:p>
            <a:pPr lvl="0"/>
            <a:endParaRPr lang="en-US" altLang="zh-CN" dirty="0"/>
          </a:p>
        </p:txBody>
      </p:sp>
      <p:sp>
        <p:nvSpPr>
          <p:cNvPr id="5" name="幻灯片图像占位符 4"/>
          <p:cNvSpPr>
            <a:spLocks noGrp="1" noRot="1" noChangeAspect="1"/>
          </p:cNvSpPr>
          <p:nvPr>
            <p:ph type="sldImg"/>
          </p:nvPr>
        </p:nvSpPr>
        <p:spPr>
          <a:xfrm>
            <a:off x="454025" y="766763"/>
            <a:ext cx="5935663" cy="3338512"/>
          </a:xfrm>
          <a:prstGeom prst="rect">
            <a:avLst/>
          </a:prstGeom>
        </p:spPr>
      </p:sp>
    </p:spTree>
    <p:extLst>
      <p:ext uri="{BB962C8B-B14F-4D97-AF65-F5344CB8AC3E}">
        <p14:creationId xmlns:p14="http://schemas.microsoft.com/office/powerpoint/2010/main" val="3413422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5" name="备注占位符 4"/>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6906567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5" name="备注占位符 4"/>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7241662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5" name="备注占位符 4"/>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5221957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5" name="备注占位符 4"/>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249532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4095078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4228521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495934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9929547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1265734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820160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3718554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6311728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558404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4025" y="766763"/>
            <a:ext cx="5935663" cy="3338512"/>
          </a:xfrm>
          <a:prstGeom prst="rect">
            <a:avLst/>
          </a:prstGeom>
        </p:spPr>
      </p:sp>
      <p:sp>
        <p:nvSpPr>
          <p:cNvPr id="5" name="备注占位符 4"/>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433094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608388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757681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1126848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r>
              <a:rPr lang="en-US" altLang="zh-CN" dirty="0" smtClean="0"/>
              <a:t>Type A service: service demanding low latency and bandwidth. These services are carried over leased lines.</a:t>
            </a:r>
            <a:endParaRPr lang="en-US" altLang="zh-CN" dirty="0" smtClean="0">
              <a:sym typeface="Huawei Sans" panose="020C0503030203020204" pitchFamily="34" charset="0"/>
            </a:endParaRPr>
          </a:p>
          <a:p>
            <a:r>
              <a:rPr lang="en-US" altLang="zh-CN" dirty="0" smtClean="0"/>
              <a:t>Type B service: service that has low requirements on the latency but occupies much bandwidth. These services are carried over IPsec VPNs.</a:t>
            </a:r>
            <a:endParaRPr lang="en-US" altLang="zh-CN" dirty="0" smtClean="0">
              <a:sym typeface="Huawei Sans" panose="020C0503030203020204" pitchFamily="34" charset="0"/>
            </a:endParaRPr>
          </a:p>
          <a:p>
            <a:r>
              <a:rPr lang="en-US" altLang="zh-CN" dirty="0" smtClean="0"/>
              <a:t>Static return routes are manually specified for the headquarters, and NQA is used to switch services to the standby path upon faults. This case focuses on the branch network and does not involve the headquarters network.</a:t>
            </a:r>
          </a:p>
          <a:p>
            <a:endParaRPr lang="zh-CN" altLang="en-US" dirty="0"/>
          </a:p>
        </p:txBody>
      </p:sp>
    </p:spTree>
    <p:extLst>
      <p:ext uri="{BB962C8B-B14F-4D97-AF65-F5344CB8AC3E}">
        <p14:creationId xmlns:p14="http://schemas.microsoft.com/office/powerpoint/2010/main" val="14071750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108400"/>
          </a:xfrm>
          <a:prstGeom prst="rect">
            <a:avLst/>
          </a:prstGeom>
        </p:spPr>
        <p:txBody>
          <a:bodyPr/>
          <a:lstStyle/>
          <a:p>
            <a:endParaRPr lang="en-US" altLang="zh-CN" dirty="0"/>
          </a:p>
        </p:txBody>
      </p:sp>
      <p:sp>
        <p:nvSpPr>
          <p:cNvPr id="6" name="幻灯片图像占位符 5"/>
          <p:cNvSpPr>
            <a:spLocks noGrp="1" noRot="1" noChangeAspect="1"/>
          </p:cNvSpPr>
          <p:nvPr>
            <p:ph type="sldImg"/>
          </p:nvPr>
        </p:nvSpPr>
        <p:spPr>
          <a:xfrm>
            <a:off x="454025" y="766763"/>
            <a:ext cx="5935663" cy="3338512"/>
          </a:xfrm>
          <a:prstGeom prst="rect">
            <a:avLst/>
          </a:prstGeom>
        </p:spPr>
      </p:sp>
    </p:spTree>
    <p:extLst>
      <p:ext uri="{BB962C8B-B14F-4D97-AF65-F5344CB8AC3E}">
        <p14:creationId xmlns:p14="http://schemas.microsoft.com/office/powerpoint/2010/main" val="33887051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6565825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4266981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0002158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6753195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4025" y="766763"/>
            <a:ext cx="5935663" cy="3338512"/>
          </a:xfrm>
          <a:prstGeom prst="rect">
            <a:avLst/>
          </a:prstGeom>
        </p:spPr>
      </p:sp>
      <p:sp>
        <p:nvSpPr>
          <p:cNvPr id="5" name="备注占位符 4"/>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0820947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备注占位符 8"/>
          <p:cNvSpPr>
            <a:spLocks noGrp="1"/>
          </p:cNvSpPr>
          <p:nvPr>
            <p:ph type="body" idx="1"/>
          </p:nvPr>
        </p:nvSpPr>
        <p:spPr>
          <a:xfrm>
            <a:off x="454896" y="4603008"/>
            <a:ext cx="5932800" cy="5108400"/>
          </a:xfrm>
          <a:prstGeom prst="rect">
            <a:avLst/>
          </a:prstGeom>
        </p:spPr>
        <p:txBody>
          <a:bodyPr/>
          <a:lstStyle/>
          <a:p>
            <a:pPr marL="46400" lvl="0" indent="-228600">
              <a:buFont typeface="+mj-lt"/>
              <a:buAutoNum type="arabicPeriod"/>
            </a:pPr>
            <a:r>
              <a:rPr lang="en-US" dirty="0" smtClean="0"/>
              <a:t>We </a:t>
            </a:r>
            <a:r>
              <a:rPr lang="en-US" dirty="0" smtClean="0"/>
              <a:t>can set up a local pilot office and simulate the customer's network to verify the feasibility of the entire migration solution.</a:t>
            </a:r>
            <a:endParaRPr lang="en-US" altLang="zh-CN" dirty="0" smtClean="0"/>
          </a:p>
          <a:p>
            <a:pPr marL="46400" lvl="0" indent="-228600">
              <a:buFont typeface="+mj-lt"/>
              <a:buAutoNum type="arabicPeriod"/>
            </a:pPr>
            <a:r>
              <a:rPr lang="en-US" dirty="0" smtClean="0"/>
              <a:t>The configuration of the live network needs to be backed up. To verify the network status before and after the migration, collect dynamic data of the live network, including the port status, traffic, status of each routing protocol, number of routes, STP status, and ARP/MAC address entries of each port.</a:t>
            </a:r>
            <a:endParaRPr lang="en-US" altLang="zh-CN" dirty="0"/>
          </a:p>
        </p:txBody>
      </p:sp>
      <p:sp>
        <p:nvSpPr>
          <p:cNvPr id="3" name="幻灯片图像占位符 2"/>
          <p:cNvSpPr>
            <a:spLocks noGrp="1" noRot="1" noChangeAspect="1"/>
          </p:cNvSpPr>
          <p:nvPr>
            <p:ph type="sldImg"/>
          </p:nvPr>
        </p:nvSpPr>
        <p:spPr>
          <a:xfrm>
            <a:off x="454025" y="766763"/>
            <a:ext cx="5935663" cy="3338512"/>
          </a:xfrm>
          <a:prstGeom prst="rect">
            <a:avLst/>
          </a:prstGeom>
        </p:spPr>
      </p:sp>
    </p:spTree>
    <p:extLst>
      <p:ext uri="{BB962C8B-B14F-4D97-AF65-F5344CB8AC3E}">
        <p14:creationId xmlns:p14="http://schemas.microsoft.com/office/powerpoint/2010/main" val="31885403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dirty="0"/>
          </a:p>
        </p:txBody>
      </p:sp>
    </p:spTree>
    <p:extLst>
      <p:ext uri="{BB962C8B-B14F-4D97-AF65-F5344CB8AC3E}">
        <p14:creationId xmlns:p14="http://schemas.microsoft.com/office/powerpoint/2010/main" val="36551428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幻灯片图像占位符 8"/>
          <p:cNvSpPr>
            <a:spLocks noGrp="1" noRot="1" noChangeAspect="1"/>
          </p:cNvSpPr>
          <p:nvPr>
            <p:ph type="sldImg"/>
          </p:nvPr>
        </p:nvSpPr>
        <p:spPr>
          <a:xfrm>
            <a:off x="454025" y="766763"/>
            <a:ext cx="5935663" cy="3338512"/>
          </a:xfrm>
          <a:prstGeom prst="rect">
            <a:avLst/>
          </a:prstGeom>
        </p:spPr>
      </p:sp>
      <p:sp>
        <p:nvSpPr>
          <p:cNvPr id="10" name="备注占位符 9"/>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2809801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8486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3932077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4013492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454025" y="766763"/>
            <a:ext cx="5935663" cy="3338512"/>
          </a:xfrm>
          <a:prstGeom prst="rect">
            <a:avLst/>
          </a:prstGeom>
        </p:spPr>
      </p:sp>
      <p:sp>
        <p:nvSpPr>
          <p:cNvPr id="6" name="备注占位符 5"/>
          <p:cNvSpPr>
            <a:spLocks noGrp="1"/>
          </p:cNvSpPr>
          <p:nvPr>
            <p:ph type="body" idx="1"/>
          </p:nvPr>
        </p:nvSpPr>
        <p:spPr>
          <a:xfrm>
            <a:off x="454896" y="4603008"/>
            <a:ext cx="5932800" cy="5108400"/>
          </a:xfrm>
          <a:prstGeom prst="rect">
            <a:avLst/>
          </a:prstGeom>
        </p:spPr>
        <p:txBody>
          <a:bodyPr/>
          <a:lstStyle/>
          <a:p>
            <a:endParaRPr lang="zh-CN" altLang="en-US" dirty="0"/>
          </a:p>
        </p:txBody>
      </p:sp>
    </p:spTree>
    <p:extLst>
      <p:ext uri="{BB962C8B-B14F-4D97-AF65-F5344CB8AC3E}">
        <p14:creationId xmlns:p14="http://schemas.microsoft.com/office/powerpoint/2010/main" val="2096414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4025" y="766763"/>
            <a:ext cx="5935663" cy="3338512"/>
          </a:xfrm>
          <a:prstGeom prst="rect">
            <a:avLst/>
          </a:prstGeom>
        </p:spPr>
      </p:sp>
      <p:sp>
        <p:nvSpPr>
          <p:cNvPr id="3" name="备注占位符 2"/>
          <p:cNvSpPr>
            <a:spLocks noGrp="1"/>
          </p:cNvSpPr>
          <p:nvPr>
            <p:ph type="body" idx="1"/>
          </p:nvPr>
        </p:nvSpPr>
        <p:spPr>
          <a:xfrm>
            <a:off x="454896" y="4603008"/>
            <a:ext cx="5932800" cy="5108400"/>
          </a:xfrm>
          <a:prstGeom prst="rect">
            <a:avLst/>
          </a:prstGeom>
        </p:spPr>
        <p:txBody>
          <a:bodyPr/>
          <a:lstStyle/>
          <a:p>
            <a:endParaRPr lang="zh-CN" altLang="en-US"/>
          </a:p>
        </p:txBody>
      </p:sp>
    </p:spTree>
    <p:extLst>
      <p:ext uri="{BB962C8B-B14F-4D97-AF65-F5344CB8AC3E}">
        <p14:creationId xmlns:p14="http://schemas.microsoft.com/office/powerpoint/2010/main" val="1382382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873" y="368661"/>
            <a:ext cx="4209039"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a:solidFill>
                  <a:prstClr val="black">
                    <a:lumMod val="75000"/>
                    <a:lumOff val="25000"/>
                  </a:prstClr>
                </a:solidFill>
                <a:latin typeface="Huawei Sans" panose="020C0503030203020204" pitchFamily="34" charset="0"/>
              </a:rPr>
              <a:t>Revision Record</a:t>
            </a:r>
            <a:endParaRPr lang="zh-CN" altLang="en-US" sz="3500" b="1" dirty="0">
              <a:solidFill>
                <a:prstClr val="black">
                  <a:lumMod val="75000"/>
                  <a:lumOff val="25000"/>
                </a:prstClr>
              </a:solidFill>
              <a:latin typeface="Huawei Sans" panose="020C0503030203020204" pitchFamily="34" charset="0"/>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90717" y="368660"/>
            <a:ext cx="3998006"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a:solidFill>
                  <a:srgbClr val="4D4D4D"/>
                </a:solidFill>
                <a:latin typeface="Huawei Sans" panose="020C0503030203020204" pitchFamily="34" charset="0"/>
              </a:rPr>
              <a:t>Do Not Print this Page</a:t>
            </a:r>
            <a:endParaRPr lang="zh-CN" altLang="en-US" sz="2800" dirty="0">
              <a:solidFill>
                <a:srgbClr val="4D4D4D"/>
              </a:solidFill>
              <a:latin typeface="Huawei Sans" panose="020C0503030203020204" pitchFamily="34" charset="0"/>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nvPr>
        </p:nvGraphicFramePr>
        <p:xfrm>
          <a:off x="1007928" y="1232756"/>
          <a:ext cx="10468890" cy="1082675"/>
        </p:xfrm>
        <a:graphic>
          <a:graphicData uri="http://schemas.openxmlformats.org/drawingml/2006/table">
            <a:tbl>
              <a:tblPr/>
              <a:tblGrid>
                <a:gridCol w="3060199">
                  <a:extLst>
                    <a:ext uri="{9D8B030D-6E8A-4147-A177-3AD203B41FA5}">
                      <a16:colId xmlns:a16="http://schemas.microsoft.com/office/drawing/2014/main" xmlns="" val="20000"/>
                    </a:ext>
                  </a:extLst>
                </a:gridCol>
                <a:gridCol w="2156286">
                  <a:extLst>
                    <a:ext uri="{9D8B030D-6E8A-4147-A177-3AD203B41FA5}">
                      <a16:colId xmlns:a16="http://schemas.microsoft.com/office/drawing/2014/main" xmlns="" val="20001"/>
                    </a:ext>
                  </a:extLst>
                </a:gridCol>
                <a:gridCol w="2875050">
                  <a:extLst>
                    <a:ext uri="{9D8B030D-6E8A-4147-A177-3AD203B41FA5}">
                      <a16:colId xmlns:a16="http://schemas.microsoft.com/office/drawing/2014/main" xmlns="" val="20002"/>
                    </a:ext>
                  </a:extLst>
                </a:gridCol>
                <a:gridCol w="2377355">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739" marR="10273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nvPr>
        </p:nvGraphicFramePr>
        <p:xfrm>
          <a:off x="1007927" y="2529868"/>
          <a:ext cx="10468888" cy="3527425"/>
        </p:xfrm>
        <a:graphic>
          <a:graphicData uri="http://schemas.openxmlformats.org/drawingml/2006/table">
            <a:tbl>
              <a:tblPr/>
              <a:tblGrid>
                <a:gridCol w="3087015">
                  <a:extLst>
                    <a:ext uri="{9D8B030D-6E8A-4147-A177-3AD203B41FA5}">
                      <a16:colId xmlns:a16="http://schemas.microsoft.com/office/drawing/2014/main" xmlns="" val="20000"/>
                    </a:ext>
                  </a:extLst>
                </a:gridCol>
                <a:gridCol w="2156762">
                  <a:extLst>
                    <a:ext uri="{9D8B030D-6E8A-4147-A177-3AD203B41FA5}">
                      <a16:colId xmlns:a16="http://schemas.microsoft.com/office/drawing/2014/main" xmlns="" val="20001"/>
                    </a:ext>
                  </a:extLst>
                </a:gridCol>
                <a:gridCol w="2913265">
                  <a:extLst>
                    <a:ext uri="{9D8B030D-6E8A-4147-A177-3AD203B41FA5}">
                      <a16:colId xmlns:a16="http://schemas.microsoft.com/office/drawing/2014/main" xmlns="" val="20002"/>
                    </a:ext>
                  </a:extLst>
                </a:gridCol>
                <a:gridCol w="231184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739" marR="10273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85" marR="104385"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929" y="1803961"/>
            <a:ext cx="302541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81370" y="1803961"/>
            <a:ext cx="211083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42372" y="1803961"/>
            <a:ext cx="2845509"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7881" y="1803961"/>
            <a:ext cx="238893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927" y="3089026"/>
            <a:ext cx="30729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81370" y="3089026"/>
            <a:ext cx="216100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42371" y="3089026"/>
            <a:ext cx="292955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71923" y="3089026"/>
            <a:ext cx="23048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834" y="3608190"/>
            <a:ext cx="30729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3278" y="3608190"/>
            <a:ext cx="216100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4278" y="3608190"/>
            <a:ext cx="292955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3830" y="3608190"/>
            <a:ext cx="23048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6185" y="4077073"/>
            <a:ext cx="30729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9629" y="4077073"/>
            <a:ext cx="216100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30629" y="4077073"/>
            <a:ext cx="292955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60181" y="4077073"/>
            <a:ext cx="23048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834" y="4581129"/>
            <a:ext cx="30729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3278" y="4581129"/>
            <a:ext cx="216100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4278" y="4581129"/>
            <a:ext cx="292955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3830" y="4581129"/>
            <a:ext cx="23048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6185" y="5049181"/>
            <a:ext cx="30729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9629" y="5049181"/>
            <a:ext cx="216100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30629" y="5049181"/>
            <a:ext cx="292955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60181" y="5049181"/>
            <a:ext cx="23048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834" y="5553237"/>
            <a:ext cx="30729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3278" y="5553237"/>
            <a:ext cx="216100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4278" y="5553237"/>
            <a:ext cx="2929552"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3830" y="5553237"/>
            <a:ext cx="23048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680934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2055" y="1242452"/>
            <a:ext cx="11310592"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6123" y="408780"/>
            <a:ext cx="1666053"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sz="3500" dirty="0">
                <a:solidFill>
                  <a:prstClr val="black">
                    <a:lumMod val="75000"/>
                    <a:lumOff val="25000"/>
                  </a:prstClr>
                </a:solidFill>
                <a:latin typeface="Huawei Sans" panose="020C0503030203020204" pitchFamily="34" charset="0"/>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564" y="424270"/>
            <a:ext cx="495813"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9813" y="296368"/>
            <a:ext cx="8895474"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1759"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247086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2055" y="1242452"/>
            <a:ext cx="11310592"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6123" y="408780"/>
            <a:ext cx="425013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sz="3500" dirty="0">
                <a:solidFill>
                  <a:prstClr val="black"/>
                </a:solidFill>
                <a:latin typeface="Huawei Sans" panose="020C0503030203020204" pitchFamily="34" charset="0"/>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581" y="490849"/>
            <a:ext cx="470878"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880318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6124" y="408780"/>
            <a:ext cx="241321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latin typeface="Huawei Sans" panose="020C0503030203020204" pitchFamily="34" charset="0"/>
                <a:cs typeface="Huawei Sans" panose="020C0503030203020204" pitchFamily="34" charset="0"/>
              </a:rPr>
              <a:t>Summary</a:t>
            </a:r>
          </a:p>
        </p:txBody>
      </p:sp>
      <p:sp>
        <p:nvSpPr>
          <p:cNvPr id="11" name="Freeform 9"/>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12" name="Freeform 11"/>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13" name="组合 12"/>
          <p:cNvGrpSpPr/>
          <p:nvPr userDrawn="1"/>
        </p:nvGrpSpPr>
        <p:grpSpPr>
          <a:xfrm>
            <a:off x="515581" y="490849"/>
            <a:ext cx="470878"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
        <p:nvSpPr>
          <p:cNvPr id="16" name="文本占位符 6"/>
          <p:cNvSpPr>
            <a:spLocks noGrp="1"/>
          </p:cNvSpPr>
          <p:nvPr>
            <p:ph type="body" sz="quarter" idx="11" hasCustomPrompt="1"/>
          </p:nvPr>
        </p:nvSpPr>
        <p:spPr>
          <a:xfrm>
            <a:off x="452056" y="1241721"/>
            <a:ext cx="11310591"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813892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2055" y="1242452"/>
            <a:ext cx="11310592"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6123" y="408780"/>
            <a:ext cx="5042529"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latin typeface="Huawei Sans" panose="020C0503030203020204" pitchFamily="34" charset="0"/>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564" y="480269"/>
            <a:ext cx="496775"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616537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2055" y="1242452"/>
            <a:ext cx="11310592"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6123" y="408780"/>
            <a:ext cx="5042529"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latin typeface="Huawei Sans" panose="020C0503030203020204" pitchFamily="34" charset="0"/>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582" y="456929"/>
            <a:ext cx="46214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8159975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50" y="0"/>
            <a:ext cx="12193664"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2" y="0"/>
            <a:ext cx="12192000"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t">
              <a:spcBef>
                <a:spcPct val="0"/>
              </a:spcBef>
              <a:spcAft>
                <a:spcPct val="0"/>
              </a:spcAft>
            </a:pPr>
            <a:endParaRPr lang="zh-CN" altLang="en-US" sz="1000">
              <a:solidFill>
                <a:prstClr val="black"/>
              </a:solidFill>
              <a:latin typeface="Huawei Sans"/>
            </a:endParaRPr>
          </a:p>
        </p:txBody>
      </p:sp>
      <p:grpSp>
        <p:nvGrpSpPr>
          <p:cNvPr id="16" name="组合 15"/>
          <p:cNvGrpSpPr/>
          <p:nvPr/>
        </p:nvGrpSpPr>
        <p:grpSpPr>
          <a:xfrm>
            <a:off x="4150573" y="2637135"/>
            <a:ext cx="3895617"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dirty="0">
                  <a:ln w="0"/>
                  <a:solidFill>
                    <a:prstClr val="white"/>
                  </a:solidFill>
                  <a:effectLst>
                    <a:outerShdw blurRad="38100" dist="19050" dir="2700000" algn="tl" rotWithShape="0">
                      <a:prstClr val="black">
                        <a:alpha val="40000"/>
                      </a:prstClr>
                    </a:outerShdw>
                  </a:effectLst>
                  <a:latin typeface="Huawei Sans"/>
                </a:rPr>
                <a:t>谢 谢</a:t>
              </a:r>
              <a:endParaRPr lang="en-US" altLang="zh-CN" sz="5398" dirty="0">
                <a:ln w="0"/>
                <a:solidFill>
                  <a:prstClr val="white"/>
                </a:solidFill>
                <a:effectLst>
                  <a:outerShdw blurRad="38100" dist="19050" dir="2700000" algn="tl" rotWithShape="0">
                    <a:prstClr val="black">
                      <a:alpha val="40000"/>
                    </a:prstClr>
                  </a:outerShdw>
                </a:effectLst>
                <a:latin typeface="Huawei Sans"/>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dirty="0">
                  <a:ln w="0"/>
                  <a:solidFill>
                    <a:prstClr val="white"/>
                  </a:solidFill>
                  <a:effectLst>
                    <a:outerShdw blurRad="38100" dist="19050" dir="2700000" algn="tl" rotWithShape="0">
                      <a:prstClr val="black">
                        <a:alpha val="40000"/>
                      </a:prstClr>
                    </a:outerShdw>
                  </a:effectLst>
                  <a:latin typeface="Huawei Sans"/>
                </a:rPr>
                <a:t>www.huawei.com</a:t>
              </a:r>
              <a:endParaRPr lang="zh-CN" altLang="en-US" sz="3599" dirty="0">
                <a:ln w="0"/>
                <a:solidFill>
                  <a:prstClr val="white"/>
                </a:solidFill>
                <a:effectLst>
                  <a:outerShdw blurRad="38100" dist="19050" dir="2700000" algn="tl" rotWithShape="0">
                    <a:prstClr val="black">
                      <a:alpha val="40000"/>
                    </a:prstClr>
                  </a:outerShdw>
                </a:effectLst>
                <a:latin typeface="Huawei Sans"/>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50" y="0"/>
            <a:ext cx="12193664"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2" y="0"/>
            <a:ext cx="12192000"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latin typeface="Huawei Sans" panose="020C0503030203020204" pitchFamily="34" charset="0"/>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50573" y="2637135"/>
            <a:ext cx="3895617"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a:ln w="0"/>
                  <a:solidFill>
                    <a:prstClr val="white"/>
                  </a:solidFill>
                  <a:effectLst>
                    <a:outerShdw blurRad="38100" dist="19050" dir="2700000" algn="tl" rotWithShape="0">
                      <a:prstClr val="black">
                        <a:alpha val="40000"/>
                      </a:prstClr>
                    </a:outerShdw>
                  </a:effectLst>
                  <a:latin typeface="Huawei Sans" panose="020C0503030203020204" pitchFamily="34" charset="0"/>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a:ln w="0"/>
                  <a:solidFill>
                    <a:prstClr val="white"/>
                  </a:solidFill>
                  <a:effectLst>
                    <a:outerShdw blurRad="38100" dist="19050" dir="2700000" algn="tl" rotWithShape="0">
                      <a:prstClr val="black">
                        <a:alpha val="40000"/>
                      </a:prstClr>
                    </a:outerShdw>
                  </a:effectLst>
                  <a:latin typeface="Huawei Sans" panose="020C0503030203020204" pitchFamily="34" charset="0"/>
                </a:rPr>
                <a:t>www.huawei.com</a:t>
              </a:r>
              <a:endParaRPr lang="zh-CN" altLang="en-US" sz="3599" dirty="0">
                <a:ln w="0"/>
                <a:solidFill>
                  <a:prstClr val="white"/>
                </a:solidFill>
                <a:effectLst>
                  <a:outerShdw blurRad="38100" dist="19050" dir="2700000" algn="tl" rotWithShape="0">
                    <a:prstClr val="black">
                      <a:alpha val="40000"/>
                    </a:prstClr>
                  </a:outerShdw>
                </a:effectLst>
                <a:latin typeface="Huawei Sans" panose="020C0503030203020204" pitchFamily="34" charset="0"/>
              </a:endParaRPr>
            </a:p>
          </p:txBody>
        </p:sp>
      </p:grpSp>
    </p:spTree>
    <p:extLst>
      <p:ext uri="{BB962C8B-B14F-4D97-AF65-F5344CB8AC3E}">
        <p14:creationId xmlns:p14="http://schemas.microsoft.com/office/powerpoint/2010/main" val="206136472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2" y="368662"/>
            <a:ext cx="4207395" cy="479425"/>
          </a:xfrm>
          <a:prstGeom prst="rect">
            <a:avLst/>
          </a:prstGeom>
          <a:noFill/>
          <a:ln w="9525">
            <a:noFill/>
            <a:miter lim="800000"/>
            <a:headEnd/>
            <a:tailEnd/>
          </a:ln>
        </p:spPr>
        <p:txBody>
          <a:bodyPr lIns="78258" tIns="39127" rIns="78258" bIns="39127" anchor="ctr"/>
          <a:lstStyle/>
          <a:p>
            <a:pPr marL="0" marR="0" lvl="0" indent="0" algn="l" defTabSz="1001623"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2"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049074605"/>
              </p:ext>
            </p:extLst>
          </p:nvPr>
        </p:nvGraphicFramePr>
        <p:xfrm>
          <a:off x="1007535"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1943491384"/>
              </p:ext>
            </p:extLst>
          </p:nvPr>
        </p:nvGraphicFramePr>
        <p:xfrm>
          <a:off x="1007534" y="2529869"/>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2"/>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2"/>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2"/>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2"/>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7" y="308902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7"/>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9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80" y="360819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9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91"/>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40" y="40770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4"/>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3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80" y="458113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3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3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40" y="504918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80" y="55532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91338382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6" name="文本占位符 6"/>
          <p:cNvSpPr>
            <a:spLocks noGrp="1"/>
          </p:cNvSpPr>
          <p:nvPr>
            <p:ph type="body" sz="quarter" idx="10" hasCustomPrompt="1"/>
          </p:nvPr>
        </p:nvSpPr>
        <p:spPr>
          <a:xfrm>
            <a:off x="469750" y="1233488"/>
            <a:ext cx="11279340" cy="4679788"/>
          </a:xfrm>
          <a:prstGeom prst="rect">
            <a:avLst/>
          </a:prstGeom>
        </p:spPr>
        <p:txBody>
          <a:bodyPr/>
          <a:lstStyle>
            <a:lvl1pPr algn="just" fontAlgn="auto">
              <a:buClrTx/>
              <a:defRPr>
                <a:latin typeface="Huawei Sans" panose="020C0503030203020204" pitchFamily="34" charset="0"/>
                <a:ea typeface="方正兰亭黑简体" panose="02000000000000000000" pitchFamily="2" charset="-122"/>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Huawei Sans" panose="020C0503030203020204" pitchFamily="34" charset="0"/>
                <a:ea typeface="方正兰亭黑简体" panose="02000000000000000000" pitchFamily="2" charset="-122"/>
              </a:defRPr>
            </a:lvl2pPr>
            <a:lvl3pPr fontAlgn="auto">
              <a:defRPr lang="zh-CN" altLang="en-US" dirty="0" smtClean="0">
                <a:solidFill>
                  <a:schemeClr val="tx1"/>
                </a:solidFill>
                <a:latin typeface="Huawei Sans" panose="020C0503030203020204" pitchFamily="34" charset="0"/>
                <a:ea typeface="方正兰亭黑简体" panose="02000000000000000000" pitchFamily="2" charset="-122"/>
              </a:defRPr>
            </a:lvl3pPr>
            <a:lvl4pPr fontAlgn="auto">
              <a:defRPr>
                <a:latin typeface="Huawei Sans" panose="020C0503030203020204" pitchFamily="34" charset="0"/>
                <a:ea typeface="方正兰亭黑简体" panose="02000000000000000000" pitchFamily="2" charset="-122"/>
              </a:defRPr>
            </a:lvl4pPr>
            <a:lvl5pPr marL="1802879" indent="-201519" fontAlgn="auto">
              <a:buClrTx/>
              <a:buFont typeface="Huawei Sans" panose="020C0503030203020204" pitchFamily="34" charset="0"/>
              <a:buChar char="~"/>
              <a:defRPr>
                <a:latin typeface="Huawei Sans" panose="020C0503030203020204" pitchFamily="34" charset="0"/>
                <a:ea typeface="方正兰亭黑简体" panose="02000000000000000000" pitchFamily="2" charset="-122"/>
              </a:defRPr>
            </a:lvl5pPr>
          </a:lstStyle>
          <a:p>
            <a:pPr eaLnBrk="1" hangingPunct="1"/>
            <a:r>
              <a:rPr lang="zh-CN" altLang="en-US" dirty="0"/>
              <a:t>学完本课程后，您将能够：</a:t>
            </a:r>
            <a:endParaRPr lang="en-US" altLang="zh-CN"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81"/>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sz="3500"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35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5"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65391087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10575125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42689750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6763"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698" y="4957156"/>
            <a:ext cx="10445646"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698" y="5816120"/>
            <a:ext cx="69147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799" y="6500581"/>
            <a:ext cx="4950266"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5753" y="251069"/>
            <a:ext cx="1966368" cy="430102"/>
          </a:xfrm>
          <a:prstGeom prst="rect">
            <a:avLst/>
          </a:prstGeom>
        </p:spPr>
      </p:pic>
    </p:spTree>
    <p:extLst>
      <p:ext uri="{BB962C8B-B14F-4D97-AF65-F5344CB8AC3E}">
        <p14:creationId xmlns:p14="http://schemas.microsoft.com/office/powerpoint/2010/main" val="42935702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15414528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92397303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411740707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51328064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7937903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1482179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39903700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4383084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58368551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61171202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2055" y="1242453"/>
            <a:ext cx="11310592"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6123" y="408780"/>
            <a:ext cx="237719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sz="3500" dirty="0">
                <a:solidFill>
                  <a:prstClr val="black"/>
                </a:solidFill>
                <a:latin typeface="Huawei Sans" panose="020C0503030203020204" pitchFamily="34" charset="0"/>
                <a:cs typeface="Huawei Sans" panose="020C0503030203020204" pitchFamily="34" charset="0"/>
              </a:rPr>
              <a:t>Foreword</a:t>
            </a:r>
            <a:endParaRPr lang="zh-CN" altLang="en-US" sz="3500" dirty="0">
              <a:solidFill>
                <a:prstClr val="black"/>
              </a:solidFill>
              <a:latin typeface="Huawei Sans" panose="020C0503030203020204" pitchFamily="34" charset="0"/>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491" y="498828"/>
            <a:ext cx="628403"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21641" y="296368"/>
            <a:ext cx="7562953"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3587"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8372401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61015333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71192775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50493123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1295088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13291002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32958188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59847522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732841779"/>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892834327"/>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3854249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xmlns="" id="{F902D1C6-F660-4A5B-9723-3132BF7062CA}"/>
              </a:ext>
            </a:extLst>
          </p:cNvPr>
          <p:cNvSpPr txBox="1"/>
          <p:nvPr userDrawn="1"/>
        </p:nvSpPr>
        <p:spPr bwMode="auto">
          <a:xfrm>
            <a:off x="1596123" y="408780"/>
            <a:ext cx="2593301"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sz="3500" dirty="0">
                <a:solidFill>
                  <a:prstClr val="black"/>
                </a:solidFill>
                <a:latin typeface="Huawei Sans" panose="020C0503030203020204" pitchFamily="34" charset="0"/>
                <a:cs typeface="Huawei Sans" panose="020C0503030203020204" pitchFamily="34" charset="0"/>
              </a:rPr>
              <a:t>Objectives</a:t>
            </a:r>
          </a:p>
        </p:txBody>
      </p:sp>
      <p:sp>
        <p:nvSpPr>
          <p:cNvPr id="42" name="Freeform 9">
            <a:extLst>
              <a:ext uri="{FF2B5EF4-FFF2-40B4-BE49-F238E27FC236}">
                <a16:creationId xmlns:a16="http://schemas.microsoft.com/office/drawing/2014/main" xmlns="" id="{F696D86C-6DC3-414E-A929-5F283A4D79B9}"/>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43" name="Freeform 11">
            <a:extLst>
              <a:ext uri="{FF2B5EF4-FFF2-40B4-BE49-F238E27FC236}">
                <a16:creationId xmlns:a16="http://schemas.microsoft.com/office/drawing/2014/main" xmlns="" id="{708E1C34-DC20-4488-B77D-AC1A6D70ED0B}"/>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44" name="组合 43">
            <a:extLst>
              <a:ext uri="{FF2B5EF4-FFF2-40B4-BE49-F238E27FC236}">
                <a16:creationId xmlns:a16="http://schemas.microsoft.com/office/drawing/2014/main" xmlns="" id="{3EA294EE-AA0E-4058-A97F-BE215F815E04}"/>
              </a:ext>
            </a:extLst>
          </p:cNvPr>
          <p:cNvGrpSpPr/>
          <p:nvPr userDrawn="1"/>
        </p:nvGrpSpPr>
        <p:grpSpPr>
          <a:xfrm>
            <a:off x="443545" y="440668"/>
            <a:ext cx="534179" cy="533470"/>
            <a:chOff x="2960687" y="4865687"/>
            <a:chExt cx="1698626" cy="1697038"/>
          </a:xfrm>
          <a:solidFill>
            <a:schemeClr val="bg1"/>
          </a:solidFill>
        </p:grpSpPr>
        <p:sp>
          <p:nvSpPr>
            <p:cNvPr id="45" name="Freeform 6">
              <a:extLst>
                <a:ext uri="{FF2B5EF4-FFF2-40B4-BE49-F238E27FC236}">
                  <a16:creationId xmlns:a16="http://schemas.microsoft.com/office/drawing/2014/main" xmlns=""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6" name="Freeform 7">
              <a:extLst>
                <a:ext uri="{FF2B5EF4-FFF2-40B4-BE49-F238E27FC236}">
                  <a16:creationId xmlns:a16="http://schemas.microsoft.com/office/drawing/2014/main" xmlns=""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7" name="Freeform 8">
              <a:extLst>
                <a:ext uri="{FF2B5EF4-FFF2-40B4-BE49-F238E27FC236}">
                  <a16:creationId xmlns:a16="http://schemas.microsoft.com/office/drawing/2014/main" xmlns=""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8" name="Freeform 9">
              <a:extLst>
                <a:ext uri="{FF2B5EF4-FFF2-40B4-BE49-F238E27FC236}">
                  <a16:creationId xmlns:a16="http://schemas.microsoft.com/office/drawing/2014/main" xmlns=""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9" name="Freeform 10">
              <a:extLst>
                <a:ext uri="{FF2B5EF4-FFF2-40B4-BE49-F238E27FC236}">
                  <a16:creationId xmlns:a16="http://schemas.microsoft.com/office/drawing/2014/main" xmlns=""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0" name="Freeform 11">
              <a:extLst>
                <a:ext uri="{FF2B5EF4-FFF2-40B4-BE49-F238E27FC236}">
                  <a16:creationId xmlns:a16="http://schemas.microsoft.com/office/drawing/2014/main" xmlns=""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
        <p:nvSpPr>
          <p:cNvPr id="51" name="Freeform 6">
            <a:extLst>
              <a:ext uri="{FF2B5EF4-FFF2-40B4-BE49-F238E27FC236}">
                <a16:creationId xmlns:a16="http://schemas.microsoft.com/office/drawing/2014/main" xmlns="" id="{E99927AF-FE37-4B6A-9DDB-8C7385585044}"/>
              </a:ext>
            </a:extLst>
          </p:cNvPr>
          <p:cNvSpPr>
            <a:spLocks/>
          </p:cNvSpPr>
          <p:nvPr userDrawn="1"/>
        </p:nvSpPr>
        <p:spPr bwMode="auto">
          <a:xfrm>
            <a:off x="4621641" y="296368"/>
            <a:ext cx="7562953"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52" name="Freeform 11">
            <a:extLst>
              <a:ext uri="{FF2B5EF4-FFF2-40B4-BE49-F238E27FC236}">
                <a16:creationId xmlns:a16="http://schemas.microsoft.com/office/drawing/2014/main" xmlns="" id="{1A41FA38-F92F-4F8F-BB7A-E1971C18A4A5}"/>
              </a:ext>
            </a:extLst>
          </p:cNvPr>
          <p:cNvSpPr>
            <a:spLocks/>
          </p:cNvSpPr>
          <p:nvPr userDrawn="1"/>
        </p:nvSpPr>
        <p:spPr bwMode="auto">
          <a:xfrm>
            <a:off x="4513587"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53" name="内容占位符 6">
            <a:extLst>
              <a:ext uri="{FF2B5EF4-FFF2-40B4-BE49-F238E27FC236}">
                <a16:creationId xmlns:a16="http://schemas.microsoft.com/office/drawing/2014/main" xmlns="" id="{B73CEF41-4D17-4B86-B4D8-E5BC4BC761DD}"/>
              </a:ext>
            </a:extLst>
          </p:cNvPr>
          <p:cNvSpPr>
            <a:spLocks noGrp="1"/>
          </p:cNvSpPr>
          <p:nvPr>
            <p:ph sz="quarter" idx="11" hasCustomPrompt="1"/>
          </p:nvPr>
        </p:nvSpPr>
        <p:spPr>
          <a:xfrm>
            <a:off x="451379" y="1233276"/>
            <a:ext cx="11310592"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34342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47338931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605096245"/>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78128436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19995700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220757310"/>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600721895"/>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335819187"/>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27412118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37483006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7027776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6123" y="408780"/>
            <a:ext cx="223312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a:solidFill>
                  <a:prstClr val="black"/>
                </a:solidFill>
                <a:latin typeface="Huawei Sans" panose="020C0503030203020204" pitchFamily="34" charset="0"/>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618" y="515380"/>
            <a:ext cx="35847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21641" y="296368"/>
            <a:ext cx="7562953"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3587"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994" y="1233487"/>
            <a:ext cx="11312017"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1953242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099097317"/>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4280203119"/>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2909720559"/>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12380052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3500994473"/>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93883959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8"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atin typeface="Huawei Sans" panose="020C0503030203020204" pitchFamily="34" charset="0"/>
                <a:ea typeface="方正兰亭黑简体" panose="02000000000000000000" pitchFamily="2" charset="-122"/>
              </a:defRPr>
            </a:lvl1pPr>
          </a:lstStyle>
          <a:p>
            <a:pPr lvl="0"/>
            <a:r>
              <a:rPr lang="en-US" altLang="zh-CN" dirty="0" smtClean="0"/>
              <a:t>Title</a:t>
            </a:r>
            <a:endParaRPr lang="zh-CN" altLang="en-US" dirty="0"/>
          </a:p>
        </p:txBody>
      </p:sp>
    </p:spTree>
    <p:extLst>
      <p:ext uri="{BB962C8B-B14F-4D97-AF65-F5344CB8AC3E}">
        <p14:creationId xmlns:p14="http://schemas.microsoft.com/office/powerpoint/2010/main" val="1581945850"/>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81"/>
            <a:ext cx="2412268" cy="639559"/>
          </a:xfrm>
          <a:prstGeom prst="rect">
            <a:avLst/>
          </a:prstGeom>
          <a:noFill/>
          <a:ln w="9525">
            <a:noFill/>
            <a:miter lim="800000"/>
            <a:headEnd/>
            <a:tailEnd/>
          </a:ln>
        </p:spPr>
        <p:txBody>
          <a:bodyPr wrap="square" lIns="99980" tIns="49987" rIns="99980" bIns="49987" rtlCol="0">
            <a:spAutoFit/>
          </a:bodyPr>
          <a:lstStyle/>
          <a:p>
            <a:pPr algn="l" defTabSz="1001623"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50"/>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57256350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2055" y="1242452"/>
            <a:ext cx="11310592"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6123" y="408780"/>
            <a:ext cx="983357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sz="3500" dirty="0">
                <a:solidFill>
                  <a:prstClr val="black"/>
                </a:solidFill>
                <a:latin typeface="Huawei Sans" panose="020C0503030203020204" pitchFamily="34" charset="0"/>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618" y="505779"/>
            <a:ext cx="374854"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Tree>
    <p:extLst>
      <p:ext uri="{BB962C8B-B14F-4D97-AF65-F5344CB8AC3E}">
        <p14:creationId xmlns:p14="http://schemas.microsoft.com/office/powerpoint/2010/main" val="1762999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2054" y="1242453"/>
            <a:ext cx="11310592"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panose="020C0503030203020204" pitchFamily="34" charset="0"/>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618" y="505779"/>
            <a:ext cx="374854"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panose="020C0503030203020204" pitchFamily="34" charset="0"/>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5423" y="410400"/>
            <a:ext cx="9835441"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496053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5" y="296368"/>
            <a:ext cx="1376901"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675" y="296368"/>
            <a:ext cx="233454"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800" dirty="0">
              <a:solidFill>
                <a:prstClr val="black"/>
              </a:solidFill>
              <a:latin typeface="Huawei Sans"/>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563" y="474076"/>
            <a:ext cx="508361"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800" dirty="0">
              <a:solidFill>
                <a:prstClr val="black"/>
              </a:solidFill>
              <a:latin typeface="Huawei Sans"/>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5423" y="410400"/>
            <a:ext cx="9835441"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1969492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7279" y="4653136"/>
            <a:ext cx="63898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7279" y="4653136"/>
            <a:ext cx="63898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latin typeface="Huawei Sans"/>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文字边框</a:t>
              </a:r>
            </a:p>
          </p:txBody>
        </p:sp>
      </p:grpSp>
    </p:spTree>
    <p:extLst>
      <p:ext uri="{BB962C8B-B14F-4D97-AF65-F5344CB8AC3E}">
        <p14:creationId xmlns:p14="http://schemas.microsoft.com/office/powerpoint/2010/main" val="420632125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799" y="6500581"/>
            <a:ext cx="4950266"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83" y="6500581"/>
            <a:ext cx="74234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latin typeface="Huawei Sans" panose="020C0503030203020204" pitchFamily="34" charset="0"/>
                <a:cs typeface="Huawei Sans" panose="020C0503030203020204" pitchFamily="34" charset="0"/>
              </a:rPr>
              <a:t>Page </a:t>
            </a:r>
            <a:fld id="{2F2CF7F5-F178-4429-B6CA-28062DF31937}" type="slidenum">
              <a:rPr lang="en-US" altLang="zh-CN" sz="1200" smtClean="0">
                <a:solidFill>
                  <a:prstClr val="black"/>
                </a:solidFill>
                <a:latin typeface="Huawei Sans" panose="020C0503030203020204" pitchFamily="34" charset="0"/>
                <a:cs typeface="Huawei Sans" panose="020C0503030203020204" pitchFamily="34" charset="0"/>
              </a:rPr>
              <a:pPr defTabSz="801668" eaLnBrk="0" fontAlgn="base" hangingPunct="0">
                <a:defRPr/>
              </a:pPr>
              <a:t>‹#›</a:t>
            </a:fld>
            <a:endParaRPr lang="en-US" altLang="zh-CN" sz="1200" dirty="0">
              <a:solidFill>
                <a:prstClr val="black"/>
              </a:solidFill>
              <a:latin typeface="Huawei Sans" panose="020C0503030203020204" pitchFamily="34" charset="0"/>
              <a:cs typeface="Huawei Sans" panose="020C0503030203020204" pitchFamily="34" charset="0"/>
            </a:endParaRPr>
          </a:p>
        </p:txBody>
      </p:sp>
      <p:sp>
        <p:nvSpPr>
          <p:cNvPr id="7" name="Rectangle 6"/>
          <p:cNvSpPr>
            <a:spLocks noGrp="1" noChangeArrowheads="1"/>
          </p:cNvSpPr>
          <p:nvPr>
            <p:ph type="title"/>
          </p:nvPr>
        </p:nvSpPr>
        <p:spPr bwMode="auto">
          <a:xfrm>
            <a:off x="869951" y="260650"/>
            <a:ext cx="10327216"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403" y="1248075"/>
            <a:ext cx="11284272"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10674829" y="6504033"/>
            <a:ext cx="1249200"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51683" y="3916624"/>
            <a:ext cx="920267"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51683" y="4205452"/>
            <a:ext cx="920267"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51683" y="4493554"/>
            <a:ext cx="920267"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51683" y="4781656"/>
            <a:ext cx="920267"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51683" y="5069758"/>
            <a:ext cx="920267"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392237" y="3947426"/>
            <a:ext cx="639165"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54324" y="4235891"/>
            <a:ext cx="914990"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a:t>
            </a:r>
            <a:r>
              <a:rPr lang="en-US" altLang="zh-CN" sz="900" dirty="0">
                <a:solidFill>
                  <a:prstClr val="black"/>
                </a:solidFill>
                <a:latin typeface="Huawei Sans"/>
              </a:rPr>
              <a:t>/</a:t>
            </a:r>
            <a:r>
              <a:rPr lang="zh-CN" altLang="en-US" sz="900" dirty="0">
                <a:solidFill>
                  <a:prstClr val="black"/>
                </a:solidFill>
                <a:latin typeface="Huawei Sans"/>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392234" y="4523995"/>
            <a:ext cx="639165"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565427" y="4812095"/>
            <a:ext cx="292780"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54324" y="5100197"/>
            <a:ext cx="914990"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表格</a:t>
            </a:r>
            <a:r>
              <a:rPr lang="en-US" altLang="zh-CN" sz="900" dirty="0">
                <a:solidFill>
                  <a:prstClr val="black"/>
                </a:solidFill>
                <a:latin typeface="Huawei Sans"/>
              </a:rPr>
              <a:t>/</a:t>
            </a:r>
            <a:r>
              <a:rPr lang="zh-CN" altLang="en-US" sz="900" dirty="0">
                <a:solidFill>
                  <a:prstClr val="black"/>
                </a:solidFill>
                <a:latin typeface="Huawei Sans"/>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51683" y="5485453"/>
            <a:ext cx="46201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13695" y="5485453"/>
            <a:ext cx="458254"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7698" y="5515892"/>
            <a:ext cx="408242"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latin typeface="Huawei Sans"/>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51683" y="5773453"/>
            <a:ext cx="920267" cy="288000"/>
          </a:xfrm>
          <a:prstGeom prst="rect">
            <a:avLst/>
          </a:prstGeom>
          <a:solidFill>
            <a:schemeClr val="accent3"/>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5427" y="5813739"/>
            <a:ext cx="292780"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latin typeface="Huawei Sans"/>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60" cstate="print">
            <a:extLst>
              <a:ext uri="{28A0092B-C50C-407E-A947-70E740481C1C}">
                <a14:useLocalDpi xmlns:a14="http://schemas.microsoft.com/office/drawing/2010/main" val="0"/>
              </a:ext>
            </a:extLst>
          </a:blip>
          <a:stretch>
            <a:fillRect/>
          </a:stretch>
        </p:blipFill>
        <p:spPr>
          <a:xfrm>
            <a:off x="10678999" y="6504032"/>
            <a:ext cx="1249688"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251683" y="3916625"/>
            <a:ext cx="920267" cy="2144829"/>
            <a:chOff x="12246898" y="3916624"/>
            <a:chExt cx="919908"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a:solidFill>
                  <a:prstClr val="black"/>
                </a:solidFill>
                <a:latin typeface="Huawei Sans"/>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387397" y="3947425"/>
              <a:ext cx="638915"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latin typeface="Huawei Sans"/>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latin typeface="Huawei Sans"/>
                </a:rPr>
                <a:t>表格</a:t>
              </a:r>
              <a:r>
                <a:rPr lang="en-US" altLang="zh-CN" sz="900" kern="0" dirty="0">
                  <a:solidFill>
                    <a:prstClr val="black"/>
                  </a:solidFill>
                  <a:latin typeface="Huawei Sans"/>
                </a:rPr>
                <a:t>/</a:t>
              </a:r>
              <a:r>
                <a:rPr lang="zh-CN" altLang="en-US" sz="900" kern="0" dirty="0">
                  <a:solidFill>
                    <a:prstClr val="black"/>
                  </a:solidFill>
                  <a:latin typeface="Huawei Sans"/>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387394" y="4523994"/>
              <a:ext cx="638915"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latin typeface="Huawei Sans"/>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560520" y="4812094"/>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latin typeface="Huawei Sans"/>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latin typeface="Huawei Sans"/>
                </a:rPr>
                <a:t>表格</a:t>
              </a:r>
              <a:r>
                <a:rPr lang="en-US" altLang="zh-CN" sz="900" kern="0" dirty="0">
                  <a:solidFill>
                    <a:prstClr val="black"/>
                  </a:solidFill>
                  <a:latin typeface="Huawei Sans"/>
                </a:rPr>
                <a:t>/</a:t>
              </a:r>
              <a:r>
                <a:rPr lang="zh-CN" altLang="en-US" sz="900" kern="0" dirty="0">
                  <a:solidFill>
                    <a:prstClr val="black"/>
                  </a:solidFill>
                  <a:latin typeface="Huawei Sans"/>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latin typeface="Huawei Sans"/>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latin typeface="Huawei Sans"/>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a:solidFill>
                  <a:prstClr val="black"/>
                </a:solidFill>
                <a:latin typeface="Huawei Sans"/>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latin typeface="Huawei Sans"/>
                </a:rPr>
                <a:t>绿</a:t>
              </a:r>
            </a:p>
          </p:txBody>
        </p:sp>
      </p:grpSp>
    </p:spTree>
    <p:extLst>
      <p:ext uri="{BB962C8B-B14F-4D97-AF65-F5344CB8AC3E}">
        <p14:creationId xmlns:p14="http://schemas.microsoft.com/office/powerpoint/2010/main" val="4170349718"/>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 id="2147483922" r:id="rId12"/>
    <p:sldLayoutId id="2147483923" r:id="rId13"/>
    <p:sldLayoutId id="2147483924" r:id="rId14"/>
    <p:sldLayoutId id="2147483925" r:id="rId15"/>
    <p:sldLayoutId id="2147483926" r:id="rId16"/>
    <p:sldLayoutId id="2147483927" r:id="rId17"/>
    <p:sldLayoutId id="2147483928" r:id="rId18"/>
    <p:sldLayoutId id="2147483929" r:id="rId19"/>
    <p:sldLayoutId id="2147483930" r:id="rId20"/>
    <p:sldLayoutId id="2147483931" r:id="rId21"/>
    <p:sldLayoutId id="2147483932" r:id="rId22"/>
    <p:sldLayoutId id="2147483933" r:id="rId23"/>
    <p:sldLayoutId id="2147483934" r:id="rId24"/>
    <p:sldLayoutId id="2147483935" r:id="rId25"/>
    <p:sldLayoutId id="2147483936" r:id="rId26"/>
    <p:sldLayoutId id="2147483937" r:id="rId27"/>
    <p:sldLayoutId id="2147483938" r:id="rId28"/>
    <p:sldLayoutId id="2147483939" r:id="rId29"/>
    <p:sldLayoutId id="2147483940" r:id="rId30"/>
    <p:sldLayoutId id="2147483941" r:id="rId31"/>
    <p:sldLayoutId id="2147483942" r:id="rId32"/>
    <p:sldLayoutId id="2147483943" r:id="rId33"/>
    <p:sldLayoutId id="2147483944" r:id="rId34"/>
    <p:sldLayoutId id="2147483945" r:id="rId35"/>
    <p:sldLayoutId id="2147483946" r:id="rId36"/>
    <p:sldLayoutId id="2147483947" r:id="rId37"/>
    <p:sldLayoutId id="2147483948" r:id="rId38"/>
    <p:sldLayoutId id="2147483949" r:id="rId39"/>
    <p:sldLayoutId id="2147483950" r:id="rId40"/>
    <p:sldLayoutId id="2147483951" r:id="rId41"/>
    <p:sldLayoutId id="2147483952" r:id="rId42"/>
    <p:sldLayoutId id="2147483953" r:id="rId43"/>
    <p:sldLayoutId id="2147483954" r:id="rId44"/>
    <p:sldLayoutId id="2147483955" r:id="rId45"/>
    <p:sldLayoutId id="2147483956" r:id="rId46"/>
    <p:sldLayoutId id="2147483957" r:id="rId47"/>
    <p:sldLayoutId id="2147483958" r:id="rId48"/>
    <p:sldLayoutId id="2147483959" r:id="rId49"/>
    <p:sldLayoutId id="2147483960" r:id="rId50"/>
    <p:sldLayoutId id="2147483961" r:id="rId51"/>
    <p:sldLayoutId id="2147483962" r:id="rId52"/>
    <p:sldLayoutId id="2147483963" r:id="rId53"/>
    <p:sldLayoutId id="2147483964" r:id="rId54"/>
    <p:sldLayoutId id="2147483965" r:id="rId55"/>
    <p:sldLayoutId id="2147483966" r:id="rId56"/>
    <p:sldLayoutId id="2147483967" r:id="rId57"/>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4294967295" pos="281">
          <p15:clr>
            <a:srgbClr val="F26B43"/>
          </p15:clr>
        </p15:guide>
        <p15:guide id="4294967295" pos="7399">
          <p15:clr>
            <a:srgbClr val="F26B43"/>
          </p15:clr>
        </p15:guide>
        <p15:guide id="4294967295" orient="horz" pos="2341">
          <p15:clr>
            <a:srgbClr val="F26B43"/>
          </p15:clr>
        </p15:guide>
        <p15:guide id="4294967295" orient="horz" pos="4020">
          <p15:clr>
            <a:srgbClr val="F26B43"/>
          </p15:clr>
        </p15:guide>
        <p15:guide id="4294967295" orient="horz" pos="777">
          <p15:clr>
            <a:srgbClr val="F26B43"/>
          </p15:clr>
        </p15:guide>
        <p15:guide id="4294967295"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3.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4.xml"/><Relationship Id="rId1" Type="http://schemas.openxmlformats.org/officeDocument/2006/relationships/tags" Target="../tags/tag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5.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7.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8.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9.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0.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5.png"/><Relationship Id="rId2" Type="http://schemas.openxmlformats.org/officeDocument/2006/relationships/slideLayout" Target="../slideLayouts/slideLayout31.xml"/><Relationship Id="rId1" Type="http://schemas.openxmlformats.org/officeDocument/2006/relationships/tags" Target="../tags/tag1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2.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3.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4.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5.xml"/><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5.png"/><Relationship Id="rId2" Type="http://schemas.openxmlformats.org/officeDocument/2006/relationships/slideLayout" Target="../slideLayouts/slideLayout36.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7.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8.xml"/><Relationship Id="rId1" Type="http://schemas.openxmlformats.org/officeDocument/2006/relationships/tags" Target="../tags/tag1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5.png"/><Relationship Id="rId2" Type="http://schemas.openxmlformats.org/officeDocument/2006/relationships/slideLayout" Target="../slideLayouts/slideLayout39.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45.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46.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4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4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9.xml"/><Relationship Id="rId1" Type="http://schemas.openxmlformats.org/officeDocument/2006/relationships/slideLayout" Target="../slideLayouts/slideLayout49.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5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5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52.xml"/><Relationship Id="rId6" Type="http://schemas.microsoft.com/office/2007/relationships/hdphoto" Target="../media/hdphoto2.wdp"/><Relationship Id="rId5" Type="http://schemas.openxmlformats.org/officeDocument/2006/relationships/image" Target="../media/image19.png"/><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53.xml"/><Relationship Id="rId6" Type="http://schemas.microsoft.com/office/2007/relationships/hdphoto" Target="../media/hdphoto2.wdp"/><Relationship Id="rId5" Type="http://schemas.openxmlformats.org/officeDocument/2006/relationships/image" Target="../media/image20.png"/><Relationship Id="rId4"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54.xml"/><Relationship Id="rId6" Type="http://schemas.microsoft.com/office/2007/relationships/hdphoto" Target="../media/hdphoto2.wdp"/><Relationship Id="rId5" Type="http://schemas.openxmlformats.org/officeDocument/2006/relationships/image" Target="../media/image20.png"/><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55.xml"/><Relationship Id="rId6" Type="http://schemas.microsoft.com/office/2007/relationships/hdphoto" Target="../media/hdphoto2.wdp"/><Relationship Id="rId5" Type="http://schemas.openxmlformats.org/officeDocument/2006/relationships/image" Target="../media/image19.png"/><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6.xml"/><Relationship Id="rId1" Type="http://schemas.openxmlformats.org/officeDocument/2006/relationships/vmlDrawing" Target="../drawings/vmlDrawing1.vml"/><Relationship Id="rId5" Type="http://schemas.openxmlformats.org/officeDocument/2006/relationships/image" Target="../media/image21.wmf"/><Relationship Id="rId4" Type="http://schemas.openxmlformats.org/officeDocument/2006/relationships/package" Target="../embeddings/Microsoft_Word_Document1.docx"/></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16.png"/><Relationship Id="rId5" Type="http://schemas.openxmlformats.org/officeDocument/2006/relationships/image" Target="../media/image13.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a:lstStyle/>
          <a:p>
            <a:endParaRPr lang="zh-CN" altLang="en-US"/>
          </a:p>
        </p:txBody>
      </p:sp>
      <p:sp>
        <p:nvSpPr>
          <p:cNvPr id="7" name="文本占位符 6"/>
          <p:cNvSpPr>
            <a:spLocks noGrp="1"/>
          </p:cNvSpPr>
          <p:nvPr>
            <p:ph type="body" sz="quarter" idx="18"/>
          </p:nvPr>
        </p:nvSpPr>
        <p:spPr/>
        <p:txBody>
          <a:bodyPr/>
          <a:lstStyle/>
          <a:p>
            <a:endParaRPr lang="zh-CN" altLang="en-US"/>
          </a:p>
        </p:txBody>
      </p:sp>
      <p:sp>
        <p:nvSpPr>
          <p:cNvPr id="8" name="文本占位符 7"/>
          <p:cNvSpPr>
            <a:spLocks noGrp="1"/>
          </p:cNvSpPr>
          <p:nvPr>
            <p:ph type="body" sz="quarter" idx="19"/>
          </p:nvPr>
        </p:nvSpPr>
        <p:spPr/>
        <p:txBody>
          <a:bodyPr/>
          <a:lstStyle/>
          <a:p>
            <a:endParaRPr lang="zh-CN" altLang="en-US"/>
          </a:p>
        </p:txBody>
      </p:sp>
      <p:sp>
        <p:nvSpPr>
          <p:cNvPr id="9" name="文本占位符 8"/>
          <p:cNvSpPr>
            <a:spLocks noGrp="1"/>
          </p:cNvSpPr>
          <p:nvPr>
            <p:ph type="body" sz="quarter" idx="20"/>
          </p:nvPr>
        </p:nvSpPr>
        <p:spPr/>
        <p:txBody>
          <a:bodyPr/>
          <a:lstStyle/>
          <a:p>
            <a:endParaRPr lang="zh-CN" altLang="en-US"/>
          </a:p>
        </p:txBody>
      </p:sp>
      <p:sp>
        <p:nvSpPr>
          <p:cNvPr id="30" name="文本占位符 5"/>
          <p:cNvSpPr>
            <a:spLocks noGrp="1"/>
          </p:cNvSpPr>
          <p:nvPr>
            <p:ph type="body" sz="quarter" idx="13"/>
          </p:nvPr>
        </p:nvSpPr>
        <p:spPr/>
        <p:txBody>
          <a:bodyPr/>
          <a:lstStyle/>
          <a:p>
            <a:r>
              <a:rPr lang="en-US" smtClean="0"/>
              <a:t>Shi Miaomiao/swx791350</a:t>
            </a:r>
            <a:endParaRPr lang="en-US" altLang="zh-CN" dirty="0">
              <a:sym typeface="Huawei Sans" panose="020C0503030203020204" pitchFamily="34" charset="0"/>
            </a:endParaRPr>
          </a:p>
        </p:txBody>
      </p:sp>
      <p:sp>
        <p:nvSpPr>
          <p:cNvPr id="31" name="文本占位符 6"/>
          <p:cNvSpPr>
            <a:spLocks noGrp="1"/>
          </p:cNvSpPr>
          <p:nvPr>
            <p:ph type="body" sz="quarter" idx="14"/>
          </p:nvPr>
        </p:nvSpPr>
        <p:spPr/>
        <p:txBody>
          <a:bodyPr/>
          <a:lstStyle/>
          <a:p>
            <a:r>
              <a:rPr lang="en-US" altLang="zh-CN" smtClean="0"/>
              <a:t>2020-04-07</a:t>
            </a:r>
            <a:endParaRPr lang="zh-CN" altLang="en-US" dirty="0">
              <a:sym typeface="Huawei Sans" panose="020C0503030203020204" pitchFamily="34" charset="0"/>
            </a:endParaRPr>
          </a:p>
        </p:txBody>
      </p:sp>
      <p:sp>
        <p:nvSpPr>
          <p:cNvPr id="5" name="文本占位符 4"/>
          <p:cNvSpPr>
            <a:spLocks noGrp="1"/>
          </p:cNvSpPr>
          <p:nvPr>
            <p:ph type="body" sz="quarter" idx="15"/>
          </p:nvPr>
        </p:nvSpPr>
        <p:spPr/>
        <p:txBody>
          <a:bodyPr/>
          <a:lstStyle/>
          <a:p>
            <a:endParaRPr lang="zh-CN" altLang="en-US"/>
          </a:p>
        </p:txBody>
      </p:sp>
      <p:sp>
        <p:nvSpPr>
          <p:cNvPr id="33" name="文本占位符 8"/>
          <p:cNvSpPr>
            <a:spLocks noGrp="1"/>
          </p:cNvSpPr>
          <p:nvPr>
            <p:ph type="body" sz="quarter" idx="16"/>
          </p:nvPr>
        </p:nvSpPr>
        <p:spPr/>
        <p:txBody>
          <a:bodyPr/>
          <a:lstStyle/>
          <a:p>
            <a:r>
              <a:rPr lang="en-US" altLang="zh-CN" smtClean="0">
                <a:sym typeface="Huawei Sans" panose="020C0503030203020204" pitchFamily="34" charset="0"/>
              </a:rPr>
              <a:t>New</a:t>
            </a:r>
            <a:endParaRPr lang="zh-CN" altLang="en-US" dirty="0">
              <a:sym typeface="Huawei Sans" panose="020C0503030203020204" pitchFamily="34" charset="0"/>
            </a:endParaRPr>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6722418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Basic Concepts of Migration</a:t>
            </a:r>
            <a:endParaRPr lang="en-US" altLang="zh-CN" dirty="0" smtClean="0">
              <a:solidFill>
                <a:schemeClr val="bg1">
                  <a:lumMod val="50000"/>
                </a:schemeClr>
              </a:solidFill>
              <a:sym typeface="Huawei Sans" panose="020C0503030203020204" pitchFamily="34" charset="0"/>
            </a:endParaRPr>
          </a:p>
          <a:p>
            <a:r>
              <a:rPr lang="en-US" b="1" dirty="0" smtClean="0"/>
              <a:t>Migration Process</a:t>
            </a:r>
            <a:endParaRPr lang="en-US" altLang="zh-CN" b="1" dirty="0" smtClean="0">
              <a:sym typeface="Huawei Sans" panose="020C0503030203020204" pitchFamily="34" charset="0"/>
            </a:endParaRPr>
          </a:p>
          <a:p>
            <a:r>
              <a:rPr lang="en-US" dirty="0" smtClean="0">
                <a:solidFill>
                  <a:schemeClr val="bg1">
                    <a:lumMod val="50000"/>
                  </a:schemeClr>
                </a:solidFill>
              </a:rPr>
              <a:t>Migration Cases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027926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857499" y="1242453"/>
            <a:ext cx="8900553" cy="4680000"/>
          </a:xfrm>
        </p:spPr>
        <p:txBody>
          <a:bodyPr/>
          <a:lstStyle/>
          <a:p>
            <a:pPr marL="0" indent="0">
              <a:buNone/>
            </a:pPr>
            <a:r>
              <a:rPr lang="en-US" sz="1800" dirty="0" smtClean="0"/>
              <a:t>Before the migration, communicate with the customer network information owner, frontline maintenance engineers, ISP technical contact person, and device vendor representatives, and collect customer network information.</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Project Investigation</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survey</a:t>
            </a:r>
            <a:endParaRPr lang="en-US" altLang="zh-CN"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64" name="圆角矩形 163"/>
          <p:cNvSpPr>
            <a:spLocks/>
          </p:cNvSpPr>
          <p:nvPr/>
        </p:nvSpPr>
        <p:spPr>
          <a:xfrm>
            <a:off x="4160400" y="3509158"/>
            <a:ext cx="2556000" cy="612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altLang="zh-CN" sz="1600" dirty="0">
                <a:latin typeface="Huawei Sans" panose="020C0503030203020204" pitchFamily="34" charset="0"/>
              </a:rPr>
              <a:t>Static information collection and analysis</a:t>
            </a:r>
            <a:endParaRPr lang="en-US" altLang="zh-CN" sz="1600" kern="0" dirty="0">
              <a:latin typeface="Huawei Sans" panose="020C0503030203020204" pitchFamily="34" charset="0"/>
              <a:sym typeface="Huawei Sans" panose="020C0503030203020204" pitchFamily="34" charset="0"/>
            </a:endParaRPr>
          </a:p>
        </p:txBody>
      </p:sp>
      <p:sp>
        <p:nvSpPr>
          <p:cNvPr id="174" name="圆角矩形 173"/>
          <p:cNvSpPr>
            <a:spLocks/>
          </p:cNvSpPr>
          <p:nvPr/>
        </p:nvSpPr>
        <p:spPr>
          <a:xfrm>
            <a:off x="6927675" y="3509158"/>
            <a:ext cx="2556000" cy="612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altLang="zh-CN" sz="1600" dirty="0">
                <a:latin typeface="Huawei Sans" panose="020C0503030203020204" pitchFamily="34" charset="0"/>
              </a:rPr>
              <a:t>Dynamic information analysis</a:t>
            </a:r>
            <a:endParaRPr lang="en-US" altLang="zh-CN" sz="1600" kern="0" dirty="0">
              <a:latin typeface="Huawei Sans" panose="020C0503030203020204" pitchFamily="34" charset="0"/>
              <a:sym typeface="Huawei Sans" panose="020C0503030203020204" pitchFamily="34" charset="0"/>
            </a:endParaRPr>
          </a:p>
        </p:txBody>
      </p:sp>
      <p:sp>
        <p:nvSpPr>
          <p:cNvPr id="180" name="圆角矩形 179"/>
          <p:cNvSpPr>
            <a:spLocks/>
          </p:cNvSpPr>
          <p:nvPr/>
        </p:nvSpPr>
        <p:spPr>
          <a:xfrm>
            <a:off x="6927675" y="4506898"/>
            <a:ext cx="2556000" cy="612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altLang="zh-CN" sz="1600">
                <a:latin typeface="Huawei Sans" panose="020C0503030203020204" pitchFamily="34" charset="0"/>
              </a:rPr>
              <a:t>Hardware environment survey on the live network</a:t>
            </a:r>
            <a:endParaRPr lang="en-US" altLang="zh-CN" sz="1600" kern="0" dirty="0">
              <a:latin typeface="Huawei Sans" panose="020C0503030203020204" pitchFamily="34" charset="0"/>
              <a:sym typeface="Huawei Sans" panose="020C0503030203020204" pitchFamily="34" charset="0"/>
            </a:endParaRPr>
          </a:p>
        </p:txBody>
      </p:sp>
      <p:sp>
        <p:nvSpPr>
          <p:cNvPr id="183" name="圆角矩形 182"/>
          <p:cNvSpPr>
            <a:spLocks/>
          </p:cNvSpPr>
          <p:nvPr/>
        </p:nvSpPr>
        <p:spPr>
          <a:xfrm>
            <a:off x="4160399" y="4506898"/>
            <a:ext cx="2556000" cy="612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altLang="zh-CN" sz="1600" dirty="0">
                <a:latin typeface="Huawei Sans" panose="020C0503030203020204" pitchFamily="34" charset="0"/>
              </a:rPr>
              <a:t>Service model analysis</a:t>
            </a:r>
            <a:endParaRPr lang="en-US" altLang="zh-CN" sz="1600" kern="0" dirty="0">
              <a:latin typeface="Huawei Sans" panose="020C0503030203020204" pitchFamily="34" charset="0"/>
              <a:sym typeface="Huawei Sans" panose="020C0503030203020204" pitchFamily="34" charset="0"/>
            </a:endParaRPr>
          </a:p>
        </p:txBody>
      </p:sp>
      <p:grpSp>
        <p:nvGrpSpPr>
          <p:cNvPr id="39" name="组合 38"/>
          <p:cNvGrpSpPr/>
          <p:nvPr/>
        </p:nvGrpSpPr>
        <p:grpSpPr>
          <a:xfrm>
            <a:off x="7154200" y="76200"/>
            <a:ext cx="4531254" cy="213120"/>
            <a:chOff x="5725449" y="76200"/>
            <a:chExt cx="4531254" cy="213120"/>
          </a:xfrm>
        </p:grpSpPr>
        <p:sp>
          <p:nvSpPr>
            <p:cNvPr id="40" name="五边形 39"/>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32926923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3"/>
          <p:cNvSpPr>
            <a:spLocks noGrp="1"/>
          </p:cNvSpPr>
          <p:nvPr>
            <p:ph type="body" sz="quarter" idx="10"/>
          </p:nvPr>
        </p:nvSpPr>
        <p:spPr>
          <a:xfrm>
            <a:off x="2857500" y="1242453"/>
            <a:ext cx="8900553" cy="4680000"/>
          </a:xfrm>
        </p:spPr>
        <p:txBody>
          <a:bodyPr/>
          <a:lstStyle/>
          <a:p>
            <a:pPr marL="0" indent="0">
              <a:buNone/>
            </a:pPr>
            <a:r>
              <a:rPr lang="en-US" sz="1600" dirty="0" smtClean="0"/>
              <a:t>Static and dynamic information on the live network is used to analyze the network status and compare the network status before and after the migration to determine whether the service volume is normal before and after the migration.</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Information Collection and Analysis</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survey</a:t>
            </a:r>
            <a:endParaRPr lang="en-US" altLang="zh-CN"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41" name="圆角矩形 40"/>
          <p:cNvSpPr>
            <a:spLocks/>
          </p:cNvSpPr>
          <p:nvPr/>
        </p:nvSpPr>
        <p:spPr>
          <a:xfrm>
            <a:off x="4270186" y="2467934"/>
            <a:ext cx="5411338" cy="1620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flipH="1">
            <a:off x="4966812" y="2511895"/>
            <a:ext cx="4018085" cy="307777"/>
          </a:xfrm>
          <a:prstGeom prst="rect">
            <a:avLst/>
          </a:prstGeom>
        </p:spPr>
        <p:txBody>
          <a:bodyPr wrap="square">
            <a:spAutoFit/>
          </a:bodyPr>
          <a:lstStyle/>
          <a:p>
            <a:pPr algn="ctr" defTabSz="914400" fontAlgn="ctr">
              <a:defRPr/>
            </a:pPr>
            <a:r>
              <a:rPr lang="en-US" sz="1400" dirty="0">
                <a:latin typeface="Huawei Sans" panose="020C0503030203020204" pitchFamily="34" charset="0"/>
              </a:rPr>
              <a:t>Static information collection and analysis</a:t>
            </a:r>
            <a:endParaRPr lang="en-US" altLang="zh-CN" sz="1400" kern="0" dirty="0">
              <a:latin typeface="Huawei Sans" panose="020C0503030203020204" pitchFamily="34" charset="0"/>
              <a:sym typeface="Huawei Sans" panose="020C0503030203020204" pitchFamily="34" charset="0"/>
            </a:endParaRPr>
          </a:p>
        </p:txBody>
      </p:sp>
      <p:grpSp>
        <p:nvGrpSpPr>
          <p:cNvPr id="43" name="组合 42"/>
          <p:cNvGrpSpPr/>
          <p:nvPr/>
        </p:nvGrpSpPr>
        <p:grpSpPr>
          <a:xfrm>
            <a:off x="4695462" y="2954084"/>
            <a:ext cx="4560785" cy="981098"/>
            <a:chOff x="1147886" y="3392488"/>
            <a:chExt cx="4560785" cy="981098"/>
          </a:xfrm>
        </p:grpSpPr>
        <p:sp>
          <p:nvSpPr>
            <p:cNvPr id="44" name="圆角矩形 43"/>
            <p:cNvSpPr/>
            <p:nvPr/>
          </p:nvSpPr>
          <p:spPr>
            <a:xfrm flipH="1">
              <a:off x="1147886" y="339248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Detailed topology information</a:t>
              </a:r>
            </a:p>
          </p:txBody>
        </p:sp>
        <p:sp>
          <p:nvSpPr>
            <p:cNvPr id="45" name="圆角矩形 44"/>
            <p:cNvSpPr/>
            <p:nvPr/>
          </p:nvSpPr>
          <p:spPr>
            <a:xfrm flipH="1">
              <a:off x="1147886" y="397758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Device configuration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6" name="圆角矩形 45"/>
            <p:cNvSpPr/>
            <p:nvPr/>
          </p:nvSpPr>
          <p:spPr>
            <a:xfrm flipH="1">
              <a:off x="2719980" y="339248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Device type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a:xfrm flipH="1">
              <a:off x="2719980" y="397758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Device version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8" name="圆角矩形 47"/>
            <p:cNvSpPr/>
            <p:nvPr/>
          </p:nvSpPr>
          <p:spPr>
            <a:xfrm flipH="1">
              <a:off x="4292074" y="339248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License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9" name="圆角矩形 48"/>
            <p:cNvSpPr/>
            <p:nvPr/>
          </p:nvSpPr>
          <p:spPr>
            <a:xfrm flipH="1">
              <a:off x="4292074" y="397758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Interface type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51" name="圆角矩形 50"/>
          <p:cNvSpPr>
            <a:spLocks/>
          </p:cNvSpPr>
          <p:nvPr/>
        </p:nvSpPr>
        <p:spPr>
          <a:xfrm>
            <a:off x="4270186" y="4594756"/>
            <a:ext cx="5411338" cy="162000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a:xfrm flipH="1">
            <a:off x="4927247" y="4621133"/>
            <a:ext cx="4097217" cy="307777"/>
          </a:xfrm>
          <a:prstGeom prst="rect">
            <a:avLst/>
          </a:prstGeom>
        </p:spPr>
        <p:txBody>
          <a:bodyPr wrap="square">
            <a:spAutoFit/>
          </a:bodyPr>
          <a:lstStyle/>
          <a:p>
            <a:pPr algn="ctr" defTabSz="914400" fontAlgn="ctr">
              <a:defRPr/>
            </a:pPr>
            <a:r>
              <a:rPr lang="en-US" sz="1400" dirty="0">
                <a:latin typeface="Huawei Sans" panose="020C0503030203020204" pitchFamily="34" charset="0"/>
              </a:rPr>
              <a:t>Dynamic information collection and analysis</a:t>
            </a:r>
            <a:endParaRPr lang="en-US" altLang="zh-CN" sz="1400" kern="0" dirty="0">
              <a:latin typeface="Huawei Sans" panose="020C0503030203020204" pitchFamily="34" charset="0"/>
              <a:sym typeface="Huawei Sans" panose="020C0503030203020204" pitchFamily="34" charset="0"/>
            </a:endParaRPr>
          </a:p>
        </p:txBody>
      </p:sp>
      <p:grpSp>
        <p:nvGrpSpPr>
          <p:cNvPr id="53" name="组合 52"/>
          <p:cNvGrpSpPr/>
          <p:nvPr/>
        </p:nvGrpSpPr>
        <p:grpSpPr>
          <a:xfrm>
            <a:off x="4695462" y="5080907"/>
            <a:ext cx="4560785" cy="981098"/>
            <a:chOff x="1147886" y="3392488"/>
            <a:chExt cx="4560785" cy="981098"/>
          </a:xfrm>
        </p:grpSpPr>
        <p:sp>
          <p:nvSpPr>
            <p:cNvPr id="54" name="圆角矩形 53"/>
            <p:cNvSpPr/>
            <p:nvPr/>
          </p:nvSpPr>
          <p:spPr>
            <a:xfrm flipH="1">
              <a:off x="1147886" y="339248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Network traffic</a:t>
              </a:r>
            </a:p>
          </p:txBody>
        </p:sp>
        <p:sp>
          <p:nvSpPr>
            <p:cNvPr id="55" name="圆角矩形 54"/>
            <p:cNvSpPr/>
            <p:nvPr/>
          </p:nvSpPr>
          <p:spPr>
            <a:xfrm flipH="1">
              <a:off x="1147886" y="397758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Protocol entry</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6" name="圆角矩形 55"/>
            <p:cNvSpPr/>
            <p:nvPr/>
          </p:nvSpPr>
          <p:spPr>
            <a:xfrm flipH="1">
              <a:off x="2719980" y="339248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Bandwidth information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7" name="圆角矩形 56"/>
            <p:cNvSpPr/>
            <p:nvPr/>
          </p:nvSpPr>
          <p:spPr>
            <a:xfrm flipH="1">
              <a:off x="2719980" y="397758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Latency and jitter</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8" name="圆角矩形 57"/>
            <p:cNvSpPr/>
            <p:nvPr/>
          </p:nvSpPr>
          <p:spPr>
            <a:xfrm flipH="1">
              <a:off x="4292074" y="339248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Protocol status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59" name="圆角矩形 58"/>
            <p:cNvSpPr/>
            <p:nvPr/>
          </p:nvSpPr>
          <p:spPr>
            <a:xfrm flipH="1">
              <a:off x="4292074" y="397758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Packet loss rate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grpSp>
        <p:nvGrpSpPr>
          <p:cNvPr id="65" name="组合 64"/>
          <p:cNvGrpSpPr/>
          <p:nvPr/>
        </p:nvGrpSpPr>
        <p:grpSpPr>
          <a:xfrm>
            <a:off x="7154200" y="76200"/>
            <a:ext cx="4531254" cy="213120"/>
            <a:chOff x="5725449" y="76200"/>
            <a:chExt cx="4531254" cy="213120"/>
          </a:xfrm>
        </p:grpSpPr>
        <p:sp>
          <p:nvSpPr>
            <p:cNvPr id="66" name="五边形 65"/>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燕尾形 67"/>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28210834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a:stCxn id="68" idx="2"/>
            <a:endCxn id="61" idx="0"/>
          </p:cNvCxnSpPr>
          <p:nvPr/>
        </p:nvCxnSpPr>
        <p:spPr>
          <a:xfrm flipH="1">
            <a:off x="5437714" y="3265795"/>
            <a:ext cx="6987" cy="717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2"/>
            <a:endCxn id="62" idx="0"/>
          </p:cNvCxnSpPr>
          <p:nvPr/>
        </p:nvCxnSpPr>
        <p:spPr>
          <a:xfrm flipH="1">
            <a:off x="8121813" y="3265795"/>
            <a:ext cx="6987" cy="7174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占位符 3"/>
          <p:cNvSpPr>
            <a:spLocks noGrp="1"/>
          </p:cNvSpPr>
          <p:nvPr>
            <p:ph type="body" sz="quarter" idx="10"/>
          </p:nvPr>
        </p:nvSpPr>
        <p:spPr>
          <a:xfrm>
            <a:off x="2857500" y="1242453"/>
            <a:ext cx="8900553" cy="4680000"/>
          </a:xfrm>
        </p:spPr>
        <p:txBody>
          <a:bodyPr/>
          <a:lstStyle/>
          <a:p>
            <a:pPr marL="0" indent="0">
              <a:buNone/>
            </a:pPr>
            <a:r>
              <a:rPr lang="en-US" sz="1800" dirty="0" smtClean="0"/>
              <a:t>In the project survey phase, observe the customer's service traffic direction and volume, including the traffic direction change and link traffic volume, which can be used for comparison before and after the migration.</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Traffic Model Analysis</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survey</a:t>
            </a:r>
            <a:endParaRPr lang="en-US" altLang="zh-CN"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pic>
        <p:nvPicPr>
          <p:cNvPr id="61" name="图片 6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167713" y="3983204"/>
            <a:ext cx="540000" cy="442800"/>
          </a:xfrm>
          <a:prstGeom prst="rect">
            <a:avLst/>
          </a:prstGeom>
          <a:noFill/>
          <a:ln>
            <a:noFill/>
          </a:ln>
        </p:spPr>
      </p:pic>
      <p:pic>
        <p:nvPicPr>
          <p:cNvPr id="62" name="图片 6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851812" y="3983204"/>
            <a:ext cx="540000" cy="442800"/>
          </a:xfrm>
          <a:prstGeom prst="rect">
            <a:avLst/>
          </a:prstGeom>
          <a:noFill/>
          <a:ln>
            <a:noFill/>
          </a:ln>
        </p:spPr>
      </p:pic>
      <p:cxnSp>
        <p:nvCxnSpPr>
          <p:cNvPr id="63" name="直接连接符 62"/>
          <p:cNvCxnSpPr>
            <a:stCxn id="61" idx="2"/>
            <a:endCxn id="65" idx="1"/>
          </p:cNvCxnSpPr>
          <p:nvPr/>
        </p:nvCxnSpPr>
        <p:spPr>
          <a:xfrm>
            <a:off x="5437714" y="4426003"/>
            <a:ext cx="1072049" cy="10572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2" idx="2"/>
            <a:endCxn id="65" idx="3"/>
          </p:cNvCxnSpPr>
          <p:nvPr/>
        </p:nvCxnSpPr>
        <p:spPr>
          <a:xfrm flipH="1">
            <a:off x="7049763" y="4426003"/>
            <a:ext cx="1072050" cy="10572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509762" y="5261878"/>
            <a:ext cx="540000" cy="442800"/>
          </a:xfrm>
          <a:prstGeom prst="rect">
            <a:avLst/>
          </a:prstGeom>
          <a:noFill/>
          <a:ln>
            <a:noFill/>
          </a:ln>
        </p:spPr>
      </p:pic>
      <p:sp>
        <p:nvSpPr>
          <p:cNvPr id="67" name="Freeform 159"/>
          <p:cNvSpPr/>
          <p:nvPr/>
        </p:nvSpPr>
        <p:spPr>
          <a:xfrm flipH="1">
            <a:off x="4998193" y="2791751"/>
            <a:ext cx="879043" cy="4750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ndParaRPr>
          </a:p>
        </p:txBody>
      </p:sp>
      <p:sp>
        <p:nvSpPr>
          <p:cNvPr id="68" name="矩形 67"/>
          <p:cNvSpPr/>
          <p:nvPr/>
        </p:nvSpPr>
        <p:spPr>
          <a:xfrm>
            <a:off x="4973257" y="2958019"/>
            <a:ext cx="942887" cy="307777"/>
          </a:xfrm>
          <a:prstGeom prst="rect">
            <a:avLst/>
          </a:prstGeom>
        </p:spPr>
        <p:txBody>
          <a:bodyPr wrap="none">
            <a:spAutoFit/>
          </a:bodyPr>
          <a:lstStyle/>
          <a:p>
            <a:pPr lvl="0" algn="ctr" fontAlgn="ctr"/>
            <a:r>
              <a:rPr lang="en-US" sz="1400" b="1" dirty="0">
                <a:solidFill>
                  <a:prstClr val="black"/>
                </a:solidFill>
                <a:latin typeface="Huawei Sans" panose="020C0503030203020204" pitchFamily="34" charset="0"/>
              </a:rPr>
              <a:t>Network</a:t>
            </a:r>
            <a:endParaRPr lang="en-US" altLang="zh-CN" sz="1400" b="1" dirty="0">
              <a:solidFill>
                <a:prstClr val="black"/>
              </a:solidFill>
              <a:latin typeface="Huawei Sans" panose="020C0503030203020204" pitchFamily="34" charset="0"/>
            </a:endParaRPr>
          </a:p>
        </p:txBody>
      </p:sp>
      <p:sp>
        <p:nvSpPr>
          <p:cNvPr id="69" name="Freeform 159"/>
          <p:cNvSpPr/>
          <p:nvPr/>
        </p:nvSpPr>
        <p:spPr>
          <a:xfrm flipH="1">
            <a:off x="7682292" y="2791751"/>
            <a:ext cx="879043" cy="4750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ndParaRPr>
          </a:p>
        </p:txBody>
      </p:sp>
      <p:sp>
        <p:nvSpPr>
          <p:cNvPr id="70" name="矩形 69"/>
          <p:cNvSpPr/>
          <p:nvPr/>
        </p:nvSpPr>
        <p:spPr>
          <a:xfrm>
            <a:off x="7657356" y="2958019"/>
            <a:ext cx="942887" cy="307777"/>
          </a:xfrm>
          <a:prstGeom prst="rect">
            <a:avLst/>
          </a:prstGeom>
        </p:spPr>
        <p:txBody>
          <a:bodyPr wrap="none">
            <a:spAutoFit/>
          </a:bodyPr>
          <a:lstStyle/>
          <a:p>
            <a:pPr lvl="0" algn="ctr" fontAlgn="ctr"/>
            <a:r>
              <a:rPr lang="en-US" sz="1400" b="1" dirty="0">
                <a:solidFill>
                  <a:prstClr val="black"/>
                </a:solidFill>
                <a:latin typeface="Huawei Sans" panose="020C0503030203020204" pitchFamily="34" charset="0"/>
              </a:rPr>
              <a:t>Network</a:t>
            </a:r>
            <a:endParaRPr lang="en-US" altLang="zh-CN" sz="1400" b="1" dirty="0">
              <a:solidFill>
                <a:prstClr val="black"/>
              </a:solidFill>
              <a:latin typeface="Huawei Sans" panose="020C0503030203020204" pitchFamily="34" charset="0"/>
            </a:endParaRPr>
          </a:p>
        </p:txBody>
      </p:sp>
      <p:sp>
        <p:nvSpPr>
          <p:cNvPr id="73" name="Oval 4"/>
          <p:cNvSpPr>
            <a:spLocks noChangeAspect="1"/>
          </p:cNvSpPr>
          <p:nvPr/>
        </p:nvSpPr>
        <p:spPr>
          <a:xfrm>
            <a:off x="5347713" y="3897223"/>
            <a:ext cx="162090" cy="16209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Oval 4"/>
          <p:cNvSpPr>
            <a:spLocks noChangeAspect="1"/>
          </p:cNvSpPr>
          <p:nvPr/>
        </p:nvSpPr>
        <p:spPr>
          <a:xfrm>
            <a:off x="8038961" y="3897223"/>
            <a:ext cx="162090" cy="16209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Oval 4"/>
          <p:cNvSpPr>
            <a:spLocks noChangeAspect="1"/>
          </p:cNvSpPr>
          <p:nvPr/>
        </p:nvSpPr>
        <p:spPr>
          <a:xfrm>
            <a:off x="6968717" y="5390577"/>
            <a:ext cx="162090" cy="16209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Oval 4"/>
          <p:cNvSpPr>
            <a:spLocks noChangeAspect="1"/>
          </p:cNvSpPr>
          <p:nvPr/>
        </p:nvSpPr>
        <p:spPr>
          <a:xfrm>
            <a:off x="6429979" y="5390577"/>
            <a:ext cx="162090" cy="16209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endParaRPr lang="en-US" altLang="zh-CN"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a:xfrm>
            <a:off x="6071877" y="3534940"/>
            <a:ext cx="1608609" cy="584775"/>
          </a:xfrm>
          <a:prstGeom prst="rect">
            <a:avLst/>
          </a:prstGeom>
        </p:spPr>
        <p:txBody>
          <a:bodyPr wrap="square">
            <a:spAutoFit/>
          </a:bodyPr>
          <a:lstStyle/>
          <a:p>
            <a:pPr defTabSz="914400" fontAlgn="ctr">
              <a:defRPr/>
            </a:pPr>
            <a:r>
              <a:rPr lang="en-US" sz="1600" dirty="0">
                <a:solidFill>
                  <a:prstClr val="black"/>
                </a:solidFill>
                <a:latin typeface="Huawei Sans" panose="020C0503030203020204" pitchFamily="34" charset="0"/>
              </a:rPr>
              <a:t>Observe the traffic volume</a:t>
            </a:r>
            <a:endParaRPr lang="en-US" altLang="zh-CN" sz="1600" kern="0" dirty="0">
              <a:solidFill>
                <a:prstClr val="black"/>
              </a:solidFill>
              <a:latin typeface="Huawei Sans" panose="020C0503030203020204" pitchFamily="34" charset="0"/>
              <a:sym typeface="Huawei Sans" panose="020C0503030203020204" pitchFamily="34" charset="0"/>
            </a:endParaRPr>
          </a:p>
        </p:txBody>
      </p:sp>
      <p:cxnSp>
        <p:nvCxnSpPr>
          <p:cNvPr id="78" name="直接箭头连接符 77"/>
          <p:cNvCxnSpPr>
            <a:stCxn id="77" idx="3"/>
            <a:endCxn id="74" idx="4"/>
          </p:cNvCxnSpPr>
          <p:nvPr/>
        </p:nvCxnSpPr>
        <p:spPr>
          <a:xfrm>
            <a:off x="7680486" y="3827328"/>
            <a:ext cx="439521" cy="231986"/>
          </a:xfrm>
          <a:prstGeom prst="straightConnector1">
            <a:avLst/>
          </a:prstGeom>
          <a:noFill/>
          <a:ln w="12700" cap="flat" cmpd="sng" algn="ctr">
            <a:solidFill>
              <a:sysClr val="window" lastClr="FFFFFF">
                <a:lumMod val="65000"/>
              </a:sysClr>
            </a:solidFill>
            <a:prstDash val="solid"/>
            <a:miter lim="800000"/>
            <a:tailEnd type="triangle"/>
          </a:ln>
          <a:effectLst/>
        </p:spPr>
      </p:cxnSp>
      <p:cxnSp>
        <p:nvCxnSpPr>
          <p:cNvPr id="79" name="直接箭头连接符 78"/>
          <p:cNvCxnSpPr>
            <a:stCxn id="77" idx="2"/>
            <a:endCxn id="75" idx="6"/>
          </p:cNvCxnSpPr>
          <p:nvPr/>
        </p:nvCxnSpPr>
        <p:spPr>
          <a:xfrm>
            <a:off x="6876181" y="4119715"/>
            <a:ext cx="254626" cy="1351907"/>
          </a:xfrm>
          <a:prstGeom prst="straightConnector1">
            <a:avLst/>
          </a:prstGeom>
          <a:noFill/>
          <a:ln w="12700" cap="flat" cmpd="sng" algn="ctr">
            <a:solidFill>
              <a:sysClr val="window" lastClr="FFFFFF">
                <a:lumMod val="65000"/>
              </a:sysClr>
            </a:solidFill>
            <a:prstDash val="solid"/>
            <a:miter lim="800000"/>
            <a:tailEnd type="triangle"/>
          </a:ln>
          <a:effectLst/>
        </p:spPr>
      </p:cxnSp>
      <p:cxnSp>
        <p:nvCxnSpPr>
          <p:cNvPr id="80" name="直接箭头连接符 79"/>
          <p:cNvCxnSpPr>
            <a:stCxn id="77" idx="2"/>
            <a:endCxn id="76" idx="2"/>
          </p:cNvCxnSpPr>
          <p:nvPr/>
        </p:nvCxnSpPr>
        <p:spPr>
          <a:xfrm flipH="1">
            <a:off x="6429979" y="4119715"/>
            <a:ext cx="446202" cy="1351907"/>
          </a:xfrm>
          <a:prstGeom prst="straightConnector1">
            <a:avLst/>
          </a:prstGeom>
          <a:noFill/>
          <a:ln w="12700" cap="flat" cmpd="sng" algn="ctr">
            <a:solidFill>
              <a:sysClr val="window" lastClr="FFFFFF">
                <a:lumMod val="65000"/>
              </a:sysClr>
            </a:solidFill>
            <a:prstDash val="solid"/>
            <a:miter lim="800000"/>
            <a:tailEnd type="triangle"/>
          </a:ln>
          <a:effectLst/>
        </p:spPr>
      </p:cxnSp>
      <p:cxnSp>
        <p:nvCxnSpPr>
          <p:cNvPr id="81" name="直接箭头连接符 80"/>
          <p:cNvCxnSpPr>
            <a:stCxn id="77" idx="1"/>
            <a:endCxn id="73" idx="6"/>
          </p:cNvCxnSpPr>
          <p:nvPr/>
        </p:nvCxnSpPr>
        <p:spPr>
          <a:xfrm flipH="1">
            <a:off x="5509803" y="3827328"/>
            <a:ext cx="562074" cy="150941"/>
          </a:xfrm>
          <a:prstGeom prst="straightConnector1">
            <a:avLst/>
          </a:prstGeom>
          <a:noFill/>
          <a:ln w="12700" cap="flat" cmpd="sng" algn="ctr">
            <a:solidFill>
              <a:sysClr val="window" lastClr="FFFFFF">
                <a:lumMod val="65000"/>
              </a:sysClr>
            </a:solidFill>
            <a:prstDash val="solid"/>
            <a:miter lim="800000"/>
            <a:tailEnd type="triangle"/>
          </a:ln>
          <a:effectLst/>
        </p:spPr>
      </p:cxnSp>
      <p:grpSp>
        <p:nvGrpSpPr>
          <p:cNvPr id="55" name="组合 54"/>
          <p:cNvGrpSpPr/>
          <p:nvPr/>
        </p:nvGrpSpPr>
        <p:grpSpPr>
          <a:xfrm>
            <a:off x="7154200" y="76200"/>
            <a:ext cx="4531254" cy="213120"/>
            <a:chOff x="5725449" y="76200"/>
            <a:chExt cx="4531254" cy="213120"/>
          </a:xfrm>
        </p:grpSpPr>
        <p:sp>
          <p:nvSpPr>
            <p:cNvPr id="56" name="五边形 55"/>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41266639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3"/>
          <p:cNvSpPr>
            <a:spLocks noGrp="1"/>
          </p:cNvSpPr>
          <p:nvPr>
            <p:ph type="body" sz="quarter" idx="10"/>
          </p:nvPr>
        </p:nvSpPr>
        <p:spPr>
          <a:xfrm>
            <a:off x="2857500" y="1242453"/>
            <a:ext cx="8900553" cy="4680000"/>
          </a:xfrm>
        </p:spPr>
        <p:txBody>
          <a:bodyPr/>
          <a:lstStyle/>
          <a:p>
            <a:r>
              <a:rPr lang="en-US" sz="1800" dirty="0" smtClean="0"/>
              <a:t>In the final phase of the survey, you need to observe the onsite network environment, including the following items:</a:t>
            </a:r>
            <a:endParaRPr lang="en-US" altLang="zh-CN" sz="1800" dirty="0" smtClean="0">
              <a:sym typeface="Huawei Sans" panose="020C0503030203020204" pitchFamily="34" charset="0"/>
            </a:endParaRPr>
          </a:p>
          <a:p>
            <a:pPr lvl="1"/>
            <a:r>
              <a:rPr lang="en-US" sz="1600" dirty="0" smtClean="0"/>
              <a:t>Optical fiber interface connections</a:t>
            </a:r>
            <a:endParaRPr lang="en-US" altLang="zh-CN" sz="1600" dirty="0" smtClean="0">
              <a:sym typeface="Huawei Sans" panose="020C0503030203020204" pitchFamily="34" charset="0"/>
            </a:endParaRPr>
          </a:p>
          <a:p>
            <a:pPr lvl="1"/>
            <a:r>
              <a:rPr lang="en-US" sz="1600" dirty="0" smtClean="0"/>
              <a:t>ODF positions</a:t>
            </a:r>
            <a:endParaRPr lang="en-US" altLang="zh-CN" sz="1600" dirty="0" smtClean="0">
              <a:sym typeface="Huawei Sans" panose="020C0503030203020204" pitchFamily="34" charset="0"/>
            </a:endParaRPr>
          </a:p>
          <a:p>
            <a:pPr lvl="1"/>
            <a:r>
              <a:rPr lang="en-US" sz="1600" dirty="0" smtClean="0"/>
              <a:t>Interface IDs</a:t>
            </a:r>
            <a:endParaRPr lang="en-US" altLang="zh-CN" sz="1600" dirty="0" smtClean="0">
              <a:sym typeface="Huawei Sans" panose="020C0503030203020204" pitchFamily="34" charset="0"/>
            </a:endParaRPr>
          </a:p>
          <a:p>
            <a:r>
              <a:rPr lang="en-US" sz="1800" dirty="0" smtClean="0"/>
              <a:t>Observe the live network environment to facilitate migration operations. In addition, record the corresponding interface mapping. If migration operations such as device replacement and cable replacement are involved, check them according to the mapping after the migration is complete.</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nchor="ctr"/>
          <a:lstStyle/>
          <a:p>
            <a:r>
              <a:rPr lang="en-US" sz="3200" dirty="0" smtClean="0"/>
              <a:t>Observing the Hardware Environment on the Live Network</a:t>
            </a:r>
            <a:endParaRPr lang="en-US" altLang="zh-CN" sz="3200"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survey</a:t>
            </a:r>
            <a:endParaRPr lang="en-US" altLang="zh-CN" dirty="0">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31" name="组合 30"/>
          <p:cNvGrpSpPr/>
          <p:nvPr/>
        </p:nvGrpSpPr>
        <p:grpSpPr>
          <a:xfrm>
            <a:off x="7154200" y="76200"/>
            <a:ext cx="4531254" cy="213120"/>
            <a:chOff x="5725449" y="76200"/>
            <a:chExt cx="4531254" cy="213120"/>
          </a:xfrm>
        </p:grpSpPr>
        <p:sp>
          <p:nvSpPr>
            <p:cNvPr id="32" name="五边形 31"/>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2633648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3"/>
          <p:cNvSpPr>
            <a:spLocks noGrp="1"/>
          </p:cNvSpPr>
          <p:nvPr>
            <p:ph type="body" sz="quarter" idx="10"/>
          </p:nvPr>
        </p:nvSpPr>
        <p:spPr>
          <a:xfrm>
            <a:off x="2857500" y="1242453"/>
            <a:ext cx="8900553" cy="4680000"/>
          </a:xfrm>
        </p:spPr>
        <p:txBody>
          <a:bodyPr/>
          <a:lstStyle/>
          <a:p>
            <a:r>
              <a:rPr lang="en-US" sz="1800" dirty="0" smtClean="0"/>
              <a:t>After the project survey is complete, analyze the customer's new requirements on the network after the migration, such as the bandwidth, network KPIs, and new service bearer capability.</a:t>
            </a:r>
            <a:endParaRPr lang="en-US" altLang="zh-CN" sz="1800" dirty="0" smtClean="0">
              <a:sym typeface="Huawei Sans" panose="020C0503030203020204" pitchFamily="34" charset="0"/>
            </a:endParaRPr>
          </a:p>
          <a:p>
            <a:r>
              <a:rPr lang="en-US" sz="1800" dirty="0" smtClean="0"/>
              <a:t>In addition, clarify the migration change requirements in the migration solution in this phase.</a:t>
            </a:r>
            <a:endParaRPr lang="en-US" altLang="zh-CN" sz="1800" dirty="0" smtClean="0">
              <a:sym typeface="Huawei Sans" panose="020C0503030203020204" pitchFamily="34" charset="0"/>
            </a:endParaRPr>
          </a:p>
          <a:p>
            <a:r>
              <a:rPr lang="en-US" sz="1800" dirty="0" smtClean="0"/>
              <a:t>Output the Customer Requirement Analysis Form.</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Project Analysis</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Project survey</a:t>
            </a:r>
            <a:endParaRPr lang="en-US" altLang="zh-CN"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1" dirty="0">
                <a:solidFill>
                  <a:schemeClr val="tx1"/>
                </a:solidFill>
                <a:latin typeface="Huawei Sans" panose="020C0503030203020204" pitchFamily="34" charset="0"/>
              </a:rPr>
              <a:t>Project analysis</a:t>
            </a:r>
            <a:endParaRPr lang="en-US" altLang="zh-CN" b="1" dirty="0">
              <a:solidFill>
                <a:schemeClr val="tx1"/>
              </a:solidFill>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solidFill>
                  <a:schemeClr val="bg1">
                    <a:lumMod val="65000"/>
                  </a:schemeClr>
                </a:solidFill>
                <a:latin typeface="Huawei Sans" panose="020C0503030203020204" pitchFamily="34" charset="0"/>
              </a:rPr>
              <a:t>Risk assessment</a:t>
            </a:r>
            <a:endParaRPr lang="en-US" altLang="zh-CN" sz="1400" b="1"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31" name="组合 30"/>
          <p:cNvGrpSpPr/>
          <p:nvPr/>
        </p:nvGrpSpPr>
        <p:grpSpPr>
          <a:xfrm>
            <a:off x="7154200" y="76200"/>
            <a:ext cx="4531254" cy="213120"/>
            <a:chOff x="5725449" y="76200"/>
            <a:chExt cx="4531254" cy="213120"/>
          </a:xfrm>
        </p:grpSpPr>
        <p:sp>
          <p:nvSpPr>
            <p:cNvPr id="32" name="五边形 31"/>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34183903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3"/>
          <p:cNvSpPr>
            <a:spLocks noGrp="1"/>
          </p:cNvSpPr>
          <p:nvPr>
            <p:ph type="body" sz="quarter" idx="10"/>
          </p:nvPr>
        </p:nvSpPr>
        <p:spPr>
          <a:xfrm>
            <a:off x="2857500" y="1242453"/>
            <a:ext cx="8900553" cy="4680000"/>
          </a:xfrm>
        </p:spPr>
        <p:txBody>
          <a:bodyPr/>
          <a:lstStyle/>
          <a:p>
            <a:r>
              <a:rPr lang="en-US" sz="1800" dirty="0" smtClean="0"/>
              <a:t>Analyze and evaluate migration risks based on the survey result, requirement analysis result, and cutover solution framework, formulate countermeasures for projects with potential risks in advance, and confirm the owners of the countermeasures for corresponding risk items.</a:t>
            </a:r>
            <a:endParaRPr lang="en-US" altLang="zh-CN" sz="1800" dirty="0" smtClean="0">
              <a:sym typeface="Huawei Sans" panose="020C0503030203020204" pitchFamily="34" charset="0"/>
            </a:endParaRPr>
          </a:p>
          <a:p>
            <a:r>
              <a:rPr lang="en-US" sz="1800" dirty="0" smtClean="0"/>
              <a:t>The technical personnel involved in the risk assessment need to participate in the discussion, and the specific technical personnel needs to be specified for each risk.</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Risk Assessment</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Project survey</a:t>
            </a:r>
            <a:endParaRPr lang="en-US" altLang="zh-CN"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Risk assessment</a:t>
            </a:r>
            <a:endParaRPr lang="en-US" altLang="zh-CN" sz="1400" b="1" dirty="0">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31" name="组合 30"/>
          <p:cNvGrpSpPr/>
          <p:nvPr/>
        </p:nvGrpSpPr>
        <p:grpSpPr>
          <a:xfrm>
            <a:off x="7154200" y="76200"/>
            <a:ext cx="4531254" cy="213120"/>
            <a:chOff x="5725449" y="76200"/>
            <a:chExt cx="4531254" cy="213120"/>
          </a:xfrm>
        </p:grpSpPr>
        <p:sp>
          <p:nvSpPr>
            <p:cNvPr id="32" name="五边形 31"/>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燕尾形 32"/>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33549133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3702810" y="3083443"/>
            <a:ext cx="7166473" cy="3003220"/>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endParaRPr lang="en-US" altLang="zh-CN" sz="1400" kern="0" dirty="0">
              <a:solidFill>
                <a:srgbClr val="1D1D1A"/>
              </a:solidFill>
              <a:latin typeface="Huawei Sans" panose="020C0503030203020204" pitchFamily="34" charset="0"/>
              <a:sym typeface="Huawei Sans" panose="020C0503030203020204" pitchFamily="34" charset="0"/>
            </a:endParaRPr>
          </a:p>
        </p:txBody>
      </p:sp>
      <p:sp>
        <p:nvSpPr>
          <p:cNvPr id="60" name="文本占位符 3"/>
          <p:cNvSpPr>
            <a:spLocks noGrp="1"/>
          </p:cNvSpPr>
          <p:nvPr>
            <p:ph type="body" sz="quarter" idx="10"/>
          </p:nvPr>
        </p:nvSpPr>
        <p:spPr>
          <a:xfrm>
            <a:off x="2857500" y="1242453"/>
            <a:ext cx="8900553" cy="4680000"/>
          </a:xfrm>
        </p:spPr>
        <p:txBody>
          <a:bodyPr/>
          <a:lstStyle/>
          <a:p>
            <a:r>
              <a:rPr lang="en-US" sz="1800" dirty="0" smtClean="0"/>
              <a:t>Formulate the migration solution based on the survey result, project analysis result, and risk evaluation of technical personnel.</a:t>
            </a:r>
            <a:endParaRPr lang="en-US" altLang="zh-CN" sz="1800" dirty="0" smtClean="0">
              <a:sym typeface="Huawei Sans" panose="020C0503030203020204" pitchFamily="34" charset="0"/>
            </a:endParaRPr>
          </a:p>
          <a:p>
            <a:r>
              <a:rPr lang="en-US" sz="1800" dirty="0" smtClean="0"/>
              <a:t>In the migration solution, the detailed steps and procedures of the preparation, implementation, and closing phases must be specified.</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Migration Solution Output</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Project survey</a:t>
            </a:r>
            <a:endParaRPr lang="en-US" altLang="zh-CN"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latin typeface="Huawei Sans" panose="020C0503030203020204" pitchFamily="34" charset="0"/>
              </a:rPr>
              <a:t>Migration solution output</a:t>
            </a:r>
            <a:endParaRPr lang="en-US" altLang="zh-CN" sz="1400"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8" name="组合 7"/>
          <p:cNvGrpSpPr/>
          <p:nvPr/>
        </p:nvGrpSpPr>
        <p:grpSpPr>
          <a:xfrm>
            <a:off x="3953945" y="3505073"/>
            <a:ext cx="6664200" cy="2404114"/>
            <a:chOff x="4231614" y="3135843"/>
            <a:chExt cx="6664200" cy="2404114"/>
          </a:xfrm>
        </p:grpSpPr>
        <p:sp>
          <p:nvSpPr>
            <p:cNvPr id="28" name="圆角矩形 27"/>
            <p:cNvSpPr>
              <a:spLocks/>
            </p:cNvSpPr>
            <p:nvPr/>
          </p:nvSpPr>
          <p:spPr>
            <a:xfrm>
              <a:off x="4231614" y="3135843"/>
              <a:ext cx="1952370" cy="2404114"/>
            </a:xfrm>
            <a:prstGeom prst="roundRect">
              <a:avLst>
                <a:gd name="adj" fmla="val 29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 28"/>
            <p:cNvSpPr/>
            <p:nvPr/>
          </p:nvSpPr>
          <p:spPr>
            <a:xfrm flipH="1">
              <a:off x="4273409" y="3171953"/>
              <a:ext cx="1868781" cy="307777"/>
            </a:xfrm>
            <a:prstGeom prst="rect">
              <a:avLst/>
            </a:prstGeom>
          </p:spPr>
          <p:txBody>
            <a:bodyPr wrap="square">
              <a:spAutoFit/>
            </a:bodyPr>
            <a:lstStyle/>
            <a:p>
              <a:pPr algn="ctr" defTabSz="914400" fontAlgn="ctr">
                <a:defRPr/>
              </a:pPr>
              <a:r>
                <a:rPr lang="en-US" sz="1400" dirty="0">
                  <a:latin typeface="Huawei Sans" panose="020C0503030203020204" pitchFamily="34" charset="0"/>
                </a:rPr>
                <a:t>Preparations</a:t>
              </a:r>
              <a:endParaRPr lang="en-US" altLang="zh-CN" sz="1400" kern="0" dirty="0">
                <a:latin typeface="Huawei Sans" panose="020C0503030203020204" pitchFamily="34" charset="0"/>
                <a:sym typeface="Huawei Sans" panose="020C0503030203020204" pitchFamily="34" charset="0"/>
              </a:endParaRPr>
            </a:p>
          </p:txBody>
        </p:sp>
        <p:grpSp>
          <p:nvGrpSpPr>
            <p:cNvPr id="4" name="组合 3"/>
            <p:cNvGrpSpPr/>
            <p:nvPr/>
          </p:nvGrpSpPr>
          <p:grpSpPr>
            <a:xfrm>
              <a:off x="4499500" y="3621993"/>
              <a:ext cx="1416598" cy="1778290"/>
              <a:chOff x="4543768" y="3621993"/>
              <a:chExt cx="1416598" cy="1778290"/>
            </a:xfrm>
          </p:grpSpPr>
          <p:sp>
            <p:nvSpPr>
              <p:cNvPr id="31" name="圆角矩形 30"/>
              <p:cNvSpPr/>
              <p:nvPr/>
            </p:nvSpPr>
            <p:spPr>
              <a:xfrm flipH="1">
                <a:off x="4543769" y="3621993"/>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Project background</a:t>
                </a:r>
              </a:p>
            </p:txBody>
          </p:sp>
          <p:sp>
            <p:nvSpPr>
              <p:cNvPr id="32" name="圆角矩形 31"/>
              <p:cNvSpPr/>
              <p:nvPr/>
            </p:nvSpPr>
            <p:spPr>
              <a:xfrm flipH="1">
                <a:off x="4543769" y="5004283"/>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Risk assessment</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33" name="圆角矩形 32"/>
              <p:cNvSpPr/>
              <p:nvPr/>
            </p:nvSpPr>
            <p:spPr>
              <a:xfrm flipH="1">
                <a:off x="4543768" y="408275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Live network overview</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35" name="圆角矩形 34"/>
              <p:cNvSpPr/>
              <p:nvPr/>
            </p:nvSpPr>
            <p:spPr>
              <a:xfrm flipH="1">
                <a:off x="4543769" y="4543519"/>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Migration objective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37" name="圆角矩形 36"/>
            <p:cNvSpPr>
              <a:spLocks/>
            </p:cNvSpPr>
            <p:nvPr/>
          </p:nvSpPr>
          <p:spPr>
            <a:xfrm>
              <a:off x="6607169" y="3135843"/>
              <a:ext cx="1952370" cy="2404114"/>
            </a:xfrm>
            <a:prstGeom prst="roundRect">
              <a:avLst>
                <a:gd name="adj" fmla="val 29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矩形 37"/>
            <p:cNvSpPr/>
            <p:nvPr/>
          </p:nvSpPr>
          <p:spPr>
            <a:xfrm flipH="1">
              <a:off x="6648964" y="3171953"/>
              <a:ext cx="1868781" cy="307777"/>
            </a:xfrm>
            <a:prstGeom prst="rect">
              <a:avLst/>
            </a:prstGeom>
          </p:spPr>
          <p:txBody>
            <a:bodyPr wrap="square">
              <a:spAutoFit/>
            </a:bodyPr>
            <a:lstStyle/>
            <a:p>
              <a:pPr algn="ctr" defTabSz="914400" fontAlgn="ctr">
                <a:defRPr/>
              </a:pPr>
              <a:r>
                <a:rPr lang="en-US" sz="1400" dirty="0">
                  <a:latin typeface="Huawei Sans" panose="020C0503030203020204" pitchFamily="34" charset="0"/>
                </a:rPr>
                <a:t>Implementation</a:t>
              </a:r>
              <a:endParaRPr lang="en-US" altLang="zh-CN" sz="1400" kern="0" dirty="0">
                <a:latin typeface="Huawei Sans" panose="020C0503030203020204" pitchFamily="34" charset="0"/>
                <a:sym typeface="Huawei Sans" panose="020C0503030203020204" pitchFamily="34" charset="0"/>
              </a:endParaRPr>
            </a:p>
          </p:txBody>
        </p:sp>
        <p:grpSp>
          <p:nvGrpSpPr>
            <p:cNvPr id="6" name="组合 5"/>
            <p:cNvGrpSpPr/>
            <p:nvPr/>
          </p:nvGrpSpPr>
          <p:grpSpPr>
            <a:xfrm>
              <a:off x="6875055" y="3621993"/>
              <a:ext cx="1416598" cy="1778290"/>
              <a:chOff x="6919323" y="3621993"/>
              <a:chExt cx="1416598" cy="1778290"/>
            </a:xfrm>
          </p:grpSpPr>
          <p:sp>
            <p:nvSpPr>
              <p:cNvPr id="39" name="圆角矩形 38"/>
              <p:cNvSpPr/>
              <p:nvPr/>
            </p:nvSpPr>
            <p:spPr>
              <a:xfrm flipH="1">
                <a:off x="6919324" y="3621993"/>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Migration preparation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0" name="圆角矩形 39"/>
              <p:cNvSpPr/>
              <p:nvPr/>
            </p:nvSpPr>
            <p:spPr>
              <a:xfrm flipH="1">
                <a:off x="6919324" y="5004283"/>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Emergency plan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1" name="圆角矩形 40"/>
              <p:cNvSpPr/>
              <p:nvPr/>
            </p:nvSpPr>
            <p:spPr>
              <a:xfrm flipH="1">
                <a:off x="6919323" y="408275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Migration implementation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2" name="圆角矩形 41"/>
              <p:cNvSpPr/>
              <p:nvPr/>
            </p:nvSpPr>
            <p:spPr>
              <a:xfrm flipH="1">
                <a:off x="6919324" y="4543519"/>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Rollback solution</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sp>
          <p:nvSpPr>
            <p:cNvPr id="43" name="圆角矩形 42"/>
            <p:cNvSpPr>
              <a:spLocks/>
            </p:cNvSpPr>
            <p:nvPr/>
          </p:nvSpPr>
          <p:spPr>
            <a:xfrm>
              <a:off x="8943444" y="3135843"/>
              <a:ext cx="1952370" cy="2404114"/>
            </a:xfrm>
            <a:prstGeom prst="roundRect">
              <a:avLst>
                <a:gd name="adj" fmla="val 2908"/>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a:xfrm flipH="1">
              <a:off x="8985239" y="3171953"/>
              <a:ext cx="1868781" cy="307777"/>
            </a:xfrm>
            <a:prstGeom prst="rect">
              <a:avLst/>
            </a:prstGeom>
          </p:spPr>
          <p:txBody>
            <a:bodyPr wrap="square">
              <a:spAutoFit/>
            </a:bodyPr>
            <a:lstStyle/>
            <a:p>
              <a:pPr algn="ctr" defTabSz="914400" fontAlgn="ctr">
                <a:defRPr/>
              </a:pPr>
              <a:r>
                <a:rPr lang="en-US" sz="1400" dirty="0">
                  <a:latin typeface="Huawei Sans" panose="020C0503030203020204" pitchFamily="34" charset="0"/>
                </a:rPr>
                <a:t>Closing</a:t>
              </a:r>
              <a:endParaRPr lang="en-US" altLang="zh-CN" sz="1400" kern="0" dirty="0">
                <a:latin typeface="Huawei Sans" panose="020C0503030203020204" pitchFamily="34" charset="0"/>
                <a:sym typeface="Huawei Sans" panose="020C0503030203020204" pitchFamily="34" charset="0"/>
              </a:endParaRPr>
            </a:p>
          </p:txBody>
        </p:sp>
        <p:grpSp>
          <p:nvGrpSpPr>
            <p:cNvPr id="7" name="组合 6"/>
            <p:cNvGrpSpPr/>
            <p:nvPr/>
          </p:nvGrpSpPr>
          <p:grpSpPr>
            <a:xfrm>
              <a:off x="9211330" y="3621993"/>
              <a:ext cx="1416598" cy="1778290"/>
              <a:chOff x="9255598" y="3621993"/>
              <a:chExt cx="1416598" cy="1778290"/>
            </a:xfrm>
          </p:grpSpPr>
          <p:sp>
            <p:nvSpPr>
              <p:cNvPr id="45" name="圆角矩形 44"/>
              <p:cNvSpPr/>
              <p:nvPr/>
            </p:nvSpPr>
            <p:spPr>
              <a:xfrm flipH="1">
                <a:off x="9255599" y="3621993"/>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Service test</a:t>
                </a:r>
              </a:p>
            </p:txBody>
          </p:sp>
          <p:sp>
            <p:nvSpPr>
              <p:cNvPr id="46" name="圆角矩形 45"/>
              <p:cNvSpPr/>
              <p:nvPr/>
            </p:nvSpPr>
            <p:spPr>
              <a:xfrm flipH="1">
                <a:off x="9255599" y="5004283"/>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Project acceptance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a:xfrm flipH="1">
                <a:off x="9255598" y="4082756"/>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Onsite attendance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8" name="圆角矩形 47"/>
              <p:cNvSpPr/>
              <p:nvPr/>
            </p:nvSpPr>
            <p:spPr>
              <a:xfrm flipH="1">
                <a:off x="9255599" y="4543519"/>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Material handover</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grpSp>
      <p:sp>
        <p:nvSpPr>
          <p:cNvPr id="10" name="矩形 9"/>
          <p:cNvSpPr/>
          <p:nvPr/>
        </p:nvSpPr>
        <p:spPr>
          <a:xfrm>
            <a:off x="6273589" y="3083093"/>
            <a:ext cx="2024913" cy="338554"/>
          </a:xfrm>
          <a:prstGeom prst="rect">
            <a:avLst/>
          </a:prstGeom>
        </p:spPr>
        <p:txBody>
          <a:bodyPr wrap="none">
            <a:spAutoFit/>
          </a:bodyPr>
          <a:lstStyle/>
          <a:p>
            <a:pPr lvl="0" algn="ctr" fontAlgn="ctr"/>
            <a:r>
              <a:rPr lang="en-US" sz="1600" b="1" dirty="0">
                <a:solidFill>
                  <a:prstClr val="black">
                    <a:lumMod val="75000"/>
                    <a:lumOff val="25000"/>
                  </a:prstClr>
                </a:solidFill>
                <a:latin typeface="Huawei Sans" panose="020C0503030203020204" pitchFamily="34" charset="0"/>
              </a:rPr>
              <a:t>Migration solution</a:t>
            </a:r>
            <a:endParaRPr lang="en-US" altLang="zh-CN" sz="1600" b="1" dirty="0">
              <a:solidFill>
                <a:prstClr val="black">
                  <a:lumMod val="75000"/>
                  <a:lumOff val="25000"/>
                </a:prst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5" name="组合 54"/>
          <p:cNvGrpSpPr/>
          <p:nvPr/>
        </p:nvGrpSpPr>
        <p:grpSpPr>
          <a:xfrm>
            <a:off x="7154200" y="76200"/>
            <a:ext cx="4531254" cy="213120"/>
            <a:chOff x="5725449" y="76200"/>
            <a:chExt cx="4531254" cy="213120"/>
          </a:xfrm>
        </p:grpSpPr>
        <p:sp>
          <p:nvSpPr>
            <p:cNvPr id="56" name="五边形 55"/>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燕尾形 56"/>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燕尾形 57"/>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37219710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3"/>
          <p:cNvSpPr>
            <a:spLocks noGrp="1"/>
          </p:cNvSpPr>
          <p:nvPr>
            <p:ph type="body" sz="quarter" idx="10"/>
          </p:nvPr>
        </p:nvSpPr>
        <p:spPr>
          <a:xfrm>
            <a:off x="2857500" y="1242453"/>
            <a:ext cx="8900553" cy="4680000"/>
          </a:xfrm>
        </p:spPr>
        <p:txBody>
          <a:bodyPr/>
          <a:lstStyle/>
          <a:p>
            <a:r>
              <a:rPr lang="en-US" sz="1600" dirty="0" smtClean="0"/>
              <a:t>To implement efficient and standard migration, plan each step in advance, including the specific action, specific command lines, and time required for performing each step.</a:t>
            </a:r>
            <a:endParaRPr lang="en-US" altLang="zh-CN" sz="1600" dirty="0" smtClean="0">
              <a:sym typeface="Huawei Sans" panose="020C0503030203020204" pitchFamily="34" charset="0"/>
            </a:endParaRPr>
          </a:p>
          <a:p>
            <a:r>
              <a:rPr lang="en-US" sz="1600" dirty="0" smtClean="0"/>
              <a:t>In the migration implementation solution, prepare the corresponding migration operation confirmation record table. The table records the operation time, confirmation result after operations are performed, and exception information.</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Implementation Solution</a:t>
            </a:r>
            <a:endParaRPr lang="en-US" dirty="0"/>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Project survey</a:t>
            </a:r>
            <a:endParaRPr lang="en-US" altLang="zh-CN"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b="1" dirty="0">
                <a:latin typeface="Huawei Sans" panose="020C0503030203020204" pitchFamily="34" charset="0"/>
              </a:rPr>
              <a:t>Migration solution output</a:t>
            </a:r>
            <a:endParaRPr lang="en-US" altLang="zh-CN" sz="1400"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aphicFrame>
        <p:nvGraphicFramePr>
          <p:cNvPr id="30" name="表格 29"/>
          <p:cNvGraphicFramePr>
            <a:graphicFrameLocks noGrp="1"/>
          </p:cNvGraphicFramePr>
          <p:nvPr>
            <p:extLst>
              <p:ext uri="{D42A27DB-BD31-4B8C-83A1-F6EECF244321}">
                <p14:modId xmlns:p14="http://schemas.microsoft.com/office/powerpoint/2010/main" val="2089986870"/>
              </p:ext>
            </p:extLst>
          </p:nvPr>
        </p:nvGraphicFramePr>
        <p:xfrm>
          <a:off x="5797695" y="3626316"/>
          <a:ext cx="5887759" cy="2258160"/>
        </p:xfrm>
        <a:graphic>
          <a:graphicData uri="http://schemas.openxmlformats.org/drawingml/2006/table">
            <a:tbl>
              <a:tblPr/>
              <a:tblGrid>
                <a:gridCol w="1561468">
                  <a:extLst>
                    <a:ext uri="{9D8B030D-6E8A-4147-A177-3AD203B41FA5}">
                      <a16:colId xmlns:a16="http://schemas.microsoft.com/office/drawing/2014/main" xmlns="" val="20000"/>
                    </a:ext>
                  </a:extLst>
                </a:gridCol>
                <a:gridCol w="2470637">
                  <a:extLst>
                    <a:ext uri="{9D8B030D-6E8A-4147-A177-3AD203B41FA5}">
                      <a16:colId xmlns:a16="http://schemas.microsoft.com/office/drawing/2014/main" xmlns="" val="20001"/>
                    </a:ext>
                  </a:extLst>
                </a:gridCol>
                <a:gridCol w="1855654"/>
              </a:tblGrid>
              <a:tr h="134689">
                <a:tc>
                  <a:txBody>
                    <a:bodyPr/>
                    <a:lstStyle/>
                    <a:p>
                      <a:pPr algn="ctr" fontAlgn="ctr">
                        <a:lnSpc>
                          <a:spcPct val="100000"/>
                        </a:lnSpc>
                      </a:pPr>
                      <a:r>
                        <a:rPr lang="en-US" sz="1400" b="1" dirty="0" smtClean="0">
                          <a:solidFill>
                            <a:schemeClr val="bg1"/>
                          </a:solidFill>
                          <a:latin typeface="Huawei Sans" panose="020C0503030203020204" pitchFamily="34" charset="0"/>
                        </a:rPr>
                        <a:t>Step</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400" b="1" dirty="0" smtClean="0">
                          <a:solidFill>
                            <a:schemeClr val="bg1"/>
                          </a:solidFill>
                          <a:latin typeface="Huawei Sans" panose="020C0503030203020204" pitchFamily="34" charset="0"/>
                        </a:rPr>
                        <a:t>Operation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400" b="1" dirty="0" smtClean="0">
                          <a:solidFill>
                            <a:schemeClr val="bg1"/>
                          </a:solidFill>
                          <a:latin typeface="Huawei Sans" panose="020C0503030203020204" pitchFamily="34" charset="0"/>
                        </a:rPr>
                        <a:t>Time</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03407">
                <a:tc>
                  <a:txBody>
                    <a:bodyPr/>
                    <a:lstStyle/>
                    <a:p>
                      <a:pPr algn="ctr" fontAlgn="ctr">
                        <a:lnSpc>
                          <a:spcPct val="100000"/>
                        </a:lnSpc>
                      </a:pPr>
                      <a:r>
                        <a:rPr lang="en-US" sz="1200" dirty="0" smtClean="0">
                          <a:latin typeface="Huawei Sans" panose="020C0503030203020204" pitchFamily="34" charset="0"/>
                        </a:rPr>
                        <a:t>Power off old devices.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200" dirty="0" smtClean="0">
                          <a:latin typeface="Huawei Sans" panose="020C0503030203020204" pitchFamily="34" charset="0"/>
                        </a:rPr>
                        <a:t>Power off old devices and remove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0:00-0:30</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203407">
                <a:tc>
                  <a:txBody>
                    <a:bodyPr/>
                    <a:lstStyle/>
                    <a:p>
                      <a:pPr algn="ctr" fontAlgn="ctr">
                        <a:lnSpc>
                          <a:spcPct val="100000"/>
                        </a:lnSpc>
                      </a:pPr>
                      <a:r>
                        <a:rPr lang="en-US" sz="1200" dirty="0" smtClean="0">
                          <a:latin typeface="Huawei Sans" panose="020C0503030203020204" pitchFamily="34" charset="0"/>
                        </a:rPr>
                        <a:t>Deploy devices on the rack.</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Power on new devices and connect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0:30-1:00</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203407">
                <a:tc>
                  <a:txBody>
                    <a:bodyPr/>
                    <a:lstStyle/>
                    <a:p>
                      <a:pPr algn="ctr" fontAlgn="ctr">
                        <a:lnSpc>
                          <a:spcPct val="100000"/>
                        </a:lnSpc>
                      </a:pPr>
                      <a:r>
                        <a:rPr lang="en-US" sz="1200" dirty="0" smtClean="0">
                          <a:latin typeface="Huawei Sans" panose="020C0503030203020204" pitchFamily="34" charset="0"/>
                        </a:rPr>
                        <a:t>Configure new devices.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Import the pre-configured script to the new device.</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1:00-1:20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r h="203407">
                <a:tc>
                  <a:txBody>
                    <a:bodyPr/>
                    <a:lstStyle/>
                    <a:p>
                      <a:pPr algn="ctr" fontAlgn="ctr">
                        <a:lnSpc>
                          <a:spcPct val="100000"/>
                        </a:lnSpc>
                      </a:pPr>
                      <a:r>
                        <a:rPr lang="en-US" sz="1200" dirty="0" smtClean="0">
                          <a:latin typeface="Huawei Sans" panose="020C0503030203020204" pitchFamily="34" charset="0"/>
                        </a:rPr>
                        <a:t>Check the network status.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Check network entries.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1:20-2:00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03407">
                <a:tc>
                  <a:txBody>
                    <a:bodyPr/>
                    <a:lstStyle/>
                    <a:p>
                      <a:pPr algn="ctr" fontAlgn="ctr">
                        <a:lnSpc>
                          <a:spcPct val="100000"/>
                        </a:lnSpc>
                      </a:pPr>
                      <a:r>
                        <a:rPr lang="en-US" sz="1200" dirty="0" smtClean="0">
                          <a:latin typeface="Huawei Sans" panose="020C0503030203020204" pitchFamily="34" charset="0"/>
                        </a:rPr>
                        <a:t>Test services.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Coordinate Party A's personnel to test services and applications.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2:00-2:30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1" name="microsoft-word-document-file_32745"/>
          <p:cNvSpPr>
            <a:spLocks noChangeAspect="1"/>
          </p:cNvSpPr>
          <p:nvPr/>
        </p:nvSpPr>
        <p:spPr bwMode="auto">
          <a:xfrm>
            <a:off x="3849660" y="4340174"/>
            <a:ext cx="601373" cy="812297"/>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32"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3360149" y="5141015"/>
            <a:ext cx="136456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dirty="0">
                <a:latin typeface="Huawei Sans" panose="020C0503030203020204" pitchFamily="34" charset="0"/>
              </a:rPr>
              <a:t>Migration solution</a:t>
            </a:r>
            <a:endParaRPr lang="en-US" altLang="zh-CN" sz="1400" dirty="0">
              <a:latin typeface="Huawei Sans" panose="020C0503030203020204" pitchFamily="34" charset="0"/>
            </a:endParaRPr>
          </a:p>
        </p:txBody>
      </p:sp>
      <p:sp>
        <p:nvSpPr>
          <p:cNvPr id="6" name="任意多边形 5"/>
          <p:cNvSpPr/>
          <p:nvPr/>
        </p:nvSpPr>
        <p:spPr>
          <a:xfrm>
            <a:off x="4544714" y="3708631"/>
            <a:ext cx="1119065" cy="2075380"/>
          </a:xfrm>
          <a:custGeom>
            <a:avLst/>
            <a:gdLst>
              <a:gd name="connsiteX0" fmla="*/ 1469204 w 1469204"/>
              <a:gd name="connsiteY0" fmla="*/ 0 h 2075380"/>
              <a:gd name="connsiteX1" fmla="*/ 1469204 w 1469204"/>
              <a:gd name="connsiteY1" fmla="*/ 2075380 h 2075380"/>
              <a:gd name="connsiteX2" fmla="*/ 0 w 1469204"/>
              <a:gd name="connsiteY2" fmla="*/ 1479479 h 2075380"/>
              <a:gd name="connsiteX3" fmla="*/ 0 w 1469204"/>
              <a:gd name="connsiteY3" fmla="*/ 667821 h 2075380"/>
              <a:gd name="connsiteX4" fmla="*/ 1469204 w 1469204"/>
              <a:gd name="connsiteY4" fmla="*/ 0 h 207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204" h="2075380">
                <a:moveTo>
                  <a:pt x="1469204" y="0"/>
                </a:moveTo>
                <a:lnTo>
                  <a:pt x="1469204" y="2075380"/>
                </a:lnTo>
                <a:lnTo>
                  <a:pt x="0" y="1479479"/>
                </a:lnTo>
                <a:lnTo>
                  <a:pt x="0" y="667821"/>
                </a:lnTo>
                <a:lnTo>
                  <a:pt x="1469204" y="0"/>
                </a:lnTo>
                <a:close/>
              </a:path>
            </a:pathLst>
          </a:custGeom>
          <a:gradFill flip="none" rotWithShape="1">
            <a:gsLst>
              <a:gs pos="0">
                <a:schemeClr val="bg1"/>
              </a:gs>
              <a:gs pos="90000">
                <a:srgbClr val="00B0F0">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sp>
        <p:nvSpPr>
          <p:cNvPr id="3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5797695" y="3221833"/>
            <a:ext cx="52122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600" dirty="0">
                <a:latin typeface="Huawei Sans" panose="020C0503030203020204" pitchFamily="34" charset="0"/>
              </a:rPr>
              <a:t>Migration Procedure</a:t>
            </a:r>
            <a:endParaRPr lang="en-US" altLang="zh-CN" sz="1600" dirty="0">
              <a:latin typeface="Huawei Sans" panose="020C0503030203020204" pitchFamily="34" charset="0"/>
            </a:endParaRPr>
          </a:p>
        </p:txBody>
      </p:sp>
      <p:grpSp>
        <p:nvGrpSpPr>
          <p:cNvPr id="38" name="组合 37"/>
          <p:cNvGrpSpPr/>
          <p:nvPr/>
        </p:nvGrpSpPr>
        <p:grpSpPr>
          <a:xfrm>
            <a:off x="7154200" y="76200"/>
            <a:ext cx="4531254" cy="213120"/>
            <a:chOff x="5725449" y="76200"/>
            <a:chExt cx="4531254" cy="213120"/>
          </a:xfrm>
        </p:grpSpPr>
        <p:sp>
          <p:nvSpPr>
            <p:cNvPr id="39" name="五边形 38"/>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燕尾形 39"/>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燕尾形 40"/>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325864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占位符 3"/>
          <p:cNvSpPr>
            <a:spLocks noGrp="1"/>
          </p:cNvSpPr>
          <p:nvPr>
            <p:ph type="body" sz="quarter" idx="10"/>
          </p:nvPr>
        </p:nvSpPr>
        <p:spPr>
          <a:xfrm>
            <a:off x="2857500" y="1242453"/>
            <a:ext cx="8900553" cy="4680000"/>
          </a:xfrm>
        </p:spPr>
        <p:txBody>
          <a:bodyPr/>
          <a:lstStyle/>
          <a:p>
            <a:r>
              <a:rPr lang="en-US" sz="1600" dirty="0" smtClean="0"/>
              <a:t>Rollback solution: If the migration fails (for example, service test fails after the migration or the migration is not complete after the migration time), roll back the network to the status before the migration. In this case, perform operations according to the rollback solution to restore the network.</a:t>
            </a:r>
            <a:endParaRPr lang="en-US" altLang="zh-CN" sz="1600" dirty="0" smtClean="0">
              <a:sym typeface="Huawei Sans" panose="020C0503030203020204" pitchFamily="34" charset="0"/>
            </a:endParaRPr>
          </a:p>
          <a:p>
            <a:r>
              <a:rPr lang="en-US" sz="1600" dirty="0" smtClean="0"/>
              <a:t>A detailed rollback solution must be included in the migration solution. Similar to migration operations, each step in the rollback solution must be specified. In this way, rollback can be performed in an orderly manner when the migration fails.</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Rollback Solution</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Project survey</a:t>
            </a:r>
            <a:endParaRPr lang="en-US" altLang="zh-CN"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b="1" dirty="0">
                <a:latin typeface="Huawei Sans" panose="020C0503030203020204" pitchFamily="34" charset="0"/>
              </a:rPr>
              <a:t>Migration solution output</a:t>
            </a:r>
            <a:endParaRPr lang="en-US" altLang="zh-CN" sz="1400"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fontAlgn="ctr" hangingPunct="1">
              <a:lnSpc>
                <a:spcPct val="100000"/>
              </a:lnSpc>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grpSp>
        <p:nvGrpSpPr>
          <p:cNvPr id="133" name="组合 132"/>
          <p:cNvGrpSpPr/>
          <p:nvPr/>
        </p:nvGrpSpPr>
        <p:grpSpPr>
          <a:xfrm>
            <a:off x="485527" y="5580862"/>
            <a:ext cx="360000" cy="360000"/>
            <a:chOff x="8645353" y="1253075"/>
            <a:chExt cx="532084" cy="532082"/>
          </a:xfrm>
        </p:grpSpPr>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62" name="microsoft-word-document-file_32745"/>
          <p:cNvSpPr>
            <a:spLocks noChangeAspect="1"/>
          </p:cNvSpPr>
          <p:nvPr/>
        </p:nvSpPr>
        <p:spPr bwMode="auto">
          <a:xfrm>
            <a:off x="3849660" y="4583864"/>
            <a:ext cx="601373" cy="812297"/>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chemeClr val="accent1"/>
          </a:solidFill>
          <a:ln>
            <a:noFill/>
          </a:ln>
        </p:spPr>
        <p:txBody>
          <a:bodyPr/>
          <a:lstStyle/>
          <a:p>
            <a:pPr fontAlgn="ctr"/>
            <a:endParaRPr lang="en-US" altLang="zh-CN" dirty="0">
              <a:latin typeface="Huawei Sans" panose="020C0503030203020204" pitchFamily="34" charset="0"/>
            </a:endParaRPr>
          </a:p>
        </p:txBody>
      </p:sp>
      <p:sp>
        <p:nvSpPr>
          <p:cNvPr id="63"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3360149" y="536200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dirty="0">
                <a:latin typeface="Huawei Sans" panose="020C0503030203020204" pitchFamily="34" charset="0"/>
              </a:rPr>
              <a:t>Migration plan</a:t>
            </a:r>
            <a:endParaRPr lang="en-US" altLang="zh-CN" sz="1400" dirty="0">
              <a:latin typeface="Huawei Sans" panose="020C0503030203020204" pitchFamily="34" charset="0"/>
            </a:endParaRPr>
          </a:p>
        </p:txBody>
      </p:sp>
      <p:sp>
        <p:nvSpPr>
          <p:cNvPr id="64" name="任意多边形 63"/>
          <p:cNvSpPr/>
          <p:nvPr/>
        </p:nvSpPr>
        <p:spPr>
          <a:xfrm>
            <a:off x="4544714" y="4277436"/>
            <a:ext cx="1119065" cy="1425155"/>
          </a:xfrm>
          <a:custGeom>
            <a:avLst/>
            <a:gdLst>
              <a:gd name="connsiteX0" fmla="*/ 1469204 w 1469204"/>
              <a:gd name="connsiteY0" fmla="*/ 0 h 2075380"/>
              <a:gd name="connsiteX1" fmla="*/ 1469204 w 1469204"/>
              <a:gd name="connsiteY1" fmla="*/ 2075380 h 2075380"/>
              <a:gd name="connsiteX2" fmla="*/ 0 w 1469204"/>
              <a:gd name="connsiteY2" fmla="*/ 1479479 h 2075380"/>
              <a:gd name="connsiteX3" fmla="*/ 0 w 1469204"/>
              <a:gd name="connsiteY3" fmla="*/ 667821 h 2075380"/>
              <a:gd name="connsiteX4" fmla="*/ 1469204 w 1469204"/>
              <a:gd name="connsiteY4" fmla="*/ 0 h 207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9204" h="2075380">
                <a:moveTo>
                  <a:pt x="1469204" y="0"/>
                </a:moveTo>
                <a:lnTo>
                  <a:pt x="1469204" y="2075380"/>
                </a:lnTo>
                <a:lnTo>
                  <a:pt x="0" y="1479479"/>
                </a:lnTo>
                <a:lnTo>
                  <a:pt x="0" y="667821"/>
                </a:lnTo>
                <a:lnTo>
                  <a:pt x="1469204" y="0"/>
                </a:lnTo>
                <a:close/>
              </a:path>
            </a:pathLst>
          </a:custGeom>
          <a:gradFill flip="none" rotWithShape="1">
            <a:gsLst>
              <a:gs pos="0">
                <a:schemeClr val="bg1"/>
              </a:gs>
              <a:gs pos="90000">
                <a:srgbClr val="00B0F0">
                  <a:alpha val="2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endParaRPr>
          </a:p>
        </p:txBody>
      </p:sp>
      <p:graphicFrame>
        <p:nvGraphicFramePr>
          <p:cNvPr id="65" name="表格 64"/>
          <p:cNvGraphicFramePr>
            <a:graphicFrameLocks noGrp="1"/>
          </p:cNvGraphicFramePr>
          <p:nvPr>
            <p:extLst>
              <p:ext uri="{D42A27DB-BD31-4B8C-83A1-F6EECF244321}">
                <p14:modId xmlns:p14="http://schemas.microsoft.com/office/powerpoint/2010/main" val="1827029730"/>
              </p:ext>
            </p:extLst>
          </p:nvPr>
        </p:nvGraphicFramePr>
        <p:xfrm>
          <a:off x="5757462" y="4174497"/>
          <a:ext cx="5479108" cy="1695720"/>
        </p:xfrm>
        <a:graphic>
          <a:graphicData uri="http://schemas.openxmlformats.org/drawingml/2006/table">
            <a:tbl>
              <a:tblPr/>
              <a:tblGrid>
                <a:gridCol w="1513777">
                  <a:extLst>
                    <a:ext uri="{9D8B030D-6E8A-4147-A177-3AD203B41FA5}">
                      <a16:colId xmlns:a16="http://schemas.microsoft.com/office/drawing/2014/main" xmlns="" val="20000"/>
                    </a:ext>
                  </a:extLst>
                </a:gridCol>
                <a:gridCol w="2444262">
                  <a:extLst>
                    <a:ext uri="{9D8B030D-6E8A-4147-A177-3AD203B41FA5}">
                      <a16:colId xmlns:a16="http://schemas.microsoft.com/office/drawing/2014/main" xmlns="" val="20001"/>
                    </a:ext>
                  </a:extLst>
                </a:gridCol>
                <a:gridCol w="1521069"/>
              </a:tblGrid>
              <a:tr h="382011">
                <a:tc>
                  <a:txBody>
                    <a:bodyPr/>
                    <a:lstStyle/>
                    <a:p>
                      <a:pPr algn="ctr" fontAlgn="ctr">
                        <a:lnSpc>
                          <a:spcPct val="100000"/>
                        </a:lnSpc>
                      </a:pPr>
                      <a:r>
                        <a:rPr lang="en-US" sz="1400" b="1" dirty="0" smtClean="0">
                          <a:solidFill>
                            <a:schemeClr val="bg1"/>
                          </a:solidFill>
                          <a:latin typeface="Huawei Sans" panose="020C0503030203020204" pitchFamily="34" charset="0"/>
                        </a:rPr>
                        <a:t>Step</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400" b="1" dirty="0" smtClean="0">
                          <a:solidFill>
                            <a:schemeClr val="bg1"/>
                          </a:solidFill>
                          <a:latin typeface="Huawei Sans" panose="020C0503030203020204" pitchFamily="34" charset="0"/>
                        </a:rPr>
                        <a:t>Operation</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lnSpc>
                          <a:spcPct val="100000"/>
                        </a:lnSpc>
                      </a:pPr>
                      <a:r>
                        <a:rPr lang="en-US" sz="1400" b="1" dirty="0" smtClean="0">
                          <a:solidFill>
                            <a:schemeClr val="bg1"/>
                          </a:solidFill>
                          <a:latin typeface="Huawei Sans" panose="020C0503030203020204" pitchFamily="34" charset="0"/>
                        </a:rPr>
                        <a:t>Time</a:t>
                      </a:r>
                      <a:endParaRPr lang="en-US" altLang="zh-CN"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437903">
                <a:tc>
                  <a:txBody>
                    <a:bodyPr/>
                    <a:lstStyle/>
                    <a:p>
                      <a:pPr algn="ctr" fontAlgn="ctr">
                        <a:lnSpc>
                          <a:spcPct val="100000"/>
                        </a:lnSpc>
                      </a:pPr>
                      <a:r>
                        <a:rPr lang="en-US" sz="1200" dirty="0" smtClean="0">
                          <a:latin typeface="Huawei Sans" panose="020C0503030203020204" pitchFamily="34" charset="0"/>
                        </a:rPr>
                        <a:t>Remove new devices.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lnSpc>
                          <a:spcPct val="100000"/>
                        </a:lnSpc>
                      </a:pPr>
                      <a:r>
                        <a:rPr lang="en-US" sz="1200" dirty="0" smtClean="0">
                          <a:latin typeface="Huawei Sans" panose="020C0503030203020204" pitchFamily="34" charset="0"/>
                        </a:rPr>
                        <a:t>Power off new devices and remove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3:00-3:20</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1"/>
                  </a:ext>
                </a:extLst>
              </a:tr>
              <a:tr h="437903">
                <a:tc>
                  <a:txBody>
                    <a:bodyPr/>
                    <a:lstStyle/>
                    <a:p>
                      <a:pPr algn="ctr" fontAlgn="ctr">
                        <a:lnSpc>
                          <a:spcPct val="100000"/>
                        </a:lnSpc>
                      </a:pPr>
                      <a:r>
                        <a:rPr lang="en-US" sz="1200" dirty="0" smtClean="0">
                          <a:latin typeface="Huawei Sans" panose="020C0503030203020204" pitchFamily="34" charset="0"/>
                        </a:rPr>
                        <a:t>Place the old devices on the rack.</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Power on the old devices and connect cables.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3:20-3:40</a:t>
                      </a:r>
                      <a:endParaRPr lang="en-US" altLang="zh-CN" sz="1200" dirty="0" smtClean="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2"/>
                  </a:ext>
                </a:extLst>
              </a:tr>
              <a:tr h="437903">
                <a:tc>
                  <a:txBody>
                    <a:bodyPr/>
                    <a:lstStyle/>
                    <a:p>
                      <a:pPr algn="ctr" fontAlgn="ctr">
                        <a:lnSpc>
                          <a:spcPct val="100000"/>
                        </a:lnSpc>
                      </a:pPr>
                      <a:r>
                        <a:rPr lang="en-US" sz="1200" dirty="0" smtClean="0">
                          <a:latin typeface="Huawei Sans" panose="020C0503030203020204" pitchFamily="34" charset="0"/>
                        </a:rPr>
                        <a:t>Test services.</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Coordinate Party A's personnel to test services and applications.</a:t>
                      </a:r>
                      <a:endParaRPr lang="en-US" altLang="zh-CN"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lnSpc>
                          <a:spcPct val="100000"/>
                        </a:lnSpc>
                      </a:pPr>
                      <a:r>
                        <a:rPr lang="en-US" sz="1200" dirty="0" smtClean="0">
                          <a:latin typeface="Huawei Sans" panose="020C0503030203020204" pitchFamily="34" charset="0"/>
                        </a:rPr>
                        <a:t>3:50-4:00</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18000" marB="180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66"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5890888" y="3789361"/>
            <a:ext cx="52122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600" dirty="0">
                <a:latin typeface="Huawei Sans" panose="020C0503030203020204" pitchFamily="34" charset="0"/>
              </a:rPr>
              <a:t>Rollback Procedure</a:t>
            </a:r>
            <a:endParaRPr lang="en-US" altLang="zh-CN" sz="1600" dirty="0">
              <a:latin typeface="Huawei Sans" panose="020C0503030203020204" pitchFamily="34" charset="0"/>
            </a:endParaRPr>
          </a:p>
        </p:txBody>
      </p:sp>
      <p:grpSp>
        <p:nvGrpSpPr>
          <p:cNvPr id="36" name="组合 35"/>
          <p:cNvGrpSpPr/>
          <p:nvPr/>
        </p:nvGrpSpPr>
        <p:grpSpPr>
          <a:xfrm>
            <a:off x="7154200" y="76200"/>
            <a:ext cx="4531254" cy="213120"/>
            <a:chOff x="5725449" y="76200"/>
            <a:chExt cx="4531254" cy="213120"/>
          </a:xfrm>
        </p:grpSpPr>
        <p:sp>
          <p:nvSpPr>
            <p:cNvPr id="37" name="五边形 36"/>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954700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t>Network Migration</a:t>
            </a:r>
            <a:endParaRPr lang="en-US" altLang="zh-CN"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4695976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802735" y="4236258"/>
            <a:ext cx="2470655" cy="133210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文本占位符 3"/>
          <p:cNvSpPr>
            <a:spLocks noGrp="1"/>
          </p:cNvSpPr>
          <p:nvPr>
            <p:ph type="body" sz="quarter" idx="10"/>
          </p:nvPr>
        </p:nvSpPr>
        <p:spPr>
          <a:xfrm>
            <a:off x="2857500" y="1242453"/>
            <a:ext cx="8900553" cy="4680000"/>
          </a:xfrm>
        </p:spPr>
        <p:txBody>
          <a:bodyPr/>
          <a:lstStyle/>
          <a:p>
            <a:r>
              <a:rPr lang="en-US" sz="1600" dirty="0" smtClean="0"/>
              <a:t>For large-scale and important migration projects, an environment must be set up in the lab for verification in advance. The previous risk points must be tested and the feasibility of the entire solution must be confirmed. This type of verification in the lab environment is called the </a:t>
            </a:r>
            <a:r>
              <a:rPr lang="en-US" altLang="zh-CN" sz="1600" dirty="0" smtClean="0"/>
              <a:t>pilot office</a:t>
            </a:r>
            <a:r>
              <a:rPr lang="en-US" sz="1600" dirty="0" smtClean="0"/>
              <a:t> test.</a:t>
            </a:r>
            <a:endParaRPr lang="en-US" altLang="zh-CN" sz="1600" dirty="0" smtClean="0">
              <a:sym typeface="Huawei Sans" panose="020C0503030203020204" pitchFamily="34" charset="0"/>
            </a:endParaRPr>
          </a:p>
          <a:p>
            <a:r>
              <a:rPr lang="en-US" sz="1600" dirty="0" smtClean="0"/>
              <a:t>In addition to FOA solution verification, a technical review meeting needs to be held with the customer and implementation party to verify the technologies in the migration solution so as to understand actual requirements and difficulties of both parties, and solve problems face to face.</a:t>
            </a:r>
            <a:r>
              <a:rPr lang="en-US" sz="1600" dirty="0" smtClean="0">
                <a:sym typeface="Huawei Sans" panose="020C0503030203020204" pitchFamily="34" charset="0"/>
              </a:rPr>
              <a:t>		</a:t>
            </a: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Solution Verification and Review</a:t>
            </a:r>
            <a:endParaRPr lang="en-US" altLang="zh-CN" dirty="0">
              <a:sym typeface="Huawei Sans" panose="020C0503030203020204" pitchFamily="34" charset="0"/>
            </a:endParaRPr>
          </a:p>
        </p:txBody>
      </p:sp>
      <p:sp>
        <p:nvSpPr>
          <p:cNvPr id="111" name="isḻïḑ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CBC826-002E-4B71-8291-B729E4BED0E3}"/>
              </a:ext>
            </a:extLst>
          </p:cNvPr>
          <p:cNvSpPr txBox="1"/>
          <p:nvPr/>
        </p:nvSpPr>
        <p:spPr bwMode="auto">
          <a:xfrm>
            <a:off x="837143" y="172034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solidFill>
                  <a:schemeClr val="bg1">
                    <a:lumMod val="65000"/>
                  </a:schemeClr>
                </a:solidFill>
                <a:latin typeface="Huawei Sans" panose="020C0503030203020204" pitchFamily="34" charset="0"/>
              </a:rPr>
              <a:t>Project survey</a:t>
            </a:r>
            <a:endParaRPr lang="en-US" altLang="zh-CN" dirty="0">
              <a:solidFill>
                <a:schemeClr val="bg1">
                  <a:lumMod val="65000"/>
                </a:schemeClr>
              </a:solidFill>
              <a:latin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267524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36301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458505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3995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Solution verification and review</a:t>
            </a:r>
            <a:endParaRPr lang="en-US" altLang="zh-CN" sz="1400" b="1" dirty="0">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36697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46253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p:nvPr/>
        </p:nvSpPr>
        <p:spPr bwMode="gray">
          <a:xfrm>
            <a:off x="594494" y="5693830"/>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sp>
        <p:nvSpPr>
          <p:cNvPr id="140" name="cloud-computing_161788"/>
          <p:cNvSpPr>
            <a:spLocks noChangeAspect="1"/>
          </p:cNvSpPr>
          <p:nvPr/>
        </p:nvSpPr>
        <p:spPr bwMode="blackGray">
          <a:xfrm>
            <a:off x="566233" y="1839529"/>
            <a:ext cx="198591" cy="198267"/>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27142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grpSp>
        <p:nvGrpSpPr>
          <p:cNvPr id="2" name="组合 1"/>
          <p:cNvGrpSpPr/>
          <p:nvPr/>
        </p:nvGrpSpPr>
        <p:grpSpPr>
          <a:xfrm>
            <a:off x="485526" y="1730089"/>
            <a:ext cx="360000" cy="360000"/>
            <a:chOff x="2491530" y="2773952"/>
            <a:chExt cx="360000" cy="360000"/>
          </a:xfrm>
        </p:grpSpPr>
        <p:sp>
          <p:nvSpPr>
            <p:cNvPr id="146" name="íṩlíḓ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C6DF09-FCD2-4E57-B557-9F103A335C85}"/>
                </a:ext>
              </a:extLst>
            </p:cNvPr>
            <p:cNvSpPr/>
            <p:nvPr/>
          </p:nvSpPr>
          <p:spPr bwMode="blackGray">
            <a:xfrm rot="10800000" flipV="1">
              <a:off x="2491530" y="2773952"/>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5" name="stack-of-books-and-a-magnifier_67996"/>
            <p:cNvSpPr>
              <a:spLocks noChangeAspect="1"/>
            </p:cNvSpPr>
            <p:nvPr/>
          </p:nvSpPr>
          <p:spPr bwMode="auto">
            <a:xfrm>
              <a:off x="2556515" y="2843865"/>
              <a:ext cx="230028" cy="234756"/>
            </a:xfrm>
            <a:custGeom>
              <a:avLst/>
              <a:gdLst>
                <a:gd name="connsiteX0" fmla="*/ 359573 w 594302"/>
                <a:gd name="connsiteY0" fmla="*/ 276018 h 606516"/>
                <a:gd name="connsiteX1" fmla="*/ 291512 w 594302"/>
                <a:gd name="connsiteY1" fmla="*/ 304169 h 606516"/>
                <a:gd name="connsiteX2" fmla="*/ 291512 w 594302"/>
                <a:gd name="connsiteY2" fmla="*/ 440091 h 606516"/>
                <a:gd name="connsiteX3" fmla="*/ 427633 w 594302"/>
                <a:gd name="connsiteY3" fmla="*/ 440091 h 606516"/>
                <a:gd name="connsiteX4" fmla="*/ 427633 w 594302"/>
                <a:gd name="connsiteY4" fmla="*/ 304169 h 606516"/>
                <a:gd name="connsiteX5" fmla="*/ 359573 w 594302"/>
                <a:gd name="connsiteY5" fmla="*/ 276018 h 606516"/>
                <a:gd name="connsiteX6" fmla="*/ 359573 w 594302"/>
                <a:gd name="connsiteY6" fmla="*/ 238356 h 606516"/>
                <a:gd name="connsiteX7" fmla="*/ 454366 w 594302"/>
                <a:gd name="connsiteY7" fmla="*/ 277476 h 606516"/>
                <a:gd name="connsiteX8" fmla="*/ 476080 w 594302"/>
                <a:gd name="connsiteY8" fmla="*/ 438353 h 606516"/>
                <a:gd name="connsiteX9" fmla="*/ 583932 w 594302"/>
                <a:gd name="connsiteY9" fmla="*/ 546047 h 606516"/>
                <a:gd name="connsiteX10" fmla="*/ 583932 w 594302"/>
                <a:gd name="connsiteY10" fmla="*/ 596161 h 606516"/>
                <a:gd name="connsiteX11" fmla="*/ 533847 w 594302"/>
                <a:gd name="connsiteY11" fmla="*/ 596161 h 606516"/>
                <a:gd name="connsiteX12" fmla="*/ 425892 w 594302"/>
                <a:gd name="connsiteY12" fmla="*/ 488364 h 606516"/>
                <a:gd name="connsiteX13" fmla="*/ 264779 w 594302"/>
                <a:gd name="connsiteY13" fmla="*/ 466785 h 606516"/>
                <a:gd name="connsiteX14" fmla="*/ 264779 w 594302"/>
                <a:gd name="connsiteY14" fmla="*/ 277476 h 606516"/>
                <a:gd name="connsiteX15" fmla="*/ 359573 w 594302"/>
                <a:gd name="connsiteY15" fmla="*/ 238356 h 606516"/>
                <a:gd name="connsiteX16" fmla="*/ 139917 w 594302"/>
                <a:gd name="connsiteY16" fmla="*/ 43060 h 606516"/>
                <a:gd name="connsiteX17" fmla="*/ 114822 w 594302"/>
                <a:gd name="connsiteY17" fmla="*/ 68017 h 606516"/>
                <a:gd name="connsiteX18" fmla="*/ 114822 w 594302"/>
                <a:gd name="connsiteY18" fmla="*/ 145137 h 606516"/>
                <a:gd name="connsiteX19" fmla="*/ 139917 w 594302"/>
                <a:gd name="connsiteY19" fmla="*/ 170094 h 606516"/>
                <a:gd name="connsiteX20" fmla="*/ 461952 w 594302"/>
                <a:gd name="connsiteY20" fmla="*/ 170094 h 606516"/>
                <a:gd name="connsiteX21" fmla="*/ 461952 w 594302"/>
                <a:gd name="connsiteY21" fmla="*/ 128056 h 606516"/>
                <a:gd name="connsiteX22" fmla="*/ 322957 w 594302"/>
                <a:gd name="connsiteY22" fmla="*/ 128056 h 606516"/>
                <a:gd name="connsiteX23" fmla="*/ 301344 w 594302"/>
                <a:gd name="connsiteY23" fmla="*/ 106577 h 606516"/>
                <a:gd name="connsiteX24" fmla="*/ 322957 w 594302"/>
                <a:gd name="connsiteY24" fmla="*/ 85098 h 606516"/>
                <a:gd name="connsiteX25" fmla="*/ 461952 w 594302"/>
                <a:gd name="connsiteY25" fmla="*/ 85098 h 606516"/>
                <a:gd name="connsiteX26" fmla="*/ 461952 w 594302"/>
                <a:gd name="connsiteY26" fmla="*/ 43060 h 606516"/>
                <a:gd name="connsiteX27" fmla="*/ 139917 w 594302"/>
                <a:gd name="connsiteY27" fmla="*/ 0 h 606516"/>
                <a:gd name="connsiteX28" fmla="*/ 511117 w 594302"/>
                <a:gd name="connsiteY28" fmla="*/ 0 h 606516"/>
                <a:gd name="connsiteX29" fmla="*/ 532627 w 594302"/>
                <a:gd name="connsiteY29" fmla="*/ 21479 h 606516"/>
                <a:gd name="connsiteX30" fmla="*/ 511117 w 594302"/>
                <a:gd name="connsiteY30" fmla="*/ 43060 h 606516"/>
                <a:gd name="connsiteX31" fmla="*/ 505074 w 594302"/>
                <a:gd name="connsiteY31" fmla="*/ 43060 h 606516"/>
                <a:gd name="connsiteX32" fmla="*/ 505074 w 594302"/>
                <a:gd name="connsiteY32" fmla="*/ 170094 h 606516"/>
                <a:gd name="connsiteX33" fmla="*/ 511117 w 594302"/>
                <a:gd name="connsiteY33" fmla="*/ 170094 h 606516"/>
                <a:gd name="connsiteX34" fmla="*/ 532627 w 594302"/>
                <a:gd name="connsiteY34" fmla="*/ 191675 h 606516"/>
                <a:gd name="connsiteX35" fmla="*/ 511117 w 594302"/>
                <a:gd name="connsiteY35" fmla="*/ 213155 h 606516"/>
                <a:gd name="connsiteX36" fmla="*/ 456011 w 594302"/>
                <a:gd name="connsiteY36" fmla="*/ 213155 h 606516"/>
                <a:gd name="connsiteX37" fmla="*/ 460825 w 594302"/>
                <a:gd name="connsiteY37" fmla="*/ 238111 h 606516"/>
                <a:gd name="connsiteX38" fmla="*/ 460825 w 594302"/>
                <a:gd name="connsiteY38" fmla="*/ 256829 h 606516"/>
                <a:gd name="connsiteX39" fmla="*/ 416576 w 594302"/>
                <a:gd name="connsiteY39" fmla="*/ 230645 h 606516"/>
                <a:gd name="connsiteX40" fmla="*/ 392710 w 594302"/>
                <a:gd name="connsiteY40" fmla="*/ 213155 h 606516"/>
                <a:gd name="connsiteX41" fmla="*/ 139917 w 594302"/>
                <a:gd name="connsiteY41" fmla="*/ 213155 h 606516"/>
                <a:gd name="connsiteX42" fmla="*/ 70675 w 594302"/>
                <a:gd name="connsiteY42" fmla="*/ 213155 h 606516"/>
                <a:gd name="connsiteX43" fmla="*/ 70675 w 594302"/>
                <a:gd name="connsiteY43" fmla="*/ 255192 h 606516"/>
                <a:gd name="connsiteX44" fmla="*/ 209670 w 594302"/>
                <a:gd name="connsiteY44" fmla="*/ 255192 h 606516"/>
                <a:gd name="connsiteX45" fmla="*/ 231181 w 594302"/>
                <a:gd name="connsiteY45" fmla="*/ 276671 h 606516"/>
                <a:gd name="connsiteX46" fmla="*/ 209670 w 594302"/>
                <a:gd name="connsiteY46" fmla="*/ 298253 h 606516"/>
                <a:gd name="connsiteX47" fmla="*/ 70675 w 594302"/>
                <a:gd name="connsiteY47" fmla="*/ 298253 h 606516"/>
                <a:gd name="connsiteX48" fmla="*/ 70675 w 594302"/>
                <a:gd name="connsiteY48" fmla="*/ 340291 h 606516"/>
                <a:gd name="connsiteX49" fmla="*/ 211207 w 594302"/>
                <a:gd name="connsiteY49" fmla="*/ 340291 h 606516"/>
                <a:gd name="connsiteX50" fmla="*/ 207519 w 594302"/>
                <a:gd name="connsiteY50" fmla="*/ 374146 h 606516"/>
                <a:gd name="connsiteX51" fmla="*/ 207827 w 594302"/>
                <a:gd name="connsiteY51" fmla="*/ 383249 h 606516"/>
                <a:gd name="connsiteX52" fmla="*/ 139917 w 594302"/>
                <a:gd name="connsiteY52" fmla="*/ 383249 h 606516"/>
                <a:gd name="connsiteX53" fmla="*/ 114822 w 594302"/>
                <a:gd name="connsiteY53" fmla="*/ 408308 h 606516"/>
                <a:gd name="connsiteX54" fmla="*/ 114822 w 594302"/>
                <a:gd name="connsiteY54" fmla="*/ 485428 h 606516"/>
                <a:gd name="connsiteX55" fmla="*/ 139917 w 594302"/>
                <a:gd name="connsiteY55" fmla="*/ 510385 h 606516"/>
                <a:gd name="connsiteX56" fmla="*/ 290180 w 594302"/>
                <a:gd name="connsiteY56" fmla="*/ 510385 h 606516"/>
                <a:gd name="connsiteX57" fmla="*/ 361367 w 594302"/>
                <a:gd name="connsiteY57" fmla="*/ 527670 h 606516"/>
                <a:gd name="connsiteX58" fmla="*/ 413093 w 594302"/>
                <a:gd name="connsiteY58" fmla="*/ 518772 h 606516"/>
                <a:gd name="connsiteX59" fmla="*/ 447817 w 594302"/>
                <a:gd name="connsiteY59" fmla="*/ 553445 h 606516"/>
                <a:gd name="connsiteX60" fmla="*/ 139917 w 594302"/>
                <a:gd name="connsiteY60" fmla="*/ 553445 h 606516"/>
                <a:gd name="connsiteX61" fmla="*/ 71802 w 594302"/>
                <a:gd name="connsiteY61" fmla="*/ 485428 h 606516"/>
                <a:gd name="connsiteX62" fmla="*/ 71802 w 594302"/>
                <a:gd name="connsiteY62" fmla="*/ 408205 h 606516"/>
                <a:gd name="connsiteX63" fmla="*/ 76514 w 594302"/>
                <a:gd name="connsiteY63" fmla="*/ 383249 h 606516"/>
                <a:gd name="connsiteX64" fmla="*/ 21510 w 594302"/>
                <a:gd name="connsiteY64" fmla="*/ 383249 h 606516"/>
                <a:gd name="connsiteX65" fmla="*/ 0 w 594302"/>
                <a:gd name="connsiteY65" fmla="*/ 361770 h 606516"/>
                <a:gd name="connsiteX66" fmla="*/ 21510 w 594302"/>
                <a:gd name="connsiteY66" fmla="*/ 340291 h 606516"/>
                <a:gd name="connsiteX67" fmla="*/ 27553 w 594302"/>
                <a:gd name="connsiteY67" fmla="*/ 340291 h 606516"/>
                <a:gd name="connsiteX68" fmla="*/ 27553 w 594302"/>
                <a:gd name="connsiteY68" fmla="*/ 213155 h 606516"/>
                <a:gd name="connsiteX69" fmla="*/ 21510 w 594302"/>
                <a:gd name="connsiteY69" fmla="*/ 213155 h 606516"/>
                <a:gd name="connsiteX70" fmla="*/ 0 w 594302"/>
                <a:gd name="connsiteY70" fmla="*/ 191675 h 606516"/>
                <a:gd name="connsiteX71" fmla="*/ 21510 w 594302"/>
                <a:gd name="connsiteY71" fmla="*/ 170094 h 606516"/>
                <a:gd name="connsiteX72" fmla="*/ 76514 w 594302"/>
                <a:gd name="connsiteY72" fmla="*/ 170094 h 606516"/>
                <a:gd name="connsiteX73" fmla="*/ 71802 w 594302"/>
                <a:gd name="connsiteY73" fmla="*/ 145137 h 606516"/>
                <a:gd name="connsiteX74" fmla="*/ 71802 w 594302"/>
                <a:gd name="connsiteY74" fmla="*/ 68017 h 606516"/>
                <a:gd name="connsiteX75" fmla="*/ 139917 w 594302"/>
                <a:gd name="connsiteY75" fmla="*/ 0 h 60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94302" h="606516">
                  <a:moveTo>
                    <a:pt x="359573" y="276018"/>
                  </a:moveTo>
                  <a:cubicBezTo>
                    <a:pt x="334914" y="276018"/>
                    <a:pt x="310256" y="285402"/>
                    <a:pt x="291512" y="304169"/>
                  </a:cubicBezTo>
                  <a:cubicBezTo>
                    <a:pt x="253922" y="341601"/>
                    <a:pt x="253922" y="402659"/>
                    <a:pt x="291512" y="440091"/>
                  </a:cubicBezTo>
                  <a:cubicBezTo>
                    <a:pt x="328999" y="477523"/>
                    <a:pt x="390146" y="477523"/>
                    <a:pt x="427633" y="440091"/>
                  </a:cubicBezTo>
                  <a:cubicBezTo>
                    <a:pt x="465223" y="402659"/>
                    <a:pt x="465223" y="341601"/>
                    <a:pt x="427633" y="304169"/>
                  </a:cubicBezTo>
                  <a:cubicBezTo>
                    <a:pt x="408890" y="285402"/>
                    <a:pt x="384231" y="276018"/>
                    <a:pt x="359573" y="276018"/>
                  </a:cubicBezTo>
                  <a:close/>
                  <a:moveTo>
                    <a:pt x="359573" y="238356"/>
                  </a:moveTo>
                  <a:cubicBezTo>
                    <a:pt x="393910" y="238356"/>
                    <a:pt x="428248" y="251396"/>
                    <a:pt x="454366" y="277476"/>
                  </a:cubicBezTo>
                  <a:cubicBezTo>
                    <a:pt x="497896" y="321044"/>
                    <a:pt x="505168" y="387216"/>
                    <a:pt x="476080" y="438353"/>
                  </a:cubicBezTo>
                  <a:lnTo>
                    <a:pt x="583932" y="546047"/>
                  </a:lnTo>
                  <a:cubicBezTo>
                    <a:pt x="597759" y="559956"/>
                    <a:pt x="597759" y="582354"/>
                    <a:pt x="583932" y="596161"/>
                  </a:cubicBezTo>
                  <a:cubicBezTo>
                    <a:pt x="570105" y="609968"/>
                    <a:pt x="547674" y="609968"/>
                    <a:pt x="533847" y="596161"/>
                  </a:cubicBezTo>
                  <a:lnTo>
                    <a:pt x="425892" y="488364"/>
                  </a:lnTo>
                  <a:cubicBezTo>
                    <a:pt x="374783" y="517513"/>
                    <a:pt x="308412" y="510251"/>
                    <a:pt x="264779" y="466785"/>
                  </a:cubicBezTo>
                  <a:cubicBezTo>
                    <a:pt x="212543" y="414523"/>
                    <a:pt x="212543" y="329635"/>
                    <a:pt x="264779" y="277476"/>
                  </a:cubicBezTo>
                  <a:cubicBezTo>
                    <a:pt x="290898" y="251396"/>
                    <a:pt x="325235" y="238356"/>
                    <a:pt x="359573" y="238356"/>
                  </a:cubicBezTo>
                  <a:close/>
                  <a:moveTo>
                    <a:pt x="139917" y="43060"/>
                  </a:moveTo>
                  <a:cubicBezTo>
                    <a:pt x="126089" y="43060"/>
                    <a:pt x="114822" y="54209"/>
                    <a:pt x="114822" y="68017"/>
                  </a:cubicBezTo>
                  <a:lnTo>
                    <a:pt x="114822" y="145137"/>
                  </a:lnTo>
                  <a:cubicBezTo>
                    <a:pt x="114822" y="158945"/>
                    <a:pt x="126089" y="170094"/>
                    <a:pt x="139917" y="170094"/>
                  </a:cubicBezTo>
                  <a:lnTo>
                    <a:pt x="461952" y="170094"/>
                  </a:lnTo>
                  <a:lnTo>
                    <a:pt x="461952" y="128056"/>
                  </a:lnTo>
                  <a:lnTo>
                    <a:pt x="322957" y="128056"/>
                  </a:lnTo>
                  <a:cubicBezTo>
                    <a:pt x="311075" y="128056"/>
                    <a:pt x="301344" y="118442"/>
                    <a:pt x="301344" y="106577"/>
                  </a:cubicBezTo>
                  <a:cubicBezTo>
                    <a:pt x="301344" y="94713"/>
                    <a:pt x="311075" y="85098"/>
                    <a:pt x="322957" y="85098"/>
                  </a:cubicBezTo>
                  <a:lnTo>
                    <a:pt x="461952" y="85098"/>
                  </a:lnTo>
                  <a:lnTo>
                    <a:pt x="461952" y="43060"/>
                  </a:lnTo>
                  <a:close/>
                  <a:moveTo>
                    <a:pt x="139917" y="0"/>
                  </a:moveTo>
                  <a:lnTo>
                    <a:pt x="511117" y="0"/>
                  </a:lnTo>
                  <a:cubicBezTo>
                    <a:pt x="522999" y="0"/>
                    <a:pt x="532627" y="9614"/>
                    <a:pt x="532627" y="21479"/>
                  </a:cubicBezTo>
                  <a:cubicBezTo>
                    <a:pt x="532627" y="33344"/>
                    <a:pt x="522999" y="43060"/>
                    <a:pt x="511117" y="43060"/>
                  </a:cubicBezTo>
                  <a:lnTo>
                    <a:pt x="505074" y="43060"/>
                  </a:lnTo>
                  <a:lnTo>
                    <a:pt x="505074" y="170094"/>
                  </a:lnTo>
                  <a:lnTo>
                    <a:pt x="511117" y="170094"/>
                  </a:lnTo>
                  <a:cubicBezTo>
                    <a:pt x="522999" y="170094"/>
                    <a:pt x="532627" y="179811"/>
                    <a:pt x="532627" y="191675"/>
                  </a:cubicBezTo>
                  <a:cubicBezTo>
                    <a:pt x="532627" y="203540"/>
                    <a:pt x="522999" y="213155"/>
                    <a:pt x="511117" y="213155"/>
                  </a:cubicBezTo>
                  <a:lnTo>
                    <a:pt x="456011" y="213155"/>
                  </a:lnTo>
                  <a:cubicBezTo>
                    <a:pt x="459084" y="220928"/>
                    <a:pt x="460825" y="229315"/>
                    <a:pt x="460825" y="238111"/>
                  </a:cubicBezTo>
                  <a:lnTo>
                    <a:pt x="460825" y="256829"/>
                  </a:lnTo>
                  <a:cubicBezTo>
                    <a:pt x="447509" y="245578"/>
                    <a:pt x="432555" y="236782"/>
                    <a:pt x="416576" y="230645"/>
                  </a:cubicBezTo>
                  <a:cubicBezTo>
                    <a:pt x="413401" y="220519"/>
                    <a:pt x="403875" y="213155"/>
                    <a:pt x="392710" y="213155"/>
                  </a:cubicBezTo>
                  <a:lnTo>
                    <a:pt x="139917" y="213155"/>
                  </a:lnTo>
                  <a:lnTo>
                    <a:pt x="70675" y="213155"/>
                  </a:lnTo>
                  <a:lnTo>
                    <a:pt x="70675" y="255192"/>
                  </a:lnTo>
                  <a:lnTo>
                    <a:pt x="209670" y="255192"/>
                  </a:lnTo>
                  <a:cubicBezTo>
                    <a:pt x="221553" y="255192"/>
                    <a:pt x="231181" y="264807"/>
                    <a:pt x="231181" y="276671"/>
                  </a:cubicBezTo>
                  <a:cubicBezTo>
                    <a:pt x="231181" y="288638"/>
                    <a:pt x="221553" y="298253"/>
                    <a:pt x="209670" y="298253"/>
                  </a:cubicBezTo>
                  <a:lnTo>
                    <a:pt x="70675" y="298253"/>
                  </a:lnTo>
                  <a:lnTo>
                    <a:pt x="70675" y="340291"/>
                  </a:lnTo>
                  <a:lnTo>
                    <a:pt x="211207" y="340291"/>
                  </a:lnTo>
                  <a:cubicBezTo>
                    <a:pt x="208749" y="351235"/>
                    <a:pt x="207519" y="362588"/>
                    <a:pt x="207519" y="374146"/>
                  </a:cubicBezTo>
                  <a:cubicBezTo>
                    <a:pt x="207519" y="377214"/>
                    <a:pt x="207622" y="380283"/>
                    <a:pt x="207827" y="383249"/>
                  </a:cubicBezTo>
                  <a:lnTo>
                    <a:pt x="139917" y="383249"/>
                  </a:lnTo>
                  <a:cubicBezTo>
                    <a:pt x="126089" y="383249"/>
                    <a:pt x="114822" y="394500"/>
                    <a:pt x="114822" y="408308"/>
                  </a:cubicBezTo>
                  <a:lnTo>
                    <a:pt x="114822" y="485428"/>
                  </a:lnTo>
                  <a:cubicBezTo>
                    <a:pt x="114822" y="499134"/>
                    <a:pt x="126089" y="510385"/>
                    <a:pt x="139917" y="510385"/>
                  </a:cubicBezTo>
                  <a:lnTo>
                    <a:pt x="290180" y="510385"/>
                  </a:lnTo>
                  <a:cubicBezTo>
                    <a:pt x="311894" y="521738"/>
                    <a:pt x="336170" y="527670"/>
                    <a:pt x="361367" y="527670"/>
                  </a:cubicBezTo>
                  <a:cubicBezTo>
                    <a:pt x="379087" y="527670"/>
                    <a:pt x="396500" y="524704"/>
                    <a:pt x="413093" y="518772"/>
                  </a:cubicBezTo>
                  <a:lnTo>
                    <a:pt x="447817" y="553445"/>
                  </a:lnTo>
                  <a:lnTo>
                    <a:pt x="139917" y="553445"/>
                  </a:lnTo>
                  <a:cubicBezTo>
                    <a:pt x="102326" y="553445"/>
                    <a:pt x="71802" y="522863"/>
                    <a:pt x="71802" y="485428"/>
                  </a:cubicBezTo>
                  <a:lnTo>
                    <a:pt x="71802" y="408205"/>
                  </a:lnTo>
                  <a:cubicBezTo>
                    <a:pt x="71802" y="399409"/>
                    <a:pt x="73441" y="391022"/>
                    <a:pt x="76514" y="383249"/>
                  </a:cubicBezTo>
                  <a:lnTo>
                    <a:pt x="21510" y="383249"/>
                  </a:lnTo>
                  <a:cubicBezTo>
                    <a:pt x="9628" y="383249"/>
                    <a:pt x="0" y="373634"/>
                    <a:pt x="0" y="361770"/>
                  </a:cubicBezTo>
                  <a:cubicBezTo>
                    <a:pt x="0" y="349905"/>
                    <a:pt x="9628" y="340291"/>
                    <a:pt x="21510" y="340291"/>
                  </a:cubicBezTo>
                  <a:lnTo>
                    <a:pt x="27553" y="340291"/>
                  </a:lnTo>
                  <a:lnTo>
                    <a:pt x="27553" y="213155"/>
                  </a:lnTo>
                  <a:lnTo>
                    <a:pt x="21510" y="213155"/>
                  </a:lnTo>
                  <a:cubicBezTo>
                    <a:pt x="9628" y="213155"/>
                    <a:pt x="0" y="203540"/>
                    <a:pt x="0" y="191675"/>
                  </a:cubicBezTo>
                  <a:cubicBezTo>
                    <a:pt x="0" y="179708"/>
                    <a:pt x="9628" y="170094"/>
                    <a:pt x="21510" y="170094"/>
                  </a:cubicBezTo>
                  <a:lnTo>
                    <a:pt x="76514" y="170094"/>
                  </a:lnTo>
                  <a:cubicBezTo>
                    <a:pt x="73441" y="162423"/>
                    <a:pt x="71802" y="153934"/>
                    <a:pt x="71802" y="145137"/>
                  </a:cubicBezTo>
                  <a:lnTo>
                    <a:pt x="71802" y="68017"/>
                  </a:lnTo>
                  <a:cubicBezTo>
                    <a:pt x="71802" y="30480"/>
                    <a:pt x="102326" y="0"/>
                    <a:pt x="139917" y="0"/>
                  </a:cubicBezTo>
                  <a:close/>
                </a:path>
              </a:pathLst>
            </a:custGeom>
            <a:noFill/>
            <a:ln>
              <a:solidFill>
                <a:schemeClr val="bg1"/>
              </a:solidFill>
            </a:ln>
          </p:spPr>
        </p:sp>
      </p:grpSp>
      <p:sp>
        <p:nvSpPr>
          <p:cNvPr id="148" name="stocks-graphic-on-laptop-monitor_38809"/>
          <p:cNvSpPr>
            <a:spLocks/>
          </p:cNvSpPr>
          <p:nvPr/>
        </p:nvSpPr>
        <p:spPr bwMode="auto">
          <a:xfrm>
            <a:off x="556589" y="283332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cxnSp>
        <p:nvCxnSpPr>
          <p:cNvPr id="9" name="直接连接符 8"/>
          <p:cNvCxnSpPr>
            <a:stCxn id="28" idx="3"/>
          </p:cNvCxnSpPr>
          <p:nvPr/>
        </p:nvCxnSpPr>
        <p:spPr>
          <a:xfrm>
            <a:off x="4424963" y="5258333"/>
            <a:ext cx="121041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51" name="warning_94911"/>
          <p:cNvSpPr>
            <a:spLocks/>
          </p:cNvSpPr>
          <p:nvPr/>
        </p:nvSpPr>
        <p:spPr bwMode="auto">
          <a:xfrm>
            <a:off x="564004" y="374309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152" name="school-book_74303"/>
          <p:cNvSpPr>
            <a:spLocks/>
          </p:cNvSpPr>
          <p:nvPr/>
        </p:nvSpPr>
        <p:spPr bwMode="auto">
          <a:xfrm>
            <a:off x="585983" y="4708315"/>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pic>
        <p:nvPicPr>
          <p:cNvPr id="27" name="图片 86" descr="核心交换机.png"/>
          <p:cNvPicPr>
            <a:picLocks noChangeAspect="1"/>
          </p:cNvPicPr>
          <p:nvPr/>
        </p:nvPicPr>
        <p:blipFill>
          <a:blip r:embed="rId4" cstate="print"/>
          <a:stretch>
            <a:fillRect/>
          </a:stretch>
        </p:blipFill>
        <p:spPr>
          <a:xfrm>
            <a:off x="4793469" y="5076810"/>
            <a:ext cx="449690" cy="361118"/>
          </a:xfrm>
          <a:prstGeom prst="rect">
            <a:avLst/>
          </a:prstGeom>
        </p:spPr>
      </p:pic>
      <p:pic>
        <p:nvPicPr>
          <p:cNvPr id="2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3972867" y="5076809"/>
            <a:ext cx="452096" cy="363048"/>
          </a:xfrm>
          <a:prstGeom prst="rect">
            <a:avLst/>
          </a:prstGeom>
          <a:noFill/>
        </p:spPr>
      </p:pic>
      <p:pic>
        <p:nvPicPr>
          <p:cNvPr id="3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92266" y="4365751"/>
            <a:ext cx="452096" cy="363048"/>
          </a:xfrm>
          <a:prstGeom prst="rect">
            <a:avLst/>
          </a:prstGeom>
        </p:spPr>
      </p:pic>
      <p:pic>
        <p:nvPicPr>
          <p:cNvPr id="31" name="图片 102" descr="AC-蓝.png"/>
          <p:cNvPicPr>
            <a:picLocks noChangeAspect="1"/>
          </p:cNvPicPr>
          <p:nvPr/>
        </p:nvPicPr>
        <p:blipFill>
          <a:blip r:embed="rId7" cstate="print"/>
          <a:stretch>
            <a:fillRect/>
          </a:stretch>
        </p:blipFill>
        <p:spPr>
          <a:xfrm>
            <a:off x="5635381" y="5074879"/>
            <a:ext cx="452096" cy="363049"/>
          </a:xfrm>
          <a:prstGeom prst="rect">
            <a:avLst/>
          </a:prstGeom>
        </p:spPr>
      </p:pic>
      <p:sp>
        <p:nvSpPr>
          <p:cNvPr id="3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3802735" y="5567421"/>
            <a:ext cx="2470656" cy="3377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t">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600" dirty="0">
                <a:latin typeface="Huawei Sans" panose="020C0503030203020204" pitchFamily="34" charset="0"/>
              </a:rPr>
              <a:t>Customer network</a:t>
            </a:r>
            <a:endParaRPr lang="en-US" altLang="zh-CN" sz="1600" dirty="0">
              <a:latin typeface="Huawei Sans" panose="020C0503030203020204" pitchFamily="34" charset="0"/>
            </a:endParaRPr>
          </a:p>
        </p:txBody>
      </p:sp>
      <p:sp>
        <p:nvSpPr>
          <p:cNvPr id="36" name="矩形 35"/>
          <p:cNvSpPr/>
          <p:nvPr/>
        </p:nvSpPr>
        <p:spPr>
          <a:xfrm>
            <a:off x="7654768" y="4236258"/>
            <a:ext cx="2470655" cy="133210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7824899" y="5076809"/>
            <a:ext cx="452096" cy="363048"/>
          </a:xfrm>
          <a:prstGeom prst="rect">
            <a:avLst/>
          </a:prstGeom>
          <a:noFill/>
        </p:spPr>
      </p:pic>
      <p:pic>
        <p:nvPicPr>
          <p:cNvPr id="39"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44297" y="4365751"/>
            <a:ext cx="452096" cy="363048"/>
          </a:xfrm>
          <a:prstGeom prst="rect">
            <a:avLst/>
          </a:prstGeom>
        </p:spPr>
      </p:pic>
      <p:pic>
        <p:nvPicPr>
          <p:cNvPr id="40" name="图片 102" descr="AC-蓝.png"/>
          <p:cNvPicPr>
            <a:picLocks noChangeAspect="1"/>
          </p:cNvPicPr>
          <p:nvPr/>
        </p:nvPicPr>
        <p:blipFill>
          <a:blip r:embed="rId7" cstate="print"/>
          <a:stretch>
            <a:fillRect/>
          </a:stretch>
        </p:blipFill>
        <p:spPr>
          <a:xfrm>
            <a:off x="9487414" y="5074879"/>
            <a:ext cx="452096" cy="363049"/>
          </a:xfrm>
          <a:prstGeom prst="rect">
            <a:avLst/>
          </a:prstGeom>
        </p:spPr>
      </p:pic>
      <p:sp>
        <p:nvSpPr>
          <p:cNvPr id="41"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7654766" y="5578576"/>
            <a:ext cx="2470656" cy="3377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t">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altLang="zh-CN" sz="1600" dirty="0" smtClean="0">
                <a:latin typeface="Huawei Sans" panose="020C0503030203020204" pitchFamily="34" charset="0"/>
              </a:rPr>
              <a:t>Pilot office </a:t>
            </a:r>
            <a:r>
              <a:rPr lang="en-US" sz="1600" dirty="0" smtClean="0">
                <a:latin typeface="Huawei Sans" panose="020C0503030203020204" pitchFamily="34" charset="0"/>
              </a:rPr>
              <a:t>test</a:t>
            </a:r>
            <a:endParaRPr lang="en-US" altLang="zh-CN" sz="1600" dirty="0">
              <a:latin typeface="Huawei Sans" panose="020C0503030203020204" pitchFamily="34" charset="0"/>
            </a:endParaRPr>
          </a:p>
        </p:txBody>
      </p:sp>
      <p:cxnSp>
        <p:nvCxnSpPr>
          <p:cNvPr id="50" name="直接连接符 49"/>
          <p:cNvCxnSpPr>
            <a:stCxn id="30" idx="2"/>
            <a:endCxn id="27" idx="0"/>
          </p:cNvCxnSpPr>
          <p:nvPr/>
        </p:nvCxnSpPr>
        <p:spPr>
          <a:xfrm>
            <a:off x="5018314" y="4728799"/>
            <a:ext cx="0" cy="34801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2" name="Right Arrow 157"/>
          <p:cNvSpPr/>
          <p:nvPr/>
        </p:nvSpPr>
        <p:spPr>
          <a:xfrm>
            <a:off x="6344655" y="4727899"/>
            <a:ext cx="1216936" cy="468936"/>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6366567" y="5167527"/>
            <a:ext cx="1195022" cy="5815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600" dirty="0">
                <a:latin typeface="Huawei Sans" panose="020C0503030203020204" pitchFamily="34" charset="0"/>
              </a:rPr>
              <a:t>Simulate</a:t>
            </a:r>
            <a:endParaRPr lang="en-US" altLang="zh-CN" sz="1600" dirty="0">
              <a:latin typeface="Huawei Sans" panose="020C0503030203020204" pitchFamily="34" charset="0"/>
            </a:endParaRPr>
          </a:p>
        </p:txBody>
      </p:sp>
      <p:cxnSp>
        <p:nvCxnSpPr>
          <p:cNvPr id="55" name="直接连接符 54"/>
          <p:cNvCxnSpPr>
            <a:endCxn id="40" idx="1"/>
          </p:cNvCxnSpPr>
          <p:nvPr/>
        </p:nvCxnSpPr>
        <p:spPr>
          <a:xfrm flipV="1">
            <a:off x="8276995" y="5256404"/>
            <a:ext cx="1210418" cy="193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39" idx="2"/>
            <a:endCxn id="37" idx="0"/>
          </p:cNvCxnSpPr>
          <p:nvPr/>
        </p:nvCxnSpPr>
        <p:spPr>
          <a:xfrm>
            <a:off x="8870345" y="4728799"/>
            <a:ext cx="0" cy="34801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37" name="图片 86" descr="核心交换机.png"/>
          <p:cNvPicPr>
            <a:picLocks noChangeAspect="1"/>
          </p:cNvPicPr>
          <p:nvPr/>
        </p:nvPicPr>
        <p:blipFill>
          <a:blip r:embed="rId4" cstate="print"/>
          <a:stretch>
            <a:fillRect/>
          </a:stretch>
        </p:blipFill>
        <p:spPr>
          <a:xfrm>
            <a:off x="8645500" y="5076810"/>
            <a:ext cx="449690" cy="361118"/>
          </a:xfrm>
          <a:prstGeom prst="rect">
            <a:avLst/>
          </a:prstGeom>
        </p:spPr>
      </p:pic>
      <p:grpSp>
        <p:nvGrpSpPr>
          <p:cNvPr id="48" name="组合 47"/>
          <p:cNvGrpSpPr/>
          <p:nvPr/>
        </p:nvGrpSpPr>
        <p:grpSpPr>
          <a:xfrm>
            <a:off x="7154200" y="76200"/>
            <a:ext cx="4531254" cy="213120"/>
            <a:chOff x="5725449" y="76200"/>
            <a:chExt cx="4531254" cy="213120"/>
          </a:xfrm>
        </p:grpSpPr>
        <p:sp>
          <p:nvSpPr>
            <p:cNvPr id="49" name="五边形 48"/>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燕尾形 51"/>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11435726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占位符 3"/>
          <p:cNvSpPr>
            <a:spLocks noGrp="1"/>
          </p:cNvSpPr>
          <p:nvPr>
            <p:ph type="body" sz="quarter" idx="10"/>
          </p:nvPr>
        </p:nvSpPr>
        <p:spPr>
          <a:xfrm>
            <a:off x="2857500" y="1242453"/>
            <a:ext cx="8900553" cy="4680000"/>
          </a:xfrm>
        </p:spPr>
        <p:txBody>
          <a:bodyPr/>
          <a:lstStyle/>
          <a:p>
            <a:r>
              <a:rPr lang="en-US" sz="1800" dirty="0" smtClean="0"/>
              <a:t>Migration preparation is a key procedure before migration and is the basis for successful migration.</a:t>
            </a:r>
          </a:p>
          <a:p>
            <a:r>
              <a:rPr lang="en-US" sz="1800" dirty="0" smtClean="0"/>
              <a:t>The following items should be included: environment preparation (hardware, software, tools, and spare parts), personnel preparation (party A, party B, and supervisor), and procedure preparation (execution time arrangement). All aspects should be considered to ensure migration success.</a:t>
            </a:r>
            <a:endParaRPr lang="en-US" altLang="zh-CN" sz="1800" dirty="0" smtClean="0">
              <a:sym typeface="Huawei Sans" panose="020C0503030203020204" pitchFamily="34" charset="0"/>
            </a:endParaRPr>
          </a:p>
          <a:p>
            <a:pPr marL="0" indent="0">
              <a:buNone/>
            </a:pPr>
            <a:r>
              <a:rPr lang="en-US" sz="1800" dirty="0" smtClean="0">
                <a:sym typeface="Huawei Sans" panose="020C0503030203020204" pitchFamily="34" charset="0"/>
              </a:rPr>
              <a:t>		</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Migration Preparation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494" y="4704013"/>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nvGrpSpPr>
          <p:cNvPr id="10" name="组合 9"/>
          <p:cNvGrpSpPr/>
          <p:nvPr/>
        </p:nvGrpSpPr>
        <p:grpSpPr>
          <a:xfrm>
            <a:off x="485527" y="1724397"/>
            <a:ext cx="360000" cy="360000"/>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8" name="stocks-graphic-on-laptop-monitor_38809"/>
            <p:cNvSpPr>
              <a:spLocks/>
            </p:cNvSpPr>
            <p:nvPr/>
          </p:nvSpPr>
          <p:spPr bwMode="auto">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a:xfrm>
            <a:off x="485527" y="2679947"/>
            <a:ext cx="360000" cy="360000"/>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1" name="warning_94911"/>
            <p:cNvSpPr>
              <a:spLocks/>
            </p:cNvSpPr>
            <p:nvPr/>
          </p:nvSpPr>
          <p:spPr bwMode="auto">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2" name="school-book_74303"/>
          <p:cNvSpPr>
            <a:spLocks/>
          </p:cNvSpPr>
          <p:nvPr/>
        </p:nvSpPr>
        <p:spPr bwMode="auto">
          <a:xfrm>
            <a:off x="585983" y="3718498"/>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6" name="组合 5"/>
          <p:cNvGrpSpPr/>
          <p:nvPr/>
        </p:nvGrpSpPr>
        <p:grpSpPr>
          <a:xfrm>
            <a:off x="485528" y="5543518"/>
            <a:ext cx="360000" cy="360000"/>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27" name="day-one_15009"/>
            <p:cNvSpPr>
              <a:spLocks/>
            </p:cNvSpPr>
            <p:nvPr/>
          </p:nvSpPr>
          <p:spPr bwMode="auto">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0261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Migration </a:t>
            </a:r>
            <a:r>
              <a:rPr lang="en-US" sz="1400" b="1" dirty="0" smtClean="0">
                <a:latin typeface="Huawei Sans" panose="020C0503030203020204" pitchFamily="34" charset="0"/>
              </a:rPr>
              <a:t>preparation</a:t>
            </a:r>
            <a:endParaRPr lang="en-US" altLang="zh-CN" sz="1400" b="1" dirty="0">
              <a:latin typeface="Huawei Sans" panose="020C0503030203020204" pitchFamily="34" charset="0"/>
            </a:endParaRPr>
          </a:p>
        </p:txBody>
      </p:sp>
      <p:sp>
        <p:nvSpPr>
          <p:cNvPr id="39" name="圆角矩形 38"/>
          <p:cNvSpPr>
            <a:spLocks/>
          </p:cNvSpPr>
          <p:nvPr/>
        </p:nvSpPr>
        <p:spPr>
          <a:xfrm>
            <a:off x="3820237" y="3798269"/>
            <a:ext cx="5411338" cy="2145050"/>
          </a:xfrm>
          <a:prstGeom prst="roundRect">
            <a:avLst>
              <a:gd name="adj" fmla="val 483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a:xfrm flipH="1">
            <a:off x="5591516" y="3798269"/>
            <a:ext cx="1868781" cy="338554"/>
          </a:xfrm>
          <a:prstGeom prst="rect">
            <a:avLst/>
          </a:prstGeom>
        </p:spPr>
        <p:txBody>
          <a:bodyPr wrap="square">
            <a:spAutoFit/>
          </a:bodyPr>
          <a:lstStyle/>
          <a:p>
            <a:pPr algn="ctr" defTabSz="914400" fontAlgn="ctr">
              <a:defRPr/>
            </a:pPr>
            <a:r>
              <a:rPr lang="en-US" sz="1600" dirty="0">
                <a:latin typeface="Huawei Sans" panose="020C0503030203020204" pitchFamily="34" charset="0"/>
              </a:rPr>
              <a:t>Preparation</a:t>
            </a:r>
            <a:endParaRPr lang="en-US" altLang="zh-CN" sz="1600" kern="0" dirty="0">
              <a:latin typeface="Huawei Sans" panose="020C0503030203020204" pitchFamily="34" charset="0"/>
              <a:sym typeface="Huawei Sans" panose="020C0503030203020204" pitchFamily="34" charset="0"/>
            </a:endParaRPr>
          </a:p>
        </p:txBody>
      </p:sp>
      <p:sp>
        <p:nvSpPr>
          <p:cNvPr id="41" name="圆角矩形 40"/>
          <p:cNvSpPr/>
          <p:nvPr/>
        </p:nvSpPr>
        <p:spPr>
          <a:xfrm flipH="1">
            <a:off x="4245514" y="4284419"/>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Hardware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2" name="圆角矩形 41"/>
          <p:cNvSpPr/>
          <p:nvPr/>
        </p:nvSpPr>
        <p:spPr>
          <a:xfrm flipH="1">
            <a:off x="4245514" y="486951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Spare parts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3" name="圆角矩形 42"/>
          <p:cNvSpPr/>
          <p:nvPr/>
        </p:nvSpPr>
        <p:spPr>
          <a:xfrm flipH="1">
            <a:off x="5817607" y="4284419"/>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Software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4" name="圆角矩形 43"/>
          <p:cNvSpPr/>
          <p:nvPr/>
        </p:nvSpPr>
        <p:spPr>
          <a:xfrm flipH="1">
            <a:off x="5817607" y="486951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Personnel arrangement</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5" name="圆角矩形 44"/>
          <p:cNvSpPr/>
          <p:nvPr/>
        </p:nvSpPr>
        <p:spPr>
          <a:xfrm flipH="1">
            <a:off x="7389701" y="4284419"/>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Tools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6" name="圆角矩形 45"/>
          <p:cNvSpPr/>
          <p:nvPr/>
        </p:nvSpPr>
        <p:spPr>
          <a:xfrm flipH="1">
            <a:off x="7389701" y="4869518"/>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Schedule</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sp>
        <p:nvSpPr>
          <p:cNvPr id="47" name="圆角矩形 46"/>
          <p:cNvSpPr/>
          <p:nvPr/>
        </p:nvSpPr>
        <p:spPr>
          <a:xfrm flipH="1">
            <a:off x="5802301" y="5477117"/>
            <a:ext cx="1416597" cy="396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FFFFFF"/>
                </a:solidFill>
                <a:latin typeface="Huawei Sans" panose="020C0503030203020204" pitchFamily="34" charset="0"/>
              </a:rPr>
              <a:t>Mapping tables</a:t>
            </a:r>
            <a:endParaRPr lang="en-US" altLang="zh-CN" sz="1200" kern="0" dirty="0">
              <a:solidFill>
                <a:srgbClr val="FFFFFF"/>
              </a:solidFill>
              <a:latin typeface="Huawei Sans" panose="020C0503030203020204" pitchFamily="34" charset="0"/>
              <a:sym typeface="Huawei Sans" panose="020C0503030203020204" pitchFamily="34" charset="0"/>
            </a:endParaRPr>
          </a:p>
        </p:txBody>
      </p:sp>
      <p:grpSp>
        <p:nvGrpSpPr>
          <p:cNvPr id="51" name="组合 50"/>
          <p:cNvGrpSpPr/>
          <p:nvPr/>
        </p:nvGrpSpPr>
        <p:grpSpPr>
          <a:xfrm>
            <a:off x="7154200" y="76200"/>
            <a:ext cx="4531254" cy="213120"/>
            <a:chOff x="5725449" y="76200"/>
            <a:chExt cx="4531254" cy="213120"/>
          </a:xfrm>
        </p:grpSpPr>
        <p:sp>
          <p:nvSpPr>
            <p:cNvPr id="52" name="五边形 51"/>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燕尾形 52"/>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8147239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Software and Hardware Preparation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494" y="4704013"/>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nvGrpSpPr>
          <p:cNvPr id="10" name="组合 9"/>
          <p:cNvGrpSpPr/>
          <p:nvPr/>
        </p:nvGrpSpPr>
        <p:grpSpPr>
          <a:xfrm>
            <a:off x="485527" y="1724397"/>
            <a:ext cx="360000" cy="360000"/>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8" name="stocks-graphic-on-laptop-monitor_38809"/>
            <p:cNvSpPr>
              <a:spLocks/>
            </p:cNvSpPr>
            <p:nvPr/>
          </p:nvSpPr>
          <p:spPr bwMode="auto">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a:xfrm>
            <a:off x="485527" y="2679947"/>
            <a:ext cx="360000" cy="360000"/>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1" name="warning_94911"/>
            <p:cNvSpPr>
              <a:spLocks/>
            </p:cNvSpPr>
            <p:nvPr/>
          </p:nvSpPr>
          <p:spPr bwMode="auto">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2" name="school-book_74303"/>
          <p:cNvSpPr>
            <a:spLocks/>
          </p:cNvSpPr>
          <p:nvPr/>
        </p:nvSpPr>
        <p:spPr bwMode="auto">
          <a:xfrm>
            <a:off x="585983" y="3718498"/>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6" name="组合 5"/>
          <p:cNvGrpSpPr/>
          <p:nvPr/>
        </p:nvGrpSpPr>
        <p:grpSpPr>
          <a:xfrm>
            <a:off x="485528" y="5543518"/>
            <a:ext cx="360000" cy="360000"/>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27" name="day-one_15009"/>
            <p:cNvSpPr>
              <a:spLocks/>
            </p:cNvSpPr>
            <p:nvPr/>
          </p:nvSpPr>
          <p:spPr bwMode="auto">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0261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Migration </a:t>
            </a:r>
            <a:r>
              <a:rPr lang="en-US" sz="1400" b="1" dirty="0" smtClean="0">
                <a:latin typeface="Huawei Sans" panose="020C0503030203020204" pitchFamily="34" charset="0"/>
              </a:rPr>
              <a:t>preparation</a:t>
            </a:r>
            <a:endParaRPr lang="en-US" altLang="zh-CN" sz="1400" b="1" dirty="0">
              <a:latin typeface="Huawei Sans" panose="020C0503030203020204" pitchFamily="34" charset="0"/>
            </a:endParaRPr>
          </a:p>
        </p:txBody>
      </p:sp>
      <p:sp>
        <p:nvSpPr>
          <p:cNvPr id="65" name="矩形 64"/>
          <p:cNvSpPr/>
          <p:nvPr/>
        </p:nvSpPr>
        <p:spPr>
          <a:xfrm>
            <a:off x="3657601" y="1741292"/>
            <a:ext cx="6629399" cy="2070771"/>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6" name="文本框 65"/>
          <p:cNvSpPr txBox="1"/>
          <p:nvPr/>
        </p:nvSpPr>
        <p:spPr>
          <a:xfrm>
            <a:off x="6013249" y="1571483"/>
            <a:ext cx="1727208" cy="3396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Hardware</a:t>
            </a:r>
          </a:p>
        </p:txBody>
      </p:sp>
      <p:sp>
        <p:nvSpPr>
          <p:cNvPr id="67" name="矩形 66"/>
          <p:cNvSpPr/>
          <p:nvPr/>
        </p:nvSpPr>
        <p:spPr>
          <a:xfrm>
            <a:off x="5212696" y="2069010"/>
            <a:ext cx="4635392"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333333"/>
                </a:solidFill>
                <a:latin typeface="Huawei Sans" panose="020C0503030203020204" pitchFamily="34" charset="0"/>
              </a:rPr>
              <a:t>Power-on test</a:t>
            </a:r>
            <a:endParaRPr lang="en-US" altLang="zh-CN" sz="1200" dirty="0">
              <a:latin typeface="Huawei Sans" panose="020C0503030203020204" pitchFamily="34" charset="0"/>
            </a:endParaRPr>
          </a:p>
        </p:txBody>
      </p:sp>
      <p:sp>
        <p:nvSpPr>
          <p:cNvPr id="70" name="矩形 69"/>
          <p:cNvSpPr/>
          <p:nvPr/>
        </p:nvSpPr>
        <p:spPr>
          <a:xfrm>
            <a:off x="4162865" y="2069009"/>
            <a:ext cx="1049832"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Device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6" name="矩形 75"/>
          <p:cNvSpPr/>
          <p:nvPr/>
        </p:nvSpPr>
        <p:spPr>
          <a:xfrm>
            <a:off x="5212696" y="2657862"/>
            <a:ext cx="4635392"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1D1D1A"/>
                </a:solidFill>
                <a:latin typeface="Huawei Sans" panose="020C0503030203020204" pitchFamily="34" charset="0"/>
              </a:rPr>
              <a:t>Check whether the tested board is normal.</a:t>
            </a:r>
          </a:p>
        </p:txBody>
      </p:sp>
      <p:sp>
        <p:nvSpPr>
          <p:cNvPr id="77" name="矩形 76"/>
          <p:cNvSpPr/>
          <p:nvPr/>
        </p:nvSpPr>
        <p:spPr>
          <a:xfrm>
            <a:off x="4162865" y="2657861"/>
            <a:ext cx="1049832"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Board</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8" name="矩形 77"/>
          <p:cNvSpPr/>
          <p:nvPr/>
        </p:nvSpPr>
        <p:spPr>
          <a:xfrm>
            <a:off x="5212696" y="3248312"/>
            <a:ext cx="4635392"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1D1D1A"/>
                </a:solidFill>
                <a:latin typeface="Huawei Sans" panose="020C0503030203020204" pitchFamily="34" charset="0"/>
              </a:rPr>
              <a:t>Connectivity test</a:t>
            </a:r>
          </a:p>
        </p:txBody>
      </p:sp>
      <p:sp>
        <p:nvSpPr>
          <p:cNvPr id="79" name="矩形 78"/>
          <p:cNvSpPr/>
          <p:nvPr/>
        </p:nvSpPr>
        <p:spPr>
          <a:xfrm>
            <a:off x="4162865" y="3248311"/>
            <a:ext cx="1049832"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Cable</a:t>
            </a:r>
          </a:p>
        </p:txBody>
      </p:sp>
      <p:sp>
        <p:nvSpPr>
          <p:cNvPr id="80" name="矩形 79"/>
          <p:cNvSpPr/>
          <p:nvPr/>
        </p:nvSpPr>
        <p:spPr>
          <a:xfrm>
            <a:off x="3657601" y="4205773"/>
            <a:ext cx="6629399" cy="20442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1" name="文本框 80"/>
          <p:cNvSpPr txBox="1"/>
          <p:nvPr/>
        </p:nvSpPr>
        <p:spPr>
          <a:xfrm>
            <a:off x="6013249" y="4035965"/>
            <a:ext cx="1727208" cy="3396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Software</a:t>
            </a:r>
            <a:endParaRPr lang="en-US" altLang="zh-CN" sz="1200" dirty="0">
              <a:latin typeface="Huawei Sans" panose="020C0503030203020204" pitchFamily="34" charset="0"/>
            </a:endParaRPr>
          </a:p>
        </p:txBody>
      </p:sp>
      <p:sp>
        <p:nvSpPr>
          <p:cNvPr id="83" name="矩形 82"/>
          <p:cNvSpPr/>
          <p:nvPr/>
        </p:nvSpPr>
        <p:spPr>
          <a:xfrm>
            <a:off x="5212696" y="4533491"/>
            <a:ext cx="4635392"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Check the device version and interconnection version mapping.</a:t>
            </a:r>
            <a:endParaRPr lang="en-US" altLang="zh-CN" sz="1200" dirty="0">
              <a:latin typeface="Huawei Sans" panose="020C0503030203020204" pitchFamily="34" charset="0"/>
            </a:endParaRPr>
          </a:p>
        </p:txBody>
      </p:sp>
      <p:sp>
        <p:nvSpPr>
          <p:cNvPr id="84" name="矩形 83"/>
          <p:cNvSpPr/>
          <p:nvPr/>
        </p:nvSpPr>
        <p:spPr>
          <a:xfrm>
            <a:off x="4162865" y="4533490"/>
            <a:ext cx="1049832"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Versions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6" name="矩形 85"/>
          <p:cNvSpPr/>
          <p:nvPr/>
        </p:nvSpPr>
        <p:spPr>
          <a:xfrm>
            <a:off x="5212696" y="5122343"/>
            <a:ext cx="4635392"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1D1D1A"/>
                </a:solidFill>
                <a:latin typeface="Huawei Sans" panose="020C0503030203020204" pitchFamily="34" charset="0"/>
              </a:rPr>
              <a:t>Check whether the authorized license is available.</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87" name="矩形 86"/>
          <p:cNvSpPr/>
          <p:nvPr/>
        </p:nvSpPr>
        <p:spPr>
          <a:xfrm>
            <a:off x="4162865" y="5122342"/>
            <a:ext cx="1049832"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License</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9" name="矩形 88"/>
          <p:cNvSpPr/>
          <p:nvPr/>
        </p:nvSpPr>
        <p:spPr>
          <a:xfrm>
            <a:off x="5212696" y="5712793"/>
            <a:ext cx="4635392"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1D1D1A"/>
                </a:solidFill>
                <a:latin typeface="Huawei Sans" panose="020C0503030203020204" pitchFamily="34" charset="0"/>
              </a:rPr>
              <a:t>Overall script, segment configuration script, and rollback script</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90" name="矩形 89"/>
          <p:cNvSpPr/>
          <p:nvPr/>
        </p:nvSpPr>
        <p:spPr>
          <a:xfrm>
            <a:off x="4162865" y="5712792"/>
            <a:ext cx="1049832"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Scripts</a:t>
            </a:r>
          </a:p>
        </p:txBody>
      </p:sp>
      <p:grpSp>
        <p:nvGrpSpPr>
          <p:cNvPr id="52" name="组合 51"/>
          <p:cNvGrpSpPr/>
          <p:nvPr/>
        </p:nvGrpSpPr>
        <p:grpSpPr>
          <a:xfrm>
            <a:off x="7154200" y="76200"/>
            <a:ext cx="4531254" cy="213120"/>
            <a:chOff x="5725449" y="76200"/>
            <a:chExt cx="4531254" cy="213120"/>
          </a:xfrm>
        </p:grpSpPr>
        <p:sp>
          <p:nvSpPr>
            <p:cNvPr id="53" name="五边形 52"/>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29933938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Tool and Spare Part Preparation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494" y="4704013"/>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nvGrpSpPr>
          <p:cNvPr id="10" name="组合 9"/>
          <p:cNvGrpSpPr/>
          <p:nvPr/>
        </p:nvGrpSpPr>
        <p:grpSpPr>
          <a:xfrm>
            <a:off x="485527" y="1724397"/>
            <a:ext cx="360000" cy="360000"/>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8" name="stocks-graphic-on-laptop-monitor_38809"/>
            <p:cNvSpPr>
              <a:spLocks/>
            </p:cNvSpPr>
            <p:nvPr/>
          </p:nvSpPr>
          <p:spPr bwMode="auto">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a:xfrm>
            <a:off x="485527" y="2679947"/>
            <a:ext cx="360000" cy="360000"/>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1" name="warning_94911"/>
            <p:cNvSpPr>
              <a:spLocks/>
            </p:cNvSpPr>
            <p:nvPr/>
          </p:nvSpPr>
          <p:spPr bwMode="auto">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2" name="school-book_74303"/>
          <p:cNvSpPr>
            <a:spLocks/>
          </p:cNvSpPr>
          <p:nvPr/>
        </p:nvSpPr>
        <p:spPr bwMode="auto">
          <a:xfrm>
            <a:off x="585983" y="3718498"/>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6" name="组合 5"/>
          <p:cNvGrpSpPr/>
          <p:nvPr/>
        </p:nvGrpSpPr>
        <p:grpSpPr>
          <a:xfrm>
            <a:off x="485528" y="5543518"/>
            <a:ext cx="360000" cy="360000"/>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27" name="day-one_15009"/>
            <p:cNvSpPr>
              <a:spLocks/>
            </p:cNvSpPr>
            <p:nvPr/>
          </p:nvSpPr>
          <p:spPr bwMode="auto">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0261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Migration </a:t>
            </a:r>
            <a:r>
              <a:rPr lang="en-US" sz="1400" b="1" dirty="0" smtClean="0">
                <a:latin typeface="Huawei Sans" panose="020C0503030203020204" pitchFamily="34" charset="0"/>
              </a:rPr>
              <a:t>preparation</a:t>
            </a:r>
            <a:endParaRPr lang="en-US" altLang="zh-CN" sz="1400" b="1" dirty="0">
              <a:latin typeface="Huawei Sans" panose="020C0503030203020204" pitchFamily="34" charset="0"/>
            </a:endParaRPr>
          </a:p>
        </p:txBody>
      </p:sp>
      <p:sp>
        <p:nvSpPr>
          <p:cNvPr id="65" name="矩形 64"/>
          <p:cNvSpPr/>
          <p:nvPr/>
        </p:nvSpPr>
        <p:spPr>
          <a:xfrm>
            <a:off x="3657601" y="1420777"/>
            <a:ext cx="6438507" cy="2574719"/>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66" name="文本框 65"/>
          <p:cNvSpPr txBox="1"/>
          <p:nvPr/>
        </p:nvSpPr>
        <p:spPr>
          <a:xfrm>
            <a:off x="6013249" y="1250969"/>
            <a:ext cx="1727208" cy="3396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Tools</a:t>
            </a:r>
            <a:endParaRPr lang="en-US" altLang="zh-CN" sz="1200" dirty="0">
              <a:latin typeface="Huawei Sans" panose="020C0503030203020204" pitchFamily="34" charset="0"/>
            </a:endParaRPr>
          </a:p>
        </p:txBody>
      </p:sp>
      <p:sp>
        <p:nvSpPr>
          <p:cNvPr id="80" name="矩形 79"/>
          <p:cNvSpPr/>
          <p:nvPr/>
        </p:nvSpPr>
        <p:spPr>
          <a:xfrm>
            <a:off x="3657601" y="4243481"/>
            <a:ext cx="6438507" cy="20442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1" name="文本框 80"/>
          <p:cNvSpPr txBox="1"/>
          <p:nvPr/>
        </p:nvSpPr>
        <p:spPr>
          <a:xfrm>
            <a:off x="6013249" y="4073673"/>
            <a:ext cx="1727208" cy="3396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200" dirty="0">
                <a:latin typeface="Huawei Sans" panose="020C0503030203020204" pitchFamily="34" charset="0"/>
              </a:rPr>
              <a:t>Spare parts</a:t>
            </a:r>
            <a:endParaRPr lang="en-US" altLang="zh-CN" sz="1200" dirty="0">
              <a:latin typeface="Huawei Sans" panose="020C0503030203020204" pitchFamily="34" charset="0"/>
            </a:endParaRPr>
          </a:p>
        </p:txBody>
      </p:sp>
      <p:sp>
        <p:nvSpPr>
          <p:cNvPr id="83" name="矩形 82"/>
          <p:cNvSpPr/>
          <p:nvPr/>
        </p:nvSpPr>
        <p:spPr>
          <a:xfrm>
            <a:off x="4713076" y="4571200"/>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156" algn="ctr" fontAlgn="ctr"/>
            <a:r>
              <a:rPr lang="en-US" sz="1200" dirty="0">
                <a:latin typeface="Huawei Sans" panose="020C0503030203020204" pitchFamily="34" charset="0"/>
              </a:rPr>
              <a:t>Important boards and device spare parts</a:t>
            </a:r>
            <a:endParaRPr lang="en-US" altLang="zh-CN" sz="1200" dirty="0">
              <a:latin typeface="Huawei Sans" panose="020C0503030203020204" pitchFamily="34" charset="0"/>
            </a:endParaRPr>
          </a:p>
        </p:txBody>
      </p:sp>
      <p:sp>
        <p:nvSpPr>
          <p:cNvPr id="86" name="矩形 85"/>
          <p:cNvSpPr/>
          <p:nvPr/>
        </p:nvSpPr>
        <p:spPr>
          <a:xfrm>
            <a:off x="4713076" y="5123993"/>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156" algn="ctr" fontAlgn="ctr"/>
            <a:r>
              <a:rPr lang="en-US" sz="1200" dirty="0">
                <a:latin typeface="Huawei Sans" panose="020C0503030203020204" pitchFamily="34" charset="0"/>
              </a:rPr>
              <a:t>Backup of software of old and new versions</a:t>
            </a:r>
            <a:endParaRPr lang="en-US" altLang="zh-CN" sz="1200" dirty="0">
              <a:latin typeface="Huawei Sans" panose="020C0503030203020204" pitchFamily="34" charset="0"/>
            </a:endParaRPr>
          </a:p>
        </p:txBody>
      </p:sp>
      <p:sp>
        <p:nvSpPr>
          <p:cNvPr id="89" name="矩形 88"/>
          <p:cNvSpPr/>
          <p:nvPr/>
        </p:nvSpPr>
        <p:spPr>
          <a:xfrm>
            <a:off x="4713076" y="5676786"/>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1D1D1A"/>
                </a:solidFill>
                <a:latin typeface="Huawei Sans" panose="020C0503030203020204" pitchFamily="34" charset="0"/>
              </a:rPr>
              <a:t>Backup of old and new scripts</a:t>
            </a:r>
          </a:p>
        </p:txBody>
      </p:sp>
      <p:grpSp>
        <p:nvGrpSpPr>
          <p:cNvPr id="14" name="组合 13"/>
          <p:cNvGrpSpPr/>
          <p:nvPr/>
        </p:nvGrpSpPr>
        <p:grpSpPr>
          <a:xfrm>
            <a:off x="4017992" y="1748496"/>
            <a:ext cx="5717724" cy="2129557"/>
            <a:chOff x="3837599" y="1748495"/>
            <a:chExt cx="5717724" cy="2129557"/>
          </a:xfrm>
        </p:grpSpPr>
        <p:grpSp>
          <p:nvGrpSpPr>
            <p:cNvPr id="13" name="组合 12"/>
            <p:cNvGrpSpPr/>
            <p:nvPr/>
          </p:nvGrpSpPr>
          <p:grpSpPr>
            <a:xfrm>
              <a:off x="3837599" y="1748495"/>
              <a:ext cx="5717724" cy="413001"/>
              <a:chOff x="3837599" y="1748495"/>
              <a:chExt cx="5717724" cy="413001"/>
            </a:xfrm>
          </p:grpSpPr>
          <p:sp>
            <p:nvSpPr>
              <p:cNvPr id="67" name="矩形 66"/>
              <p:cNvSpPr/>
              <p:nvPr/>
            </p:nvSpPr>
            <p:spPr>
              <a:xfrm>
                <a:off x="5212696" y="1748496"/>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Vehicles, landing tools, and installation tools</a:t>
                </a:r>
                <a:endParaRPr lang="en-US" altLang="zh-CN" sz="1200" dirty="0">
                  <a:latin typeface="Huawei Sans" panose="020C0503030203020204" pitchFamily="34" charset="0"/>
                </a:endParaRPr>
              </a:p>
            </p:txBody>
          </p:sp>
          <p:sp>
            <p:nvSpPr>
              <p:cNvPr id="70" name="矩形 69"/>
              <p:cNvSpPr/>
              <p:nvPr/>
            </p:nvSpPr>
            <p:spPr>
              <a:xfrm>
                <a:off x="3837599" y="1748495"/>
                <a:ext cx="1375098"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Transportation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12" name="组合 11"/>
            <p:cNvGrpSpPr/>
            <p:nvPr/>
          </p:nvGrpSpPr>
          <p:grpSpPr>
            <a:xfrm>
              <a:off x="3837599" y="2320680"/>
              <a:ext cx="5717724" cy="413001"/>
              <a:chOff x="3837599" y="2337347"/>
              <a:chExt cx="5717724" cy="413001"/>
            </a:xfrm>
          </p:grpSpPr>
          <p:sp>
            <p:nvSpPr>
              <p:cNvPr id="76" name="矩形 75"/>
              <p:cNvSpPr/>
              <p:nvPr/>
            </p:nvSpPr>
            <p:spPr>
              <a:xfrm>
                <a:off x="5212696" y="2337348"/>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latin typeface="Huawei Sans" panose="020C0503030203020204" pitchFamily="34" charset="0"/>
                  </a:rPr>
                  <a:t>Network cable tester, network tester, and optical power meter</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77" name="矩形 76"/>
              <p:cNvSpPr/>
              <p:nvPr/>
            </p:nvSpPr>
            <p:spPr>
              <a:xfrm>
                <a:off x="3837599" y="2337347"/>
                <a:ext cx="1375098"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Test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4" name="组合 3"/>
            <p:cNvGrpSpPr/>
            <p:nvPr/>
          </p:nvGrpSpPr>
          <p:grpSpPr>
            <a:xfrm>
              <a:off x="3837599" y="2892865"/>
              <a:ext cx="5717724" cy="413001"/>
              <a:chOff x="3837599" y="2927796"/>
              <a:chExt cx="5717724" cy="413001"/>
            </a:xfrm>
          </p:grpSpPr>
          <p:sp>
            <p:nvSpPr>
              <p:cNvPr id="78" name="矩形 77"/>
              <p:cNvSpPr/>
              <p:nvPr/>
            </p:nvSpPr>
            <p:spPr>
              <a:xfrm>
                <a:off x="5212696" y="2927797"/>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latin typeface="Huawei Sans" panose="020C0503030203020204" pitchFamily="34" charset="0"/>
                  </a:rPr>
                  <a:t>PC terminal and debugging software CRT</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79" name="矩形 78"/>
              <p:cNvSpPr/>
              <p:nvPr/>
            </p:nvSpPr>
            <p:spPr>
              <a:xfrm>
                <a:off x="3837599" y="2927796"/>
                <a:ext cx="1375098"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latin typeface="Huawei Sans" panose="020C0503030203020204" pitchFamily="34" charset="0"/>
                  </a:rPr>
                  <a:t>Debugging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nvGrpSpPr>
            <p:cNvPr id="2" name="组合 1"/>
            <p:cNvGrpSpPr/>
            <p:nvPr/>
          </p:nvGrpSpPr>
          <p:grpSpPr>
            <a:xfrm>
              <a:off x="3837599" y="3465051"/>
              <a:ext cx="5717724" cy="413001"/>
              <a:chOff x="3837599" y="3465051"/>
              <a:chExt cx="5717724" cy="413001"/>
            </a:xfrm>
          </p:grpSpPr>
          <p:sp>
            <p:nvSpPr>
              <p:cNvPr id="48" name="矩形 47"/>
              <p:cNvSpPr/>
              <p:nvPr/>
            </p:nvSpPr>
            <p:spPr>
              <a:xfrm>
                <a:off x="5212696" y="3465052"/>
                <a:ext cx="4342627"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latin typeface="Huawei Sans" panose="020C0503030203020204" pitchFamily="34" charset="0"/>
                  </a:rPr>
                  <a:t>Service monitoring tool, traffic monitoring platform, and network analysis tool</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sp>
            <p:nvSpPr>
              <p:cNvPr id="49" name="矩形 48"/>
              <p:cNvSpPr/>
              <p:nvPr/>
            </p:nvSpPr>
            <p:spPr>
              <a:xfrm>
                <a:off x="3837599" y="3465051"/>
                <a:ext cx="1375098" cy="4130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Monitoring tools</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grpSp>
      </p:grpSp>
      <p:grpSp>
        <p:nvGrpSpPr>
          <p:cNvPr id="52" name="组合 51"/>
          <p:cNvGrpSpPr/>
          <p:nvPr/>
        </p:nvGrpSpPr>
        <p:grpSpPr>
          <a:xfrm>
            <a:off x="7154200" y="76200"/>
            <a:ext cx="4531254" cy="213120"/>
            <a:chOff x="5725449" y="76200"/>
            <a:chExt cx="4531254" cy="213120"/>
          </a:xfrm>
        </p:grpSpPr>
        <p:sp>
          <p:nvSpPr>
            <p:cNvPr id="53" name="五边形 52"/>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燕尾形 54"/>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15869160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占位符 3"/>
          <p:cNvSpPr>
            <a:spLocks noGrp="1"/>
          </p:cNvSpPr>
          <p:nvPr>
            <p:ph type="body" sz="quarter" idx="10"/>
          </p:nvPr>
        </p:nvSpPr>
        <p:spPr>
          <a:xfrm>
            <a:off x="2857500" y="1242453"/>
            <a:ext cx="8900553" cy="4680000"/>
          </a:xfrm>
        </p:spPr>
        <p:txBody>
          <a:bodyPr/>
          <a:lstStyle/>
          <a:p>
            <a:pPr marL="0" indent="0">
              <a:buNone/>
            </a:pPr>
            <a:r>
              <a:rPr lang="en-US" sz="1800" dirty="0" smtClean="0"/>
              <a:t>Before the migration, clarify the responsibilities of the personnel to ensure smooth communication during the migration.</a:t>
            </a:r>
            <a:r>
              <a:rPr lang="en-US" sz="1800" dirty="0" smtClean="0">
                <a:sym typeface="Huawei Sans" panose="020C0503030203020204" pitchFamily="34" charset="0"/>
              </a:rPr>
              <a:t>		</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Personnel Arrangement</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Project analysis</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Risk assessment</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solution output</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Solution verification and review</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6" name="iṡļi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2F2F0A0-455D-459F-90E5-A8674554530D}"/>
              </a:ext>
            </a:extLst>
          </p:cNvPr>
          <p:cNvSpPr>
            <a:spLocks/>
          </p:cNvSpPr>
          <p:nvPr/>
        </p:nvSpPr>
        <p:spPr bwMode="gray">
          <a:xfrm>
            <a:off x="594494" y="4704013"/>
            <a:ext cx="159493" cy="134060"/>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endParaRPr lang="en-US" dirty="0">
              <a:latin typeface="Huawei Sans" panose="020C0503030203020204" pitchFamily="34" charset="0"/>
            </a:endParaRPr>
          </a:p>
        </p:txBody>
      </p:sp>
      <p:grpSp>
        <p:nvGrpSpPr>
          <p:cNvPr id="10" name="组合 9"/>
          <p:cNvGrpSpPr/>
          <p:nvPr/>
        </p:nvGrpSpPr>
        <p:grpSpPr>
          <a:xfrm>
            <a:off x="485527" y="1724397"/>
            <a:ext cx="360000" cy="360000"/>
            <a:chOff x="485526" y="1922363"/>
            <a:chExt cx="360000" cy="360000"/>
          </a:xfrm>
        </p:grpSpPr>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6" y="192236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8" name="stocks-graphic-on-laptop-monitor_38809"/>
            <p:cNvSpPr>
              <a:spLocks/>
            </p:cNvSpPr>
            <p:nvPr/>
          </p:nvSpPr>
          <p:spPr bwMode="auto">
            <a:xfrm>
              <a:off x="556588" y="2041470"/>
              <a:ext cx="229839" cy="121786"/>
            </a:xfrm>
            <a:custGeom>
              <a:avLst/>
              <a:gdLst>
                <a:gd name="connsiteX0" fmla="*/ 5942 w 596753"/>
                <a:gd name="connsiteY0" fmla="*/ 342878 h 372092"/>
                <a:gd name="connsiteX1" fmla="*/ 591159 w 596753"/>
                <a:gd name="connsiteY1" fmla="*/ 342878 h 372092"/>
                <a:gd name="connsiteX2" fmla="*/ 596753 w 596753"/>
                <a:gd name="connsiteY2" fmla="*/ 348034 h 372092"/>
                <a:gd name="connsiteX3" fmla="*/ 594602 w 596753"/>
                <a:gd name="connsiteY3" fmla="*/ 354048 h 372092"/>
                <a:gd name="connsiteX4" fmla="*/ 295109 w 596753"/>
                <a:gd name="connsiteY4" fmla="*/ 372092 h 372092"/>
                <a:gd name="connsiteX5" fmla="*/ 99750 w 596753"/>
                <a:gd name="connsiteY5" fmla="*/ 367796 h 372092"/>
                <a:gd name="connsiteX6" fmla="*/ 1209 w 596753"/>
                <a:gd name="connsiteY6" fmla="*/ 353189 h 372092"/>
                <a:gd name="connsiteX7" fmla="*/ 779 w 596753"/>
                <a:gd name="connsiteY7" fmla="*/ 346315 h 372092"/>
                <a:gd name="connsiteX8" fmla="*/ 5942 w 596753"/>
                <a:gd name="connsiteY8" fmla="*/ 342878 h 372092"/>
                <a:gd name="connsiteX9" fmla="*/ 287321 w 596753"/>
                <a:gd name="connsiteY9" fmla="*/ 199380 h 372092"/>
                <a:gd name="connsiteX10" fmla="*/ 277855 w 596753"/>
                <a:gd name="connsiteY10" fmla="*/ 208402 h 372092"/>
                <a:gd name="connsiteX11" fmla="*/ 287321 w 596753"/>
                <a:gd name="connsiteY11" fmla="*/ 217853 h 372092"/>
                <a:gd name="connsiteX12" fmla="*/ 296358 w 596753"/>
                <a:gd name="connsiteY12" fmla="*/ 208402 h 372092"/>
                <a:gd name="connsiteX13" fmla="*/ 287321 w 596753"/>
                <a:gd name="connsiteY13" fmla="*/ 199380 h 372092"/>
                <a:gd name="connsiteX14" fmla="*/ 428891 w 596753"/>
                <a:gd name="connsiteY14" fmla="*/ 174464 h 372092"/>
                <a:gd name="connsiteX15" fmla="*/ 419855 w 596753"/>
                <a:gd name="connsiteY15" fmla="*/ 183485 h 372092"/>
                <a:gd name="connsiteX16" fmla="*/ 428891 w 596753"/>
                <a:gd name="connsiteY16" fmla="*/ 192936 h 372092"/>
                <a:gd name="connsiteX17" fmla="*/ 438358 w 596753"/>
                <a:gd name="connsiteY17" fmla="*/ 183485 h 372092"/>
                <a:gd name="connsiteX18" fmla="*/ 428891 w 596753"/>
                <a:gd name="connsiteY18" fmla="*/ 174464 h 372092"/>
                <a:gd name="connsiteX19" fmla="*/ 355309 w 596753"/>
                <a:gd name="connsiteY19" fmla="*/ 140096 h 372092"/>
                <a:gd name="connsiteX20" fmla="*/ 346273 w 596753"/>
                <a:gd name="connsiteY20" fmla="*/ 149117 h 372092"/>
                <a:gd name="connsiteX21" fmla="*/ 355309 w 596753"/>
                <a:gd name="connsiteY21" fmla="*/ 158569 h 372092"/>
                <a:gd name="connsiteX22" fmla="*/ 364776 w 596753"/>
                <a:gd name="connsiteY22" fmla="*/ 149117 h 372092"/>
                <a:gd name="connsiteX23" fmla="*/ 355309 w 596753"/>
                <a:gd name="connsiteY23" fmla="*/ 140096 h 372092"/>
                <a:gd name="connsiteX24" fmla="*/ 107455 w 596753"/>
                <a:gd name="connsiteY24" fmla="*/ 137948 h 372092"/>
                <a:gd name="connsiteX25" fmla="*/ 98418 w 596753"/>
                <a:gd name="connsiteY25" fmla="*/ 146969 h 372092"/>
                <a:gd name="connsiteX26" fmla="*/ 107455 w 596753"/>
                <a:gd name="connsiteY26" fmla="*/ 156421 h 372092"/>
                <a:gd name="connsiteX27" fmla="*/ 116921 w 596753"/>
                <a:gd name="connsiteY27" fmla="*/ 146969 h 372092"/>
                <a:gd name="connsiteX28" fmla="*/ 107455 w 596753"/>
                <a:gd name="connsiteY28" fmla="*/ 137948 h 372092"/>
                <a:gd name="connsiteX29" fmla="*/ 207715 w 596753"/>
                <a:gd name="connsiteY29" fmla="*/ 130645 h 372092"/>
                <a:gd name="connsiteX30" fmla="*/ 198679 w 596753"/>
                <a:gd name="connsiteY30" fmla="*/ 140096 h 372092"/>
                <a:gd name="connsiteX31" fmla="*/ 207715 w 596753"/>
                <a:gd name="connsiteY31" fmla="*/ 149117 h 372092"/>
                <a:gd name="connsiteX32" fmla="*/ 217182 w 596753"/>
                <a:gd name="connsiteY32" fmla="*/ 140096 h 372092"/>
                <a:gd name="connsiteX33" fmla="*/ 207715 w 596753"/>
                <a:gd name="connsiteY33" fmla="*/ 130645 h 372092"/>
                <a:gd name="connsiteX34" fmla="*/ 489134 w 596753"/>
                <a:gd name="connsiteY34" fmla="*/ 103150 h 372092"/>
                <a:gd name="connsiteX35" fmla="*/ 479667 w 596753"/>
                <a:gd name="connsiteY35" fmla="*/ 112172 h 372092"/>
                <a:gd name="connsiteX36" fmla="*/ 489134 w 596753"/>
                <a:gd name="connsiteY36" fmla="*/ 121623 h 372092"/>
                <a:gd name="connsiteX37" fmla="*/ 498600 w 596753"/>
                <a:gd name="connsiteY37" fmla="*/ 112172 h 372092"/>
                <a:gd name="connsiteX38" fmla="*/ 489134 w 596753"/>
                <a:gd name="connsiteY38" fmla="*/ 103150 h 372092"/>
                <a:gd name="connsiteX39" fmla="*/ 489134 w 596753"/>
                <a:gd name="connsiteY39" fmla="*/ 94558 h 372092"/>
                <a:gd name="connsiteX40" fmla="*/ 507206 w 596753"/>
                <a:gd name="connsiteY40" fmla="*/ 112172 h 372092"/>
                <a:gd name="connsiteX41" fmla="*/ 489134 w 596753"/>
                <a:gd name="connsiteY41" fmla="*/ 130215 h 372092"/>
                <a:gd name="connsiteX42" fmla="*/ 485261 w 596753"/>
                <a:gd name="connsiteY42" fmla="*/ 129785 h 372092"/>
                <a:gd name="connsiteX43" fmla="*/ 445673 w 596753"/>
                <a:gd name="connsiteY43" fmla="*/ 177471 h 372092"/>
                <a:gd name="connsiteX44" fmla="*/ 446964 w 596753"/>
                <a:gd name="connsiteY44" fmla="*/ 183485 h 372092"/>
                <a:gd name="connsiteX45" fmla="*/ 428891 w 596753"/>
                <a:gd name="connsiteY45" fmla="*/ 201528 h 372092"/>
                <a:gd name="connsiteX46" fmla="*/ 411249 w 596753"/>
                <a:gd name="connsiteY46" fmla="*/ 185633 h 372092"/>
                <a:gd name="connsiteX47" fmla="*/ 366497 w 596753"/>
                <a:gd name="connsiteY47" fmla="*/ 163294 h 372092"/>
                <a:gd name="connsiteX48" fmla="*/ 355309 w 596753"/>
                <a:gd name="connsiteY48" fmla="*/ 167161 h 372092"/>
                <a:gd name="connsiteX49" fmla="*/ 348855 w 596753"/>
                <a:gd name="connsiteY49" fmla="*/ 165872 h 372092"/>
                <a:gd name="connsiteX50" fmla="*/ 304964 w 596753"/>
                <a:gd name="connsiteY50" fmla="*/ 205824 h 372092"/>
                <a:gd name="connsiteX51" fmla="*/ 304964 w 596753"/>
                <a:gd name="connsiteY51" fmla="*/ 208402 h 372092"/>
                <a:gd name="connsiteX52" fmla="*/ 287321 w 596753"/>
                <a:gd name="connsiteY52" fmla="*/ 226445 h 372092"/>
                <a:gd name="connsiteX53" fmla="*/ 269249 w 596753"/>
                <a:gd name="connsiteY53" fmla="*/ 208402 h 372092"/>
                <a:gd name="connsiteX54" fmla="*/ 269679 w 596753"/>
                <a:gd name="connsiteY54" fmla="*/ 206254 h 372092"/>
                <a:gd name="connsiteX55" fmla="*/ 214600 w 596753"/>
                <a:gd name="connsiteY55" fmla="*/ 156421 h 372092"/>
                <a:gd name="connsiteX56" fmla="*/ 207715 w 596753"/>
                <a:gd name="connsiteY56" fmla="*/ 157709 h 372092"/>
                <a:gd name="connsiteX57" fmla="*/ 192655 w 596753"/>
                <a:gd name="connsiteY57" fmla="*/ 149547 h 372092"/>
                <a:gd name="connsiteX58" fmla="*/ 123376 w 596753"/>
                <a:gd name="connsiteY58" fmla="*/ 154702 h 372092"/>
                <a:gd name="connsiteX59" fmla="*/ 107455 w 596753"/>
                <a:gd name="connsiteY59" fmla="*/ 165013 h 372092"/>
                <a:gd name="connsiteX60" fmla="*/ 89812 w 596753"/>
                <a:gd name="connsiteY60" fmla="*/ 146969 h 372092"/>
                <a:gd name="connsiteX61" fmla="*/ 107455 w 596753"/>
                <a:gd name="connsiteY61" fmla="*/ 129356 h 372092"/>
                <a:gd name="connsiteX62" fmla="*/ 122515 w 596753"/>
                <a:gd name="connsiteY62" fmla="*/ 137518 h 372092"/>
                <a:gd name="connsiteX63" fmla="*/ 191794 w 596753"/>
                <a:gd name="connsiteY63" fmla="*/ 132363 h 372092"/>
                <a:gd name="connsiteX64" fmla="*/ 207715 w 596753"/>
                <a:gd name="connsiteY64" fmla="*/ 122053 h 372092"/>
                <a:gd name="connsiteX65" fmla="*/ 225788 w 596753"/>
                <a:gd name="connsiteY65" fmla="*/ 140096 h 372092"/>
                <a:gd name="connsiteX66" fmla="*/ 225358 w 596753"/>
                <a:gd name="connsiteY66" fmla="*/ 143103 h 372092"/>
                <a:gd name="connsiteX67" fmla="*/ 279576 w 596753"/>
                <a:gd name="connsiteY67" fmla="*/ 192507 h 372092"/>
                <a:gd name="connsiteX68" fmla="*/ 287321 w 596753"/>
                <a:gd name="connsiteY68" fmla="*/ 190789 h 372092"/>
                <a:gd name="connsiteX69" fmla="*/ 294206 w 596753"/>
                <a:gd name="connsiteY69" fmla="*/ 192077 h 372092"/>
                <a:gd name="connsiteX70" fmla="*/ 337667 w 596753"/>
                <a:gd name="connsiteY70" fmla="*/ 152554 h 372092"/>
                <a:gd name="connsiteX71" fmla="*/ 337667 w 596753"/>
                <a:gd name="connsiteY71" fmla="*/ 149117 h 372092"/>
                <a:gd name="connsiteX72" fmla="*/ 355309 w 596753"/>
                <a:gd name="connsiteY72" fmla="*/ 131504 h 372092"/>
                <a:gd name="connsiteX73" fmla="*/ 372952 w 596753"/>
                <a:gd name="connsiteY73" fmla="*/ 146969 h 372092"/>
                <a:gd name="connsiteX74" fmla="*/ 418133 w 596753"/>
                <a:gd name="connsiteY74" fmla="*/ 169738 h 372092"/>
                <a:gd name="connsiteX75" fmla="*/ 428891 w 596753"/>
                <a:gd name="connsiteY75" fmla="*/ 165872 h 372092"/>
                <a:gd name="connsiteX76" fmla="*/ 432764 w 596753"/>
                <a:gd name="connsiteY76" fmla="*/ 166301 h 372092"/>
                <a:gd name="connsiteX77" fmla="*/ 472352 w 596753"/>
                <a:gd name="connsiteY77" fmla="*/ 118186 h 372092"/>
                <a:gd name="connsiteX78" fmla="*/ 471061 w 596753"/>
                <a:gd name="connsiteY78" fmla="*/ 112172 h 372092"/>
                <a:gd name="connsiteX79" fmla="*/ 489134 w 596753"/>
                <a:gd name="connsiteY79" fmla="*/ 94558 h 372092"/>
                <a:gd name="connsiteX80" fmla="*/ 53702 w 596753"/>
                <a:gd name="connsiteY80" fmla="*/ 22772 h 372092"/>
                <a:gd name="connsiteX81" fmla="*/ 53702 w 596753"/>
                <a:gd name="connsiteY81" fmla="*/ 305917 h 372092"/>
                <a:gd name="connsiteX82" fmla="*/ 542962 w 596753"/>
                <a:gd name="connsiteY82" fmla="*/ 305917 h 372092"/>
                <a:gd name="connsiteX83" fmla="*/ 542962 w 596753"/>
                <a:gd name="connsiteY83" fmla="*/ 22772 h 372092"/>
                <a:gd name="connsiteX84" fmla="*/ 53702 w 596753"/>
                <a:gd name="connsiteY84" fmla="*/ 0 h 372092"/>
                <a:gd name="connsiteX85" fmla="*/ 542962 w 596753"/>
                <a:gd name="connsiteY85" fmla="*/ 0 h 372092"/>
                <a:gd name="connsiteX86" fmla="*/ 566198 w 596753"/>
                <a:gd name="connsiteY86" fmla="*/ 22772 h 372092"/>
                <a:gd name="connsiteX87" fmla="*/ 566198 w 596753"/>
                <a:gd name="connsiteY87" fmla="*/ 305917 h 372092"/>
                <a:gd name="connsiteX88" fmla="*/ 542962 w 596753"/>
                <a:gd name="connsiteY88" fmla="*/ 329118 h 372092"/>
                <a:gd name="connsiteX89" fmla="*/ 53702 w 596753"/>
                <a:gd name="connsiteY89" fmla="*/ 329118 h 372092"/>
                <a:gd name="connsiteX90" fmla="*/ 30466 w 596753"/>
                <a:gd name="connsiteY90" fmla="*/ 305917 h 372092"/>
                <a:gd name="connsiteX91" fmla="*/ 30466 w 596753"/>
                <a:gd name="connsiteY91" fmla="*/ 22772 h 372092"/>
                <a:gd name="connsiteX92" fmla="*/ 53702 w 596753"/>
                <a:gd name="connsiteY92" fmla="*/ 0 h 37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96753" h="372092">
                  <a:moveTo>
                    <a:pt x="5942" y="342878"/>
                  </a:moveTo>
                  <a:lnTo>
                    <a:pt x="591159" y="342878"/>
                  </a:lnTo>
                  <a:cubicBezTo>
                    <a:pt x="594171" y="342878"/>
                    <a:pt x="596323" y="345026"/>
                    <a:pt x="596753" y="348034"/>
                  </a:cubicBezTo>
                  <a:cubicBezTo>
                    <a:pt x="596753" y="350182"/>
                    <a:pt x="596323" y="352330"/>
                    <a:pt x="594602" y="354048"/>
                  </a:cubicBezTo>
                  <a:cubicBezTo>
                    <a:pt x="579541" y="370374"/>
                    <a:pt x="361376" y="372092"/>
                    <a:pt x="295109" y="372092"/>
                  </a:cubicBezTo>
                  <a:cubicBezTo>
                    <a:pt x="221096" y="372092"/>
                    <a:pt x="151817" y="370374"/>
                    <a:pt x="99750" y="367796"/>
                  </a:cubicBezTo>
                  <a:cubicBezTo>
                    <a:pt x="7664" y="363500"/>
                    <a:pt x="3361" y="357056"/>
                    <a:pt x="1209" y="353189"/>
                  </a:cubicBezTo>
                  <a:cubicBezTo>
                    <a:pt x="-82" y="351041"/>
                    <a:pt x="-512" y="348463"/>
                    <a:pt x="779" y="346315"/>
                  </a:cubicBezTo>
                  <a:cubicBezTo>
                    <a:pt x="1639" y="344167"/>
                    <a:pt x="3791" y="342878"/>
                    <a:pt x="5942" y="342878"/>
                  </a:cubicBezTo>
                  <a:close/>
                  <a:moveTo>
                    <a:pt x="287321" y="199380"/>
                  </a:moveTo>
                  <a:cubicBezTo>
                    <a:pt x="282158" y="199380"/>
                    <a:pt x="277855" y="203247"/>
                    <a:pt x="277855" y="208402"/>
                  </a:cubicBezTo>
                  <a:cubicBezTo>
                    <a:pt x="277855" y="213557"/>
                    <a:pt x="282158" y="217853"/>
                    <a:pt x="287321" y="217853"/>
                  </a:cubicBezTo>
                  <a:cubicBezTo>
                    <a:pt x="292485" y="217853"/>
                    <a:pt x="296358" y="213557"/>
                    <a:pt x="296358" y="208402"/>
                  </a:cubicBezTo>
                  <a:cubicBezTo>
                    <a:pt x="296358" y="203247"/>
                    <a:pt x="292485" y="199380"/>
                    <a:pt x="287321" y="199380"/>
                  </a:cubicBezTo>
                  <a:close/>
                  <a:moveTo>
                    <a:pt x="428891" y="174464"/>
                  </a:moveTo>
                  <a:cubicBezTo>
                    <a:pt x="423727" y="174464"/>
                    <a:pt x="419855" y="178330"/>
                    <a:pt x="419855" y="183485"/>
                  </a:cubicBezTo>
                  <a:cubicBezTo>
                    <a:pt x="419855" y="188641"/>
                    <a:pt x="423727" y="192936"/>
                    <a:pt x="428891" y="192936"/>
                  </a:cubicBezTo>
                  <a:cubicBezTo>
                    <a:pt x="434055" y="192936"/>
                    <a:pt x="438358" y="188641"/>
                    <a:pt x="438358" y="183485"/>
                  </a:cubicBezTo>
                  <a:cubicBezTo>
                    <a:pt x="438358" y="178330"/>
                    <a:pt x="434055" y="174464"/>
                    <a:pt x="428891" y="174464"/>
                  </a:cubicBezTo>
                  <a:close/>
                  <a:moveTo>
                    <a:pt x="355309" y="140096"/>
                  </a:moveTo>
                  <a:cubicBezTo>
                    <a:pt x="350146" y="140096"/>
                    <a:pt x="346273" y="143962"/>
                    <a:pt x="346273" y="149117"/>
                  </a:cubicBezTo>
                  <a:cubicBezTo>
                    <a:pt x="346273" y="154273"/>
                    <a:pt x="350146" y="158569"/>
                    <a:pt x="355309" y="158569"/>
                  </a:cubicBezTo>
                  <a:cubicBezTo>
                    <a:pt x="360473" y="158569"/>
                    <a:pt x="364776" y="154273"/>
                    <a:pt x="364776" y="149117"/>
                  </a:cubicBezTo>
                  <a:cubicBezTo>
                    <a:pt x="364776" y="143962"/>
                    <a:pt x="360473" y="140096"/>
                    <a:pt x="355309" y="140096"/>
                  </a:cubicBezTo>
                  <a:close/>
                  <a:moveTo>
                    <a:pt x="107455" y="137948"/>
                  </a:moveTo>
                  <a:cubicBezTo>
                    <a:pt x="102291" y="137948"/>
                    <a:pt x="98418" y="142244"/>
                    <a:pt x="98418" y="146969"/>
                  </a:cubicBezTo>
                  <a:cubicBezTo>
                    <a:pt x="98418" y="152125"/>
                    <a:pt x="102291" y="156421"/>
                    <a:pt x="107455" y="156421"/>
                  </a:cubicBezTo>
                  <a:cubicBezTo>
                    <a:pt x="112618" y="156421"/>
                    <a:pt x="116921" y="152125"/>
                    <a:pt x="116921" y="146969"/>
                  </a:cubicBezTo>
                  <a:cubicBezTo>
                    <a:pt x="116921" y="142244"/>
                    <a:pt x="112618" y="137948"/>
                    <a:pt x="107455" y="137948"/>
                  </a:cubicBezTo>
                  <a:close/>
                  <a:moveTo>
                    <a:pt x="207715" y="130645"/>
                  </a:moveTo>
                  <a:cubicBezTo>
                    <a:pt x="202982" y="130645"/>
                    <a:pt x="198679" y="134941"/>
                    <a:pt x="198679" y="140096"/>
                  </a:cubicBezTo>
                  <a:cubicBezTo>
                    <a:pt x="198679" y="145251"/>
                    <a:pt x="202982" y="149117"/>
                    <a:pt x="207715" y="149117"/>
                  </a:cubicBezTo>
                  <a:cubicBezTo>
                    <a:pt x="212879" y="149117"/>
                    <a:pt x="217182" y="145251"/>
                    <a:pt x="217182" y="140096"/>
                  </a:cubicBezTo>
                  <a:cubicBezTo>
                    <a:pt x="217182" y="134941"/>
                    <a:pt x="212879" y="130645"/>
                    <a:pt x="207715" y="130645"/>
                  </a:cubicBezTo>
                  <a:close/>
                  <a:moveTo>
                    <a:pt x="489134" y="103150"/>
                  </a:moveTo>
                  <a:cubicBezTo>
                    <a:pt x="483970" y="103150"/>
                    <a:pt x="479667" y="107017"/>
                    <a:pt x="479667" y="112172"/>
                  </a:cubicBezTo>
                  <a:cubicBezTo>
                    <a:pt x="479667" y="117327"/>
                    <a:pt x="483970" y="121623"/>
                    <a:pt x="489134" y="121623"/>
                  </a:cubicBezTo>
                  <a:cubicBezTo>
                    <a:pt x="494297" y="121623"/>
                    <a:pt x="498600" y="117327"/>
                    <a:pt x="498600" y="112172"/>
                  </a:cubicBezTo>
                  <a:cubicBezTo>
                    <a:pt x="498600" y="107017"/>
                    <a:pt x="494297" y="103150"/>
                    <a:pt x="489134" y="103150"/>
                  </a:cubicBezTo>
                  <a:close/>
                  <a:moveTo>
                    <a:pt x="489134" y="94558"/>
                  </a:moveTo>
                  <a:cubicBezTo>
                    <a:pt x="499030" y="94558"/>
                    <a:pt x="507206" y="102291"/>
                    <a:pt x="507206" y="112172"/>
                  </a:cubicBezTo>
                  <a:cubicBezTo>
                    <a:pt x="507206" y="122053"/>
                    <a:pt x="499030" y="130215"/>
                    <a:pt x="489134" y="130215"/>
                  </a:cubicBezTo>
                  <a:cubicBezTo>
                    <a:pt x="487843" y="130215"/>
                    <a:pt x="486552" y="129785"/>
                    <a:pt x="485261" y="129785"/>
                  </a:cubicBezTo>
                  <a:lnTo>
                    <a:pt x="445673" y="177471"/>
                  </a:lnTo>
                  <a:cubicBezTo>
                    <a:pt x="446533" y="179619"/>
                    <a:pt x="446964" y="181337"/>
                    <a:pt x="446964" y="183485"/>
                  </a:cubicBezTo>
                  <a:cubicBezTo>
                    <a:pt x="446964" y="193366"/>
                    <a:pt x="438788" y="201528"/>
                    <a:pt x="428891" y="201528"/>
                  </a:cubicBezTo>
                  <a:cubicBezTo>
                    <a:pt x="419855" y="201528"/>
                    <a:pt x="412109" y="194225"/>
                    <a:pt x="411249" y="185633"/>
                  </a:cubicBezTo>
                  <a:lnTo>
                    <a:pt x="366497" y="163294"/>
                  </a:lnTo>
                  <a:cubicBezTo>
                    <a:pt x="363485" y="165442"/>
                    <a:pt x="359612" y="167161"/>
                    <a:pt x="355309" y="167161"/>
                  </a:cubicBezTo>
                  <a:cubicBezTo>
                    <a:pt x="353158" y="167161"/>
                    <a:pt x="351006" y="166731"/>
                    <a:pt x="348855" y="165872"/>
                  </a:cubicBezTo>
                  <a:lnTo>
                    <a:pt x="304964" y="205824"/>
                  </a:lnTo>
                  <a:cubicBezTo>
                    <a:pt x="304964" y="206684"/>
                    <a:pt x="304964" y="207543"/>
                    <a:pt x="304964" y="208402"/>
                  </a:cubicBezTo>
                  <a:cubicBezTo>
                    <a:pt x="304964" y="218283"/>
                    <a:pt x="297218" y="226445"/>
                    <a:pt x="287321" y="226445"/>
                  </a:cubicBezTo>
                  <a:cubicBezTo>
                    <a:pt x="277424" y="226445"/>
                    <a:pt x="269249" y="218283"/>
                    <a:pt x="269249" y="208402"/>
                  </a:cubicBezTo>
                  <a:cubicBezTo>
                    <a:pt x="269249" y="207972"/>
                    <a:pt x="269679" y="207113"/>
                    <a:pt x="269679" y="206254"/>
                  </a:cubicBezTo>
                  <a:lnTo>
                    <a:pt x="214600" y="156421"/>
                  </a:lnTo>
                  <a:cubicBezTo>
                    <a:pt x="212449" y="157280"/>
                    <a:pt x="210297" y="157709"/>
                    <a:pt x="207715" y="157709"/>
                  </a:cubicBezTo>
                  <a:cubicBezTo>
                    <a:pt x="201691" y="157709"/>
                    <a:pt x="196097" y="154273"/>
                    <a:pt x="192655" y="149547"/>
                  </a:cubicBezTo>
                  <a:lnTo>
                    <a:pt x="123376" y="154702"/>
                  </a:lnTo>
                  <a:cubicBezTo>
                    <a:pt x="120794" y="160717"/>
                    <a:pt x="114770" y="165013"/>
                    <a:pt x="107455" y="165013"/>
                  </a:cubicBezTo>
                  <a:cubicBezTo>
                    <a:pt x="97558" y="165013"/>
                    <a:pt x="89812" y="156850"/>
                    <a:pt x="89812" y="146969"/>
                  </a:cubicBezTo>
                  <a:cubicBezTo>
                    <a:pt x="89812" y="137518"/>
                    <a:pt x="97558" y="129356"/>
                    <a:pt x="107455" y="129356"/>
                  </a:cubicBezTo>
                  <a:cubicBezTo>
                    <a:pt x="113909" y="129356"/>
                    <a:pt x="119503" y="132793"/>
                    <a:pt x="122515" y="137518"/>
                  </a:cubicBezTo>
                  <a:lnTo>
                    <a:pt x="191794" y="132363"/>
                  </a:lnTo>
                  <a:cubicBezTo>
                    <a:pt x="194806" y="126349"/>
                    <a:pt x="200830" y="122053"/>
                    <a:pt x="207715" y="122053"/>
                  </a:cubicBezTo>
                  <a:cubicBezTo>
                    <a:pt x="217612" y="122053"/>
                    <a:pt x="225788" y="130215"/>
                    <a:pt x="225788" y="140096"/>
                  </a:cubicBezTo>
                  <a:cubicBezTo>
                    <a:pt x="225788" y="140955"/>
                    <a:pt x="225788" y="142244"/>
                    <a:pt x="225358" y="143103"/>
                  </a:cubicBezTo>
                  <a:lnTo>
                    <a:pt x="279576" y="192507"/>
                  </a:lnTo>
                  <a:cubicBezTo>
                    <a:pt x="282158" y="191218"/>
                    <a:pt x="284740" y="190789"/>
                    <a:pt x="287321" y="190789"/>
                  </a:cubicBezTo>
                  <a:cubicBezTo>
                    <a:pt x="289903" y="190789"/>
                    <a:pt x="292055" y="191218"/>
                    <a:pt x="294206" y="192077"/>
                  </a:cubicBezTo>
                  <a:lnTo>
                    <a:pt x="337667" y="152554"/>
                  </a:lnTo>
                  <a:cubicBezTo>
                    <a:pt x="337667" y="151695"/>
                    <a:pt x="337667" y="150406"/>
                    <a:pt x="337667" y="149117"/>
                  </a:cubicBezTo>
                  <a:cubicBezTo>
                    <a:pt x="337667" y="139237"/>
                    <a:pt x="345412" y="131504"/>
                    <a:pt x="355309" y="131504"/>
                  </a:cubicBezTo>
                  <a:cubicBezTo>
                    <a:pt x="364346" y="131504"/>
                    <a:pt x="372091" y="138377"/>
                    <a:pt x="372952" y="146969"/>
                  </a:cubicBezTo>
                  <a:lnTo>
                    <a:pt x="418133" y="169738"/>
                  </a:lnTo>
                  <a:cubicBezTo>
                    <a:pt x="421146" y="167161"/>
                    <a:pt x="425018" y="165872"/>
                    <a:pt x="428891" y="165872"/>
                  </a:cubicBezTo>
                  <a:cubicBezTo>
                    <a:pt x="430182" y="165872"/>
                    <a:pt x="431473" y="165872"/>
                    <a:pt x="432764" y="166301"/>
                  </a:cubicBezTo>
                  <a:lnTo>
                    <a:pt x="472352" y="118186"/>
                  </a:lnTo>
                  <a:cubicBezTo>
                    <a:pt x="471921" y="116468"/>
                    <a:pt x="471061" y="114320"/>
                    <a:pt x="471061" y="112172"/>
                  </a:cubicBezTo>
                  <a:cubicBezTo>
                    <a:pt x="471061" y="102291"/>
                    <a:pt x="479237" y="94558"/>
                    <a:pt x="489134" y="94558"/>
                  </a:cubicBezTo>
                  <a:close/>
                  <a:moveTo>
                    <a:pt x="53702" y="22772"/>
                  </a:moveTo>
                  <a:lnTo>
                    <a:pt x="53702" y="305917"/>
                  </a:lnTo>
                  <a:lnTo>
                    <a:pt x="542962" y="305917"/>
                  </a:lnTo>
                  <a:lnTo>
                    <a:pt x="542962" y="22772"/>
                  </a:lnTo>
                  <a:close/>
                  <a:moveTo>
                    <a:pt x="53702" y="0"/>
                  </a:moveTo>
                  <a:lnTo>
                    <a:pt x="542962" y="0"/>
                  </a:lnTo>
                  <a:cubicBezTo>
                    <a:pt x="555871" y="0"/>
                    <a:pt x="566198" y="9882"/>
                    <a:pt x="566198" y="22772"/>
                  </a:cubicBezTo>
                  <a:lnTo>
                    <a:pt x="566198" y="305917"/>
                  </a:lnTo>
                  <a:cubicBezTo>
                    <a:pt x="566198" y="318806"/>
                    <a:pt x="555871" y="329118"/>
                    <a:pt x="542962" y="329118"/>
                  </a:cubicBezTo>
                  <a:lnTo>
                    <a:pt x="53702" y="329118"/>
                  </a:lnTo>
                  <a:cubicBezTo>
                    <a:pt x="40793" y="329118"/>
                    <a:pt x="30466" y="318806"/>
                    <a:pt x="30466" y="305917"/>
                  </a:cubicBezTo>
                  <a:lnTo>
                    <a:pt x="30466" y="22772"/>
                  </a:lnTo>
                  <a:cubicBezTo>
                    <a:pt x="30466" y="9882"/>
                    <a:pt x="40793" y="0"/>
                    <a:pt x="53702" y="0"/>
                  </a:cubicBezTo>
                  <a:close/>
                </a:path>
              </a:pathLst>
            </a:custGeom>
            <a:solidFill>
              <a:schemeClr val="bg1"/>
            </a:solidFill>
            <a:ln>
              <a:noFill/>
            </a:ln>
          </p:spPr>
        </p:sp>
      </p:grpSp>
      <p:grpSp>
        <p:nvGrpSpPr>
          <p:cNvPr id="9" name="组合 8"/>
          <p:cNvGrpSpPr/>
          <p:nvPr/>
        </p:nvGrpSpPr>
        <p:grpSpPr>
          <a:xfrm>
            <a:off x="485527" y="2679947"/>
            <a:ext cx="360000" cy="360000"/>
            <a:chOff x="485526" y="2877913"/>
            <a:chExt cx="360000" cy="360000"/>
          </a:xfrm>
        </p:grpSpPr>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6" y="2877913"/>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1" name="warning_94911"/>
            <p:cNvSpPr>
              <a:spLocks/>
            </p:cNvSpPr>
            <p:nvPr/>
          </p:nvSpPr>
          <p:spPr bwMode="auto">
            <a:xfrm>
              <a:off x="564003" y="2951241"/>
              <a:ext cx="203046" cy="202752"/>
            </a:xfrm>
            <a:custGeom>
              <a:avLst/>
              <a:gdLst>
                <a:gd name="T0" fmla="*/ 4733 w 4773"/>
                <a:gd name="T1" fmla="*/ 4096 h 4367"/>
                <a:gd name="T2" fmla="*/ 2541 w 4773"/>
                <a:gd name="T3" fmla="*/ 107 h 4367"/>
                <a:gd name="T4" fmla="*/ 2387 w 4773"/>
                <a:gd name="T5" fmla="*/ 0 h 4367"/>
                <a:gd name="T6" fmla="*/ 2232 w 4773"/>
                <a:gd name="T7" fmla="*/ 107 h 4367"/>
                <a:gd name="T8" fmla="*/ 40 w 4773"/>
                <a:gd name="T9" fmla="*/ 4096 h 4367"/>
                <a:gd name="T10" fmla="*/ 31 w 4773"/>
                <a:gd name="T11" fmla="*/ 4283 h 4367"/>
                <a:gd name="T12" fmla="*/ 202 w 4773"/>
                <a:gd name="T13" fmla="*/ 4367 h 4367"/>
                <a:gd name="T14" fmla="*/ 4571 w 4773"/>
                <a:gd name="T15" fmla="*/ 4367 h 4367"/>
                <a:gd name="T16" fmla="*/ 4742 w 4773"/>
                <a:gd name="T17" fmla="*/ 4283 h 4367"/>
                <a:gd name="T18" fmla="*/ 4733 w 4773"/>
                <a:gd name="T19" fmla="*/ 4096 h 4367"/>
                <a:gd name="T20" fmla="*/ 2064 w 4773"/>
                <a:gd name="T21" fmla="*/ 1055 h 4367"/>
                <a:gd name="T22" fmla="*/ 2111 w 4773"/>
                <a:gd name="T23" fmla="*/ 1034 h 4367"/>
                <a:gd name="T24" fmla="*/ 2656 w 4773"/>
                <a:gd name="T25" fmla="*/ 1034 h 4367"/>
                <a:gd name="T26" fmla="*/ 2703 w 4773"/>
                <a:gd name="T27" fmla="*/ 1055 h 4367"/>
                <a:gd name="T28" fmla="*/ 2721 w 4773"/>
                <a:gd name="T29" fmla="*/ 1104 h 4367"/>
                <a:gd name="T30" fmla="*/ 2652 w 4773"/>
                <a:gd name="T31" fmla="*/ 2965 h 4367"/>
                <a:gd name="T32" fmla="*/ 2583 w 4773"/>
                <a:gd name="T33" fmla="*/ 3034 h 4367"/>
                <a:gd name="T34" fmla="*/ 2179 w 4773"/>
                <a:gd name="T35" fmla="*/ 3034 h 4367"/>
                <a:gd name="T36" fmla="*/ 2111 w 4773"/>
                <a:gd name="T37" fmla="*/ 2966 h 4367"/>
                <a:gd name="T38" fmla="*/ 2046 w 4773"/>
                <a:gd name="T39" fmla="*/ 1105 h 4367"/>
                <a:gd name="T40" fmla="*/ 2064 w 4773"/>
                <a:gd name="T41" fmla="*/ 1055 h 4367"/>
                <a:gd name="T42" fmla="*/ 2386 w 4773"/>
                <a:gd name="T43" fmla="*/ 4013 h 4367"/>
                <a:gd name="T44" fmla="*/ 2026 w 4773"/>
                <a:gd name="T45" fmla="*/ 3635 h 4367"/>
                <a:gd name="T46" fmla="*/ 2381 w 4773"/>
                <a:gd name="T47" fmla="*/ 3252 h 4367"/>
                <a:gd name="T48" fmla="*/ 2737 w 4773"/>
                <a:gd name="T49" fmla="*/ 3635 h 4367"/>
                <a:gd name="T50" fmla="*/ 2386 w 4773"/>
                <a:gd name="T51" fmla="*/ 4013 h 4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73" h="4367">
                  <a:moveTo>
                    <a:pt x="4733" y="4096"/>
                  </a:moveTo>
                  <a:lnTo>
                    <a:pt x="2541" y="107"/>
                  </a:lnTo>
                  <a:cubicBezTo>
                    <a:pt x="2504" y="39"/>
                    <a:pt x="2448" y="0"/>
                    <a:pt x="2387" y="0"/>
                  </a:cubicBezTo>
                  <a:cubicBezTo>
                    <a:pt x="2326" y="0"/>
                    <a:pt x="2269" y="39"/>
                    <a:pt x="2232" y="107"/>
                  </a:cubicBezTo>
                  <a:lnTo>
                    <a:pt x="40" y="4096"/>
                  </a:lnTo>
                  <a:cubicBezTo>
                    <a:pt x="3" y="4162"/>
                    <a:pt x="0" y="4231"/>
                    <a:pt x="31" y="4283"/>
                  </a:cubicBezTo>
                  <a:cubicBezTo>
                    <a:pt x="63" y="4337"/>
                    <a:pt x="125" y="4367"/>
                    <a:pt x="202" y="4367"/>
                  </a:cubicBezTo>
                  <a:lnTo>
                    <a:pt x="4571" y="4367"/>
                  </a:lnTo>
                  <a:cubicBezTo>
                    <a:pt x="4648" y="4367"/>
                    <a:pt x="4710" y="4337"/>
                    <a:pt x="4742" y="4283"/>
                  </a:cubicBezTo>
                  <a:cubicBezTo>
                    <a:pt x="4773" y="4231"/>
                    <a:pt x="4770" y="4162"/>
                    <a:pt x="4733" y="4096"/>
                  </a:cubicBezTo>
                  <a:close/>
                  <a:moveTo>
                    <a:pt x="2064" y="1055"/>
                  </a:moveTo>
                  <a:cubicBezTo>
                    <a:pt x="2076" y="1043"/>
                    <a:pt x="2093" y="1034"/>
                    <a:pt x="2111" y="1034"/>
                  </a:cubicBezTo>
                  <a:lnTo>
                    <a:pt x="2656" y="1034"/>
                  </a:lnTo>
                  <a:cubicBezTo>
                    <a:pt x="2674" y="1034"/>
                    <a:pt x="2691" y="1043"/>
                    <a:pt x="2703" y="1055"/>
                  </a:cubicBezTo>
                  <a:cubicBezTo>
                    <a:pt x="2715" y="1068"/>
                    <a:pt x="2722" y="1086"/>
                    <a:pt x="2721" y="1104"/>
                  </a:cubicBezTo>
                  <a:lnTo>
                    <a:pt x="2652" y="2965"/>
                  </a:lnTo>
                  <a:cubicBezTo>
                    <a:pt x="2651" y="3002"/>
                    <a:pt x="2620" y="3034"/>
                    <a:pt x="2583" y="3034"/>
                  </a:cubicBezTo>
                  <a:lnTo>
                    <a:pt x="2179" y="3034"/>
                  </a:lnTo>
                  <a:cubicBezTo>
                    <a:pt x="2143" y="3034"/>
                    <a:pt x="2112" y="3002"/>
                    <a:pt x="2111" y="2966"/>
                  </a:cubicBezTo>
                  <a:lnTo>
                    <a:pt x="2046" y="1105"/>
                  </a:lnTo>
                  <a:cubicBezTo>
                    <a:pt x="2045" y="1087"/>
                    <a:pt x="2052" y="1068"/>
                    <a:pt x="2064" y="1055"/>
                  </a:cubicBezTo>
                  <a:close/>
                  <a:moveTo>
                    <a:pt x="2386" y="4013"/>
                  </a:moveTo>
                  <a:cubicBezTo>
                    <a:pt x="2181" y="4013"/>
                    <a:pt x="2026" y="3850"/>
                    <a:pt x="2026" y="3635"/>
                  </a:cubicBezTo>
                  <a:cubicBezTo>
                    <a:pt x="2026" y="3417"/>
                    <a:pt x="2179" y="3252"/>
                    <a:pt x="2381" y="3252"/>
                  </a:cubicBezTo>
                  <a:cubicBezTo>
                    <a:pt x="2590" y="3252"/>
                    <a:pt x="2737" y="3409"/>
                    <a:pt x="2737" y="3635"/>
                  </a:cubicBezTo>
                  <a:cubicBezTo>
                    <a:pt x="2737" y="3857"/>
                    <a:pt x="2592" y="4013"/>
                    <a:pt x="2386" y="4013"/>
                  </a:cubicBezTo>
                  <a:close/>
                </a:path>
              </a:pathLst>
            </a:custGeom>
            <a:solidFill>
              <a:schemeClr val="bg1"/>
            </a:solidFill>
            <a:ln>
              <a:noFill/>
            </a:ln>
          </p:spPr>
        </p:sp>
      </p:gr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52" name="school-book_74303"/>
          <p:cNvSpPr>
            <a:spLocks/>
          </p:cNvSpPr>
          <p:nvPr/>
        </p:nvSpPr>
        <p:spPr bwMode="auto">
          <a:xfrm>
            <a:off x="585983" y="3718498"/>
            <a:ext cx="159086" cy="193996"/>
          </a:xfrm>
          <a:custGeom>
            <a:avLst/>
            <a:gdLst>
              <a:gd name="T0" fmla="*/ 532 w 3373"/>
              <a:gd name="T1" fmla="*/ 381 h 4441"/>
              <a:gd name="T2" fmla="*/ 3373 w 3373"/>
              <a:gd name="T3" fmla="*/ 381 h 4441"/>
              <a:gd name="T4" fmla="*/ 3373 w 3373"/>
              <a:gd name="T5" fmla="*/ 0 h 4441"/>
              <a:gd name="T6" fmla="*/ 532 w 3373"/>
              <a:gd name="T7" fmla="*/ 0 h 4441"/>
              <a:gd name="T8" fmla="*/ 0 w 3373"/>
              <a:gd name="T9" fmla="*/ 532 h 4441"/>
              <a:gd name="T10" fmla="*/ 0 w 3373"/>
              <a:gd name="T11" fmla="*/ 4012 h 4441"/>
              <a:gd name="T12" fmla="*/ 429 w 3373"/>
              <a:gd name="T13" fmla="*/ 4441 h 4441"/>
              <a:gd name="T14" fmla="*/ 3373 w 3373"/>
              <a:gd name="T15" fmla="*/ 4441 h 4441"/>
              <a:gd name="T16" fmla="*/ 3373 w 3373"/>
              <a:gd name="T17" fmla="*/ 683 h 4441"/>
              <a:gd name="T18" fmla="*/ 532 w 3373"/>
              <a:gd name="T19" fmla="*/ 683 h 4441"/>
              <a:gd name="T20" fmla="*/ 381 w 3373"/>
              <a:gd name="T21" fmla="*/ 532 h 4441"/>
              <a:gd name="T22" fmla="*/ 532 w 3373"/>
              <a:gd name="T23" fmla="*/ 381 h 4441"/>
              <a:gd name="T24" fmla="*/ 1397 w 3373"/>
              <a:gd name="T25" fmla="*/ 3011 h 4441"/>
              <a:gd name="T26" fmla="*/ 2854 w 3373"/>
              <a:gd name="T27" fmla="*/ 3011 h 4441"/>
              <a:gd name="T28" fmla="*/ 2854 w 3373"/>
              <a:gd name="T29" fmla="*/ 3794 h 4441"/>
              <a:gd name="T30" fmla="*/ 1397 w 3373"/>
              <a:gd name="T31" fmla="*/ 3794 h 4441"/>
              <a:gd name="T32" fmla="*/ 1397 w 3373"/>
              <a:gd name="T33" fmla="*/ 3011 h 4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73" h="4441">
                <a:moveTo>
                  <a:pt x="532" y="381"/>
                </a:moveTo>
                <a:lnTo>
                  <a:pt x="3373" y="381"/>
                </a:lnTo>
                <a:lnTo>
                  <a:pt x="3373" y="0"/>
                </a:lnTo>
                <a:lnTo>
                  <a:pt x="532" y="0"/>
                </a:lnTo>
                <a:cubicBezTo>
                  <a:pt x="239" y="0"/>
                  <a:pt x="0" y="239"/>
                  <a:pt x="0" y="532"/>
                </a:cubicBezTo>
                <a:lnTo>
                  <a:pt x="0" y="4012"/>
                </a:lnTo>
                <a:cubicBezTo>
                  <a:pt x="0" y="4248"/>
                  <a:pt x="192" y="4441"/>
                  <a:pt x="429" y="4441"/>
                </a:cubicBezTo>
                <a:lnTo>
                  <a:pt x="3373" y="4441"/>
                </a:lnTo>
                <a:lnTo>
                  <a:pt x="3373" y="683"/>
                </a:lnTo>
                <a:lnTo>
                  <a:pt x="532" y="683"/>
                </a:lnTo>
                <a:cubicBezTo>
                  <a:pt x="449" y="683"/>
                  <a:pt x="381" y="616"/>
                  <a:pt x="381" y="532"/>
                </a:cubicBezTo>
                <a:cubicBezTo>
                  <a:pt x="381" y="449"/>
                  <a:pt x="449" y="381"/>
                  <a:pt x="532" y="381"/>
                </a:cubicBezTo>
                <a:close/>
                <a:moveTo>
                  <a:pt x="1397" y="3011"/>
                </a:moveTo>
                <a:lnTo>
                  <a:pt x="2854" y="3011"/>
                </a:lnTo>
                <a:lnTo>
                  <a:pt x="2854" y="3794"/>
                </a:lnTo>
                <a:lnTo>
                  <a:pt x="1397" y="3794"/>
                </a:lnTo>
                <a:lnTo>
                  <a:pt x="1397" y="3011"/>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grpSp>
        <p:nvGrpSpPr>
          <p:cNvPr id="6" name="组合 5"/>
          <p:cNvGrpSpPr/>
          <p:nvPr/>
        </p:nvGrpSpPr>
        <p:grpSpPr>
          <a:xfrm>
            <a:off x="485528" y="5543518"/>
            <a:ext cx="360000" cy="360000"/>
            <a:chOff x="485527" y="5580861"/>
            <a:chExt cx="360000" cy="360000"/>
          </a:xfrm>
        </p:grpSpPr>
        <p:sp>
          <p:nvSpPr>
            <p:cNvPr id="30"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558086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27" name="day-one_15009"/>
            <p:cNvSpPr>
              <a:spLocks/>
            </p:cNvSpPr>
            <p:nvPr/>
          </p:nvSpPr>
          <p:spPr bwMode="auto">
            <a:xfrm>
              <a:off x="585780" y="5693830"/>
              <a:ext cx="159493" cy="134060"/>
            </a:xfrm>
            <a:custGeom>
              <a:avLst/>
              <a:gdLst>
                <a:gd name="connsiteX0" fmla="*/ 272898 w 535495"/>
                <a:gd name="connsiteY0" fmla="*/ 266504 h 603606"/>
                <a:gd name="connsiteX1" fmla="*/ 301320 w 535495"/>
                <a:gd name="connsiteY1" fmla="*/ 266504 h 603606"/>
                <a:gd name="connsiteX2" fmla="*/ 301320 w 535495"/>
                <a:gd name="connsiteY2" fmla="*/ 509798 h 603606"/>
                <a:gd name="connsiteX3" fmla="*/ 269453 w 535495"/>
                <a:gd name="connsiteY3" fmla="*/ 509798 h 603606"/>
                <a:gd name="connsiteX4" fmla="*/ 269453 w 535495"/>
                <a:gd name="connsiteY4" fmla="*/ 297453 h 603606"/>
                <a:gd name="connsiteX5" fmla="*/ 268592 w 535495"/>
                <a:gd name="connsiteY5" fmla="*/ 297453 h 603606"/>
                <a:gd name="connsiteX6" fmla="*/ 226389 w 535495"/>
                <a:gd name="connsiteY6" fmla="*/ 320665 h 603606"/>
                <a:gd name="connsiteX7" fmla="*/ 220360 w 535495"/>
                <a:gd name="connsiteY7" fmla="*/ 295734 h 603606"/>
                <a:gd name="connsiteX8" fmla="*/ 45629 w 535495"/>
                <a:gd name="connsiteY8" fmla="*/ 233016 h 603606"/>
                <a:gd name="connsiteX9" fmla="*/ 45629 w 535495"/>
                <a:gd name="connsiteY9" fmla="*/ 557175 h 603606"/>
                <a:gd name="connsiteX10" fmla="*/ 489866 w 535495"/>
                <a:gd name="connsiteY10" fmla="*/ 557175 h 603606"/>
                <a:gd name="connsiteX11" fmla="*/ 489866 w 535495"/>
                <a:gd name="connsiteY11" fmla="*/ 233016 h 603606"/>
                <a:gd name="connsiteX12" fmla="*/ 45629 w 535495"/>
                <a:gd name="connsiteY12" fmla="*/ 106620 h 603606"/>
                <a:gd name="connsiteX13" fmla="*/ 45629 w 535495"/>
                <a:gd name="connsiteY13" fmla="*/ 187445 h 603606"/>
                <a:gd name="connsiteX14" fmla="*/ 489866 w 535495"/>
                <a:gd name="connsiteY14" fmla="*/ 187445 h 603606"/>
                <a:gd name="connsiteX15" fmla="*/ 489866 w 535495"/>
                <a:gd name="connsiteY15" fmla="*/ 106620 h 603606"/>
                <a:gd name="connsiteX16" fmla="*/ 420992 w 535495"/>
                <a:gd name="connsiteY16" fmla="*/ 106620 h 603606"/>
                <a:gd name="connsiteX17" fmla="*/ 420992 w 535495"/>
                <a:gd name="connsiteY17" fmla="*/ 129835 h 603606"/>
                <a:gd name="connsiteX18" fmla="*/ 397747 w 535495"/>
                <a:gd name="connsiteY18" fmla="*/ 153051 h 603606"/>
                <a:gd name="connsiteX19" fmla="*/ 374502 w 535495"/>
                <a:gd name="connsiteY19" fmla="*/ 129835 h 603606"/>
                <a:gd name="connsiteX20" fmla="*/ 374502 w 535495"/>
                <a:gd name="connsiteY20" fmla="*/ 106620 h 603606"/>
                <a:gd name="connsiteX21" fmla="*/ 167880 w 535495"/>
                <a:gd name="connsiteY21" fmla="*/ 106620 h 603606"/>
                <a:gd name="connsiteX22" fmla="*/ 167880 w 535495"/>
                <a:gd name="connsiteY22" fmla="*/ 129835 h 603606"/>
                <a:gd name="connsiteX23" fmla="*/ 145496 w 535495"/>
                <a:gd name="connsiteY23" fmla="*/ 153051 h 603606"/>
                <a:gd name="connsiteX24" fmla="*/ 122251 w 535495"/>
                <a:gd name="connsiteY24" fmla="*/ 129835 h 603606"/>
                <a:gd name="connsiteX25" fmla="*/ 122251 w 535495"/>
                <a:gd name="connsiteY25" fmla="*/ 106620 h 603606"/>
                <a:gd name="connsiteX26" fmla="*/ 145496 w 535495"/>
                <a:gd name="connsiteY26" fmla="*/ 0 h 603606"/>
                <a:gd name="connsiteX27" fmla="*/ 167880 w 535495"/>
                <a:gd name="connsiteY27" fmla="*/ 23216 h 603606"/>
                <a:gd name="connsiteX28" fmla="*/ 167880 w 535495"/>
                <a:gd name="connsiteY28" fmla="*/ 61048 h 603606"/>
                <a:gd name="connsiteX29" fmla="*/ 374502 w 535495"/>
                <a:gd name="connsiteY29" fmla="*/ 61048 h 603606"/>
                <a:gd name="connsiteX30" fmla="*/ 374502 w 535495"/>
                <a:gd name="connsiteY30" fmla="*/ 23216 h 603606"/>
                <a:gd name="connsiteX31" fmla="*/ 397747 w 535495"/>
                <a:gd name="connsiteY31" fmla="*/ 0 h 603606"/>
                <a:gd name="connsiteX32" fmla="*/ 420992 w 535495"/>
                <a:gd name="connsiteY32" fmla="*/ 23216 h 603606"/>
                <a:gd name="connsiteX33" fmla="*/ 420992 w 535495"/>
                <a:gd name="connsiteY33" fmla="*/ 61048 h 603606"/>
                <a:gd name="connsiteX34" fmla="*/ 512250 w 535495"/>
                <a:gd name="connsiteY34" fmla="*/ 61048 h 603606"/>
                <a:gd name="connsiteX35" fmla="*/ 535495 w 535495"/>
                <a:gd name="connsiteY35" fmla="*/ 84264 h 603606"/>
                <a:gd name="connsiteX36" fmla="*/ 535495 w 535495"/>
                <a:gd name="connsiteY36" fmla="*/ 580390 h 603606"/>
                <a:gd name="connsiteX37" fmla="*/ 512250 w 535495"/>
                <a:gd name="connsiteY37" fmla="*/ 603606 h 603606"/>
                <a:gd name="connsiteX38" fmla="*/ 22384 w 535495"/>
                <a:gd name="connsiteY38" fmla="*/ 603606 h 603606"/>
                <a:gd name="connsiteX39" fmla="*/ 0 w 535495"/>
                <a:gd name="connsiteY39" fmla="*/ 580390 h 603606"/>
                <a:gd name="connsiteX40" fmla="*/ 0 w 535495"/>
                <a:gd name="connsiteY40" fmla="*/ 84264 h 603606"/>
                <a:gd name="connsiteX41" fmla="*/ 22384 w 535495"/>
                <a:gd name="connsiteY41" fmla="*/ 61048 h 603606"/>
                <a:gd name="connsiteX42" fmla="*/ 122251 w 535495"/>
                <a:gd name="connsiteY42" fmla="*/ 61048 h 603606"/>
                <a:gd name="connsiteX43" fmla="*/ 122251 w 535495"/>
                <a:gd name="connsiteY43" fmla="*/ 23216 h 603606"/>
                <a:gd name="connsiteX44" fmla="*/ 145496 w 535495"/>
                <a:gd name="connsiteY44" fmla="*/ 0 h 60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35495" h="603606">
                  <a:moveTo>
                    <a:pt x="272898" y="266504"/>
                  </a:moveTo>
                  <a:lnTo>
                    <a:pt x="301320" y="266504"/>
                  </a:lnTo>
                  <a:lnTo>
                    <a:pt x="301320" y="509798"/>
                  </a:lnTo>
                  <a:lnTo>
                    <a:pt x="269453" y="509798"/>
                  </a:lnTo>
                  <a:lnTo>
                    <a:pt x="269453" y="297453"/>
                  </a:lnTo>
                  <a:lnTo>
                    <a:pt x="268592" y="297453"/>
                  </a:lnTo>
                  <a:lnTo>
                    <a:pt x="226389" y="320665"/>
                  </a:lnTo>
                  <a:lnTo>
                    <a:pt x="220360" y="295734"/>
                  </a:lnTo>
                  <a:close/>
                  <a:moveTo>
                    <a:pt x="45629" y="233016"/>
                  </a:moveTo>
                  <a:lnTo>
                    <a:pt x="45629" y="557175"/>
                  </a:lnTo>
                  <a:lnTo>
                    <a:pt x="489866" y="557175"/>
                  </a:lnTo>
                  <a:lnTo>
                    <a:pt x="489866" y="233016"/>
                  </a:lnTo>
                  <a:close/>
                  <a:moveTo>
                    <a:pt x="45629" y="106620"/>
                  </a:moveTo>
                  <a:lnTo>
                    <a:pt x="45629" y="187445"/>
                  </a:lnTo>
                  <a:lnTo>
                    <a:pt x="489866" y="187445"/>
                  </a:lnTo>
                  <a:lnTo>
                    <a:pt x="489866" y="106620"/>
                  </a:lnTo>
                  <a:lnTo>
                    <a:pt x="420992" y="106620"/>
                  </a:lnTo>
                  <a:lnTo>
                    <a:pt x="420992" y="129835"/>
                  </a:lnTo>
                  <a:cubicBezTo>
                    <a:pt x="420992" y="142733"/>
                    <a:pt x="410661" y="153051"/>
                    <a:pt x="397747" y="153051"/>
                  </a:cubicBezTo>
                  <a:cubicBezTo>
                    <a:pt x="384833" y="153051"/>
                    <a:pt x="374502" y="142733"/>
                    <a:pt x="374502" y="129835"/>
                  </a:cubicBezTo>
                  <a:lnTo>
                    <a:pt x="374502" y="106620"/>
                  </a:lnTo>
                  <a:lnTo>
                    <a:pt x="167880" y="106620"/>
                  </a:lnTo>
                  <a:lnTo>
                    <a:pt x="167880" y="129835"/>
                  </a:lnTo>
                  <a:cubicBezTo>
                    <a:pt x="167880" y="142733"/>
                    <a:pt x="157549" y="153051"/>
                    <a:pt x="145496" y="153051"/>
                  </a:cubicBezTo>
                  <a:cubicBezTo>
                    <a:pt x="132582" y="153051"/>
                    <a:pt x="122251" y="142733"/>
                    <a:pt x="122251" y="129835"/>
                  </a:cubicBezTo>
                  <a:lnTo>
                    <a:pt x="122251" y="106620"/>
                  </a:lnTo>
                  <a:close/>
                  <a:moveTo>
                    <a:pt x="145496" y="0"/>
                  </a:moveTo>
                  <a:cubicBezTo>
                    <a:pt x="157549" y="0"/>
                    <a:pt x="167880" y="10318"/>
                    <a:pt x="167880" y="23216"/>
                  </a:cubicBezTo>
                  <a:lnTo>
                    <a:pt x="167880" y="61048"/>
                  </a:lnTo>
                  <a:lnTo>
                    <a:pt x="374502" y="61048"/>
                  </a:lnTo>
                  <a:lnTo>
                    <a:pt x="374502" y="23216"/>
                  </a:lnTo>
                  <a:cubicBezTo>
                    <a:pt x="374502" y="10318"/>
                    <a:pt x="384833" y="0"/>
                    <a:pt x="397747" y="0"/>
                  </a:cubicBezTo>
                  <a:cubicBezTo>
                    <a:pt x="410661" y="0"/>
                    <a:pt x="420992" y="10318"/>
                    <a:pt x="420992" y="23216"/>
                  </a:cubicBezTo>
                  <a:lnTo>
                    <a:pt x="420992" y="61048"/>
                  </a:lnTo>
                  <a:lnTo>
                    <a:pt x="512250" y="61048"/>
                  </a:lnTo>
                  <a:cubicBezTo>
                    <a:pt x="525164" y="61048"/>
                    <a:pt x="535495" y="71366"/>
                    <a:pt x="535495" y="84264"/>
                  </a:cubicBezTo>
                  <a:lnTo>
                    <a:pt x="535495" y="580390"/>
                  </a:lnTo>
                  <a:cubicBezTo>
                    <a:pt x="535495" y="593288"/>
                    <a:pt x="525164" y="603606"/>
                    <a:pt x="512250" y="603606"/>
                  </a:cubicBezTo>
                  <a:lnTo>
                    <a:pt x="22384" y="603606"/>
                  </a:lnTo>
                  <a:cubicBezTo>
                    <a:pt x="10331" y="603606"/>
                    <a:pt x="0" y="593288"/>
                    <a:pt x="0" y="580390"/>
                  </a:cubicBezTo>
                  <a:lnTo>
                    <a:pt x="0" y="84264"/>
                  </a:lnTo>
                  <a:cubicBezTo>
                    <a:pt x="0" y="71366"/>
                    <a:pt x="10331" y="61048"/>
                    <a:pt x="22384" y="61048"/>
                  </a:cubicBezTo>
                  <a:lnTo>
                    <a:pt x="122251" y="61048"/>
                  </a:lnTo>
                  <a:lnTo>
                    <a:pt x="122251" y="23216"/>
                  </a:lnTo>
                  <a:cubicBezTo>
                    <a:pt x="122251" y="10318"/>
                    <a:pt x="132582" y="0"/>
                    <a:pt x="145496" y="0"/>
                  </a:cubicBezTo>
                  <a:close/>
                </a:path>
              </a:pathLst>
            </a:custGeom>
            <a:solidFill>
              <a:schemeClr val="bg1"/>
            </a:solidFill>
            <a:ln>
              <a:solidFill>
                <a:schemeClr val="bg1"/>
              </a:solidFill>
            </a:ln>
          </p:spPr>
        </p:sp>
      </p:grpSp>
      <p:sp>
        <p:nvSpPr>
          <p:cNvPr id="37"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550261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Migration </a:t>
            </a:r>
            <a:r>
              <a:rPr lang="en-US" sz="1400" b="1" dirty="0" smtClean="0">
                <a:latin typeface="Huawei Sans" panose="020C0503030203020204" pitchFamily="34" charset="0"/>
              </a:rPr>
              <a:t>preparation</a:t>
            </a:r>
            <a:endParaRPr lang="en-US" altLang="zh-CN" sz="1400" b="1" dirty="0">
              <a:latin typeface="Huawei Sans" panose="020C0503030203020204" pitchFamily="34" charset="0"/>
            </a:endParaRPr>
          </a:p>
        </p:txBody>
      </p:sp>
      <p:sp>
        <p:nvSpPr>
          <p:cNvPr id="51" name="iconfont-10484-5124629"/>
          <p:cNvSpPr>
            <a:spLocks noChangeAspect="1"/>
          </p:cNvSpPr>
          <p:nvPr/>
        </p:nvSpPr>
        <p:spPr bwMode="auto">
          <a:xfrm>
            <a:off x="4182586" y="2863210"/>
            <a:ext cx="605756" cy="609685"/>
          </a:xfrm>
          <a:custGeom>
            <a:avLst/>
            <a:gdLst>
              <a:gd name="T0" fmla="*/ 6906 w 11242"/>
              <a:gd name="T1" fmla="*/ 2046 h 11312"/>
              <a:gd name="T2" fmla="*/ 5077 w 11242"/>
              <a:gd name="T3" fmla="*/ 217 h 11312"/>
              <a:gd name="T4" fmla="*/ 5613 w 11242"/>
              <a:gd name="T5" fmla="*/ 2910 h 11312"/>
              <a:gd name="T6" fmla="*/ 6695 w 11242"/>
              <a:gd name="T7" fmla="*/ 3612 h 11312"/>
              <a:gd name="T8" fmla="*/ 6065 w 11242"/>
              <a:gd name="T9" fmla="*/ 3714 h 11312"/>
              <a:gd name="T10" fmla="*/ 5161 w 11242"/>
              <a:gd name="T11" fmla="*/ 3710 h 11312"/>
              <a:gd name="T12" fmla="*/ 4531 w 11242"/>
              <a:gd name="T13" fmla="*/ 3608 h 11312"/>
              <a:gd name="T14" fmla="*/ 3517 w 11242"/>
              <a:gd name="T15" fmla="*/ 6710 h 11312"/>
              <a:gd name="T16" fmla="*/ 4241 w 11242"/>
              <a:gd name="T17" fmla="*/ 7110 h 11312"/>
              <a:gd name="T18" fmla="*/ 5231 w 11242"/>
              <a:gd name="T19" fmla="*/ 11310 h 11312"/>
              <a:gd name="T20" fmla="*/ 6693 w 11242"/>
              <a:gd name="T21" fmla="*/ 10674 h 11312"/>
              <a:gd name="T22" fmla="*/ 7361 w 11242"/>
              <a:gd name="T23" fmla="*/ 7110 h 11312"/>
              <a:gd name="T24" fmla="*/ 7709 w 11242"/>
              <a:gd name="T25" fmla="*/ 6710 h 11312"/>
              <a:gd name="T26" fmla="*/ 9111 w 11242"/>
              <a:gd name="T27" fmla="*/ 2910 h 11312"/>
              <a:gd name="T28" fmla="*/ 10101 w 11242"/>
              <a:gd name="T29" fmla="*/ 520 h 11312"/>
              <a:gd name="T30" fmla="*/ 7711 w 11242"/>
              <a:gd name="T31" fmla="*/ 1510 h 11312"/>
              <a:gd name="T32" fmla="*/ 2115 w 11242"/>
              <a:gd name="T33" fmla="*/ 1512 h 11312"/>
              <a:gd name="T34" fmla="*/ 2115 w 11242"/>
              <a:gd name="T35" fmla="*/ 2912 h 11312"/>
              <a:gd name="T36" fmla="*/ 2115 w 11242"/>
              <a:gd name="T37" fmla="*/ 112 h 11312"/>
              <a:gd name="T38" fmla="*/ 11213 w 11242"/>
              <a:gd name="T39" fmla="*/ 6710 h 11312"/>
              <a:gd name="T40" fmla="*/ 10195 w 11242"/>
              <a:gd name="T41" fmla="*/ 3612 h 11312"/>
              <a:gd name="T42" fmla="*/ 9565 w 11242"/>
              <a:gd name="T43" fmla="*/ 3714 h 11312"/>
              <a:gd name="T44" fmla="*/ 8659 w 11242"/>
              <a:gd name="T45" fmla="*/ 3710 h 11312"/>
              <a:gd name="T46" fmla="*/ 8029 w 11242"/>
              <a:gd name="T47" fmla="*/ 3612 h 11312"/>
              <a:gd name="T48" fmla="*/ 8087 w 11242"/>
              <a:gd name="T49" fmla="*/ 4160 h 11312"/>
              <a:gd name="T50" fmla="*/ 8157 w 11242"/>
              <a:gd name="T51" fmla="*/ 7456 h 11312"/>
              <a:gd name="T52" fmla="*/ 8033 w 11242"/>
              <a:gd name="T53" fmla="*/ 9978 h 11312"/>
              <a:gd name="T54" fmla="*/ 9495 w 11242"/>
              <a:gd name="T55" fmla="*/ 10608 h 11312"/>
              <a:gd name="T56" fmla="*/ 10483 w 11242"/>
              <a:gd name="T57" fmla="*/ 7110 h 11312"/>
              <a:gd name="T58" fmla="*/ 11213 w 11242"/>
              <a:gd name="T59" fmla="*/ 6710 h 11312"/>
              <a:gd name="T60" fmla="*/ 3141 w 11242"/>
              <a:gd name="T61" fmla="*/ 4142 h 11312"/>
              <a:gd name="T62" fmla="*/ 3197 w 11242"/>
              <a:gd name="T63" fmla="*/ 3612 h 11312"/>
              <a:gd name="T64" fmla="*/ 2565 w 11242"/>
              <a:gd name="T65" fmla="*/ 3714 h 11312"/>
              <a:gd name="T66" fmla="*/ 1663 w 11242"/>
              <a:gd name="T67" fmla="*/ 3710 h 11312"/>
              <a:gd name="T68" fmla="*/ 1033 w 11242"/>
              <a:gd name="T69" fmla="*/ 3612 h 11312"/>
              <a:gd name="T70" fmla="*/ 13 w 11242"/>
              <a:gd name="T71" fmla="*/ 6710 h 11312"/>
              <a:gd name="T72" fmla="*/ 359 w 11242"/>
              <a:gd name="T73" fmla="*/ 7104 h 11312"/>
              <a:gd name="T74" fmla="*/ 1035 w 11242"/>
              <a:gd name="T75" fmla="*/ 9978 h 11312"/>
              <a:gd name="T76" fmla="*/ 2499 w 11242"/>
              <a:gd name="T77" fmla="*/ 10608 h 11312"/>
              <a:gd name="T78" fmla="*/ 3427 w 11242"/>
              <a:gd name="T79" fmla="*/ 7710 h 11312"/>
              <a:gd name="T80" fmla="*/ 2823 w 11242"/>
              <a:gd name="T81" fmla="*/ 6628 h 1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42" h="11312">
                <a:moveTo>
                  <a:pt x="5613" y="2910"/>
                </a:moveTo>
                <a:cubicBezTo>
                  <a:pt x="6179" y="2910"/>
                  <a:pt x="6690" y="2569"/>
                  <a:pt x="6906" y="2046"/>
                </a:cubicBezTo>
                <a:cubicBezTo>
                  <a:pt x="7123" y="1523"/>
                  <a:pt x="7003" y="920"/>
                  <a:pt x="6603" y="520"/>
                </a:cubicBezTo>
                <a:cubicBezTo>
                  <a:pt x="6203" y="120"/>
                  <a:pt x="5600" y="0"/>
                  <a:pt x="5077" y="217"/>
                </a:cubicBezTo>
                <a:cubicBezTo>
                  <a:pt x="4554" y="433"/>
                  <a:pt x="4213" y="944"/>
                  <a:pt x="4213" y="1510"/>
                </a:cubicBezTo>
                <a:cubicBezTo>
                  <a:pt x="4213" y="2283"/>
                  <a:pt x="4840" y="2910"/>
                  <a:pt x="5613" y="2910"/>
                </a:cubicBezTo>
                <a:close/>
                <a:moveTo>
                  <a:pt x="7391" y="4240"/>
                </a:moveTo>
                <a:cubicBezTo>
                  <a:pt x="7356" y="3882"/>
                  <a:pt x="7054" y="3610"/>
                  <a:pt x="6695" y="3612"/>
                </a:cubicBezTo>
                <a:lnTo>
                  <a:pt x="6313" y="3612"/>
                </a:lnTo>
                <a:cubicBezTo>
                  <a:pt x="6220" y="3612"/>
                  <a:pt x="6131" y="3648"/>
                  <a:pt x="6065" y="3714"/>
                </a:cubicBezTo>
                <a:lnTo>
                  <a:pt x="5613" y="4166"/>
                </a:lnTo>
                <a:lnTo>
                  <a:pt x="5161" y="3710"/>
                </a:lnTo>
                <a:cubicBezTo>
                  <a:pt x="5095" y="3644"/>
                  <a:pt x="5006" y="3608"/>
                  <a:pt x="4913" y="3608"/>
                </a:cubicBezTo>
                <a:lnTo>
                  <a:pt x="4531" y="3608"/>
                </a:lnTo>
                <a:cubicBezTo>
                  <a:pt x="4174" y="3606"/>
                  <a:pt x="3874" y="3874"/>
                  <a:pt x="3835" y="4228"/>
                </a:cubicBezTo>
                <a:lnTo>
                  <a:pt x="3517" y="6710"/>
                </a:lnTo>
                <a:cubicBezTo>
                  <a:pt x="3487" y="6921"/>
                  <a:pt x="3650" y="7110"/>
                  <a:pt x="3863" y="7110"/>
                </a:cubicBezTo>
                <a:lnTo>
                  <a:pt x="4241" y="7110"/>
                </a:lnTo>
                <a:lnTo>
                  <a:pt x="4535" y="10678"/>
                </a:lnTo>
                <a:cubicBezTo>
                  <a:pt x="4568" y="11037"/>
                  <a:pt x="4870" y="11312"/>
                  <a:pt x="5231" y="11310"/>
                </a:cubicBezTo>
                <a:lnTo>
                  <a:pt x="5997" y="11310"/>
                </a:lnTo>
                <a:cubicBezTo>
                  <a:pt x="6358" y="11309"/>
                  <a:pt x="6660" y="11034"/>
                  <a:pt x="6693" y="10674"/>
                </a:cubicBezTo>
                <a:lnTo>
                  <a:pt x="6985" y="7110"/>
                </a:lnTo>
                <a:lnTo>
                  <a:pt x="7361" y="7110"/>
                </a:lnTo>
                <a:cubicBezTo>
                  <a:pt x="7462" y="7110"/>
                  <a:pt x="7558" y="7066"/>
                  <a:pt x="7625" y="6990"/>
                </a:cubicBezTo>
                <a:cubicBezTo>
                  <a:pt x="7693" y="6914"/>
                  <a:pt x="7724" y="6811"/>
                  <a:pt x="7709" y="6710"/>
                </a:cubicBezTo>
                <a:lnTo>
                  <a:pt x="7391" y="4240"/>
                </a:lnTo>
                <a:close/>
                <a:moveTo>
                  <a:pt x="9111" y="2910"/>
                </a:moveTo>
                <a:cubicBezTo>
                  <a:pt x="9677" y="2910"/>
                  <a:pt x="10188" y="2569"/>
                  <a:pt x="10404" y="2046"/>
                </a:cubicBezTo>
                <a:cubicBezTo>
                  <a:pt x="10621" y="1523"/>
                  <a:pt x="10501" y="920"/>
                  <a:pt x="10101" y="520"/>
                </a:cubicBezTo>
                <a:cubicBezTo>
                  <a:pt x="9701" y="120"/>
                  <a:pt x="9098" y="0"/>
                  <a:pt x="8575" y="217"/>
                </a:cubicBezTo>
                <a:cubicBezTo>
                  <a:pt x="8052" y="433"/>
                  <a:pt x="7711" y="944"/>
                  <a:pt x="7711" y="1510"/>
                </a:cubicBezTo>
                <a:cubicBezTo>
                  <a:pt x="7711" y="2283"/>
                  <a:pt x="8338" y="2910"/>
                  <a:pt x="9111" y="2910"/>
                </a:cubicBezTo>
                <a:close/>
                <a:moveTo>
                  <a:pt x="2115" y="1512"/>
                </a:moveTo>
                <a:close/>
                <a:moveTo>
                  <a:pt x="715" y="1512"/>
                </a:moveTo>
                <a:cubicBezTo>
                  <a:pt x="715" y="2285"/>
                  <a:pt x="1342" y="2912"/>
                  <a:pt x="2115" y="2912"/>
                </a:cubicBezTo>
                <a:cubicBezTo>
                  <a:pt x="2888" y="2912"/>
                  <a:pt x="3515" y="2285"/>
                  <a:pt x="3515" y="1512"/>
                </a:cubicBezTo>
                <a:cubicBezTo>
                  <a:pt x="3515" y="739"/>
                  <a:pt x="2888" y="112"/>
                  <a:pt x="2115" y="112"/>
                </a:cubicBezTo>
                <a:cubicBezTo>
                  <a:pt x="1342" y="112"/>
                  <a:pt x="715" y="739"/>
                  <a:pt x="715" y="1512"/>
                </a:cubicBezTo>
                <a:close/>
                <a:moveTo>
                  <a:pt x="11213" y="6710"/>
                </a:moveTo>
                <a:lnTo>
                  <a:pt x="10889" y="4242"/>
                </a:lnTo>
                <a:cubicBezTo>
                  <a:pt x="10855" y="3884"/>
                  <a:pt x="10554" y="3611"/>
                  <a:pt x="10195" y="3612"/>
                </a:cubicBezTo>
                <a:lnTo>
                  <a:pt x="9813" y="3612"/>
                </a:lnTo>
                <a:cubicBezTo>
                  <a:pt x="9720" y="3612"/>
                  <a:pt x="9631" y="3648"/>
                  <a:pt x="9565" y="3714"/>
                </a:cubicBezTo>
                <a:lnTo>
                  <a:pt x="9113" y="4166"/>
                </a:lnTo>
                <a:lnTo>
                  <a:pt x="8659" y="3710"/>
                </a:lnTo>
                <a:cubicBezTo>
                  <a:pt x="8593" y="3646"/>
                  <a:pt x="8505" y="3611"/>
                  <a:pt x="8413" y="3612"/>
                </a:cubicBezTo>
                <a:lnTo>
                  <a:pt x="8029" y="3612"/>
                </a:lnTo>
                <a:cubicBezTo>
                  <a:pt x="7987" y="3615"/>
                  <a:pt x="7946" y="3623"/>
                  <a:pt x="7905" y="3634"/>
                </a:cubicBezTo>
                <a:cubicBezTo>
                  <a:pt x="8001" y="3795"/>
                  <a:pt x="8063" y="3974"/>
                  <a:pt x="8087" y="4160"/>
                </a:cubicBezTo>
                <a:lnTo>
                  <a:pt x="8413" y="6626"/>
                </a:lnTo>
                <a:cubicBezTo>
                  <a:pt x="8452" y="6927"/>
                  <a:pt x="8359" y="7230"/>
                  <a:pt x="8157" y="7456"/>
                </a:cubicBezTo>
                <a:cubicBezTo>
                  <a:pt x="8058" y="7566"/>
                  <a:pt x="7937" y="7652"/>
                  <a:pt x="7801" y="7710"/>
                </a:cubicBezTo>
                <a:lnTo>
                  <a:pt x="8033" y="9978"/>
                </a:lnTo>
                <a:cubicBezTo>
                  <a:pt x="8068" y="10336"/>
                  <a:pt x="8369" y="10609"/>
                  <a:pt x="8729" y="10608"/>
                </a:cubicBezTo>
                <a:lnTo>
                  <a:pt x="9495" y="10608"/>
                </a:lnTo>
                <a:cubicBezTo>
                  <a:pt x="9857" y="10608"/>
                  <a:pt x="10159" y="10332"/>
                  <a:pt x="10191" y="9972"/>
                </a:cubicBezTo>
                <a:lnTo>
                  <a:pt x="10483" y="7110"/>
                </a:lnTo>
                <a:lnTo>
                  <a:pt x="10861" y="7110"/>
                </a:lnTo>
                <a:cubicBezTo>
                  <a:pt x="11076" y="7112"/>
                  <a:pt x="11242" y="6923"/>
                  <a:pt x="11213" y="6710"/>
                </a:cubicBezTo>
                <a:close/>
                <a:moveTo>
                  <a:pt x="2823" y="6628"/>
                </a:moveTo>
                <a:lnTo>
                  <a:pt x="3141" y="4142"/>
                </a:lnTo>
                <a:cubicBezTo>
                  <a:pt x="3162" y="3962"/>
                  <a:pt x="3221" y="3789"/>
                  <a:pt x="3315" y="3634"/>
                </a:cubicBezTo>
                <a:cubicBezTo>
                  <a:pt x="3277" y="3622"/>
                  <a:pt x="3237" y="3615"/>
                  <a:pt x="3197" y="3612"/>
                </a:cubicBezTo>
                <a:lnTo>
                  <a:pt x="2813" y="3612"/>
                </a:lnTo>
                <a:cubicBezTo>
                  <a:pt x="2720" y="3612"/>
                  <a:pt x="2631" y="3648"/>
                  <a:pt x="2565" y="3714"/>
                </a:cubicBezTo>
                <a:lnTo>
                  <a:pt x="2113" y="4166"/>
                </a:lnTo>
                <a:lnTo>
                  <a:pt x="1663" y="3710"/>
                </a:lnTo>
                <a:cubicBezTo>
                  <a:pt x="1596" y="3645"/>
                  <a:pt x="1506" y="3610"/>
                  <a:pt x="1413" y="3612"/>
                </a:cubicBezTo>
                <a:lnTo>
                  <a:pt x="1033" y="3612"/>
                </a:lnTo>
                <a:cubicBezTo>
                  <a:pt x="676" y="3609"/>
                  <a:pt x="375" y="3877"/>
                  <a:pt x="337" y="4232"/>
                </a:cubicBezTo>
                <a:lnTo>
                  <a:pt x="13" y="6710"/>
                </a:lnTo>
                <a:cubicBezTo>
                  <a:pt x="0" y="6809"/>
                  <a:pt x="30" y="6909"/>
                  <a:pt x="97" y="6984"/>
                </a:cubicBezTo>
                <a:cubicBezTo>
                  <a:pt x="163" y="7060"/>
                  <a:pt x="258" y="7104"/>
                  <a:pt x="359" y="7104"/>
                </a:cubicBezTo>
                <a:lnTo>
                  <a:pt x="743" y="7104"/>
                </a:lnTo>
                <a:lnTo>
                  <a:pt x="1035" y="9978"/>
                </a:lnTo>
                <a:cubicBezTo>
                  <a:pt x="1070" y="10336"/>
                  <a:pt x="1371" y="10609"/>
                  <a:pt x="1731" y="10608"/>
                </a:cubicBezTo>
                <a:lnTo>
                  <a:pt x="2499" y="10608"/>
                </a:lnTo>
                <a:cubicBezTo>
                  <a:pt x="2860" y="10607"/>
                  <a:pt x="3162" y="10332"/>
                  <a:pt x="3195" y="9972"/>
                </a:cubicBezTo>
                <a:lnTo>
                  <a:pt x="3427" y="7710"/>
                </a:lnTo>
                <a:cubicBezTo>
                  <a:pt x="3294" y="7651"/>
                  <a:pt x="3174" y="7566"/>
                  <a:pt x="3075" y="7460"/>
                </a:cubicBezTo>
                <a:cubicBezTo>
                  <a:pt x="2875" y="7232"/>
                  <a:pt x="2783" y="6929"/>
                  <a:pt x="2823" y="6628"/>
                </a:cubicBezTo>
                <a:close/>
              </a:path>
            </a:pathLst>
          </a:custGeom>
          <a:solidFill>
            <a:srgbClr val="00B0F0"/>
          </a:solidFill>
          <a:ln>
            <a:noFill/>
          </a:ln>
        </p:spPr>
        <p:txBody>
          <a:bodyPr/>
          <a:lstStyle/>
          <a:p>
            <a:pPr fontAlgn="ctr"/>
            <a:endParaRPr lang="en-US" altLang="zh-CN" sz="1600" dirty="0">
              <a:latin typeface="Huawei Sans" panose="020C0503030203020204" pitchFamily="34" charset="0"/>
            </a:endParaRPr>
          </a:p>
        </p:txBody>
      </p:sp>
      <p:sp>
        <p:nvSpPr>
          <p:cNvPr id="56" name="i$1îḋê">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7E533E4E-90F1-495A-A519-E3640B2B43B6}"/>
              </a:ext>
            </a:extLst>
          </p:cNvPr>
          <p:cNvSpPr/>
          <p:nvPr/>
        </p:nvSpPr>
        <p:spPr>
          <a:xfrm>
            <a:off x="4294964" y="2145255"/>
            <a:ext cx="381000" cy="381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fontAlgn="ctr">
              <a:lnSpc>
                <a:spcPct val="120000"/>
              </a:lnSpc>
            </a:pPr>
            <a:r>
              <a:rPr lang="en-US" sz="1000" b="1" dirty="0">
                <a:solidFill>
                  <a:schemeClr val="tx1"/>
                </a:solidFill>
                <a:latin typeface="Huawei Sans" panose="020C0503030203020204" pitchFamily="34" charset="0"/>
              </a:rPr>
              <a:t>1</a:t>
            </a:r>
          </a:p>
        </p:txBody>
      </p:sp>
      <p:sp>
        <p:nvSpPr>
          <p:cNvPr id="57" name="iśḻîḍ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BC9B640D-FEDC-4E45-B8A9-A08A437F8419}"/>
              </a:ext>
            </a:extLst>
          </p:cNvPr>
          <p:cNvSpPr/>
          <p:nvPr/>
        </p:nvSpPr>
        <p:spPr>
          <a:xfrm>
            <a:off x="6630152" y="2145255"/>
            <a:ext cx="381000" cy="381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fontAlgn="ctr">
              <a:lnSpc>
                <a:spcPct val="120000"/>
              </a:lnSpc>
            </a:pPr>
            <a:r>
              <a:rPr lang="en-US" sz="1000" b="1" dirty="0">
                <a:solidFill>
                  <a:schemeClr val="tx1"/>
                </a:solidFill>
                <a:latin typeface="Huawei Sans" panose="020C0503030203020204" pitchFamily="34" charset="0"/>
              </a:rPr>
              <a:t>2</a:t>
            </a:r>
          </a:p>
        </p:txBody>
      </p:sp>
      <p:sp>
        <p:nvSpPr>
          <p:cNvPr id="58" name="işľíď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D410D5E9-8C47-4F35-905A-659252FD3056}"/>
              </a:ext>
            </a:extLst>
          </p:cNvPr>
          <p:cNvSpPr/>
          <p:nvPr/>
        </p:nvSpPr>
        <p:spPr>
          <a:xfrm>
            <a:off x="8728547" y="2145255"/>
            <a:ext cx="381000" cy="381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fontAlgn="ctr">
              <a:lnSpc>
                <a:spcPct val="120000"/>
              </a:lnSpc>
            </a:pPr>
            <a:r>
              <a:rPr lang="en-US" sz="1000" b="1" dirty="0">
                <a:solidFill>
                  <a:schemeClr val="tx1"/>
                </a:solidFill>
                <a:latin typeface="Huawei Sans" panose="020C0503030203020204" pitchFamily="34" charset="0"/>
              </a:rPr>
              <a:t>3</a:t>
            </a:r>
          </a:p>
        </p:txBody>
      </p:sp>
      <p:sp>
        <p:nvSpPr>
          <p:cNvPr id="59" name="iŝļiḋe">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EEF92782-F1C9-4064-A506-7BD15711A8E7}"/>
              </a:ext>
            </a:extLst>
          </p:cNvPr>
          <p:cNvSpPr txBox="1"/>
          <p:nvPr/>
        </p:nvSpPr>
        <p:spPr bwMode="auto">
          <a:xfrm>
            <a:off x="3693093" y="3635496"/>
            <a:ext cx="158474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b="1" dirty="0">
                <a:latin typeface="Huawei Sans" panose="020C0503030203020204" pitchFamily="34" charset="0"/>
              </a:rPr>
              <a:t>Participant List</a:t>
            </a:r>
            <a:endParaRPr lang="en-US" altLang="zh-CN" sz="1400" b="1" dirty="0">
              <a:latin typeface="Huawei Sans" panose="020C0503030203020204" pitchFamily="34" charset="0"/>
            </a:endParaRPr>
          </a:p>
        </p:txBody>
      </p:sp>
      <p:sp>
        <p:nvSpPr>
          <p:cNvPr id="60"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3693093" y="4188984"/>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Party A</a:t>
            </a:r>
            <a:endParaRPr lang="en-US" altLang="zh-CN" sz="1200" dirty="0">
              <a:latin typeface="Huawei Sans" panose="020C0503030203020204" pitchFamily="34" charset="0"/>
            </a:endParaRPr>
          </a:p>
        </p:txBody>
      </p:sp>
      <p:sp>
        <p:nvSpPr>
          <p:cNvPr id="138"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3693093" y="4951437"/>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Party B</a:t>
            </a:r>
            <a:endParaRPr lang="en-US" altLang="zh-CN" sz="1200" dirty="0">
              <a:latin typeface="Huawei Sans" panose="020C0503030203020204" pitchFamily="34" charset="0"/>
            </a:endParaRPr>
          </a:p>
        </p:txBody>
      </p:sp>
      <p:sp>
        <p:nvSpPr>
          <p:cNvPr id="139"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3693093" y="5669748"/>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200" dirty="0">
                <a:latin typeface="Huawei Sans" panose="020C0503030203020204" pitchFamily="34" charset="0"/>
              </a:rPr>
              <a:t>Supervisor</a:t>
            </a:r>
            <a:endParaRPr lang="en-US" altLang="zh-CN" sz="1200" dirty="0">
              <a:latin typeface="Huawei Sans" panose="020C0503030203020204" pitchFamily="34" charset="0"/>
            </a:endParaRPr>
          </a:p>
        </p:txBody>
      </p:sp>
      <p:sp>
        <p:nvSpPr>
          <p:cNvPr id="140" name="resume_154980"/>
          <p:cNvSpPr>
            <a:spLocks noChangeAspect="1"/>
          </p:cNvSpPr>
          <p:nvPr/>
        </p:nvSpPr>
        <p:spPr bwMode="auto">
          <a:xfrm>
            <a:off x="6515811" y="2863638"/>
            <a:ext cx="609685" cy="608829"/>
          </a:xfrm>
          <a:custGeom>
            <a:avLst/>
            <a:gdLst>
              <a:gd name="connsiteX0" fmla="*/ 476271 w 607614"/>
              <a:gd name="connsiteY0" fmla="*/ 555954 h 606761"/>
              <a:gd name="connsiteX1" fmla="*/ 496009 w 607614"/>
              <a:gd name="connsiteY1" fmla="*/ 555954 h 606761"/>
              <a:gd name="connsiteX2" fmla="*/ 496009 w 607614"/>
              <a:gd name="connsiteY2" fmla="*/ 576423 h 606761"/>
              <a:gd name="connsiteX3" fmla="*/ 476271 w 607614"/>
              <a:gd name="connsiteY3" fmla="*/ 576423 h 606761"/>
              <a:gd name="connsiteX4" fmla="*/ 283277 w 607614"/>
              <a:gd name="connsiteY4" fmla="*/ 536216 h 606761"/>
              <a:gd name="connsiteX5" fmla="*/ 303868 w 607614"/>
              <a:gd name="connsiteY5" fmla="*/ 536216 h 606761"/>
              <a:gd name="connsiteX6" fmla="*/ 303868 w 607614"/>
              <a:gd name="connsiteY6" fmla="*/ 555954 h 606761"/>
              <a:gd name="connsiteX7" fmla="*/ 283277 w 607614"/>
              <a:gd name="connsiteY7" fmla="*/ 555954 h 606761"/>
              <a:gd name="connsiteX8" fmla="*/ 243070 w 607614"/>
              <a:gd name="connsiteY8" fmla="*/ 536216 h 606761"/>
              <a:gd name="connsiteX9" fmla="*/ 263539 w 607614"/>
              <a:gd name="connsiteY9" fmla="*/ 536216 h 606761"/>
              <a:gd name="connsiteX10" fmla="*/ 263539 w 607614"/>
              <a:gd name="connsiteY10" fmla="*/ 555954 h 606761"/>
              <a:gd name="connsiteX11" fmla="*/ 243070 w 607614"/>
              <a:gd name="connsiteY11" fmla="*/ 555954 h 606761"/>
              <a:gd name="connsiteX12" fmla="*/ 202741 w 607614"/>
              <a:gd name="connsiteY12" fmla="*/ 536216 h 606761"/>
              <a:gd name="connsiteX13" fmla="*/ 222601 w 607614"/>
              <a:gd name="connsiteY13" fmla="*/ 536216 h 606761"/>
              <a:gd name="connsiteX14" fmla="*/ 222601 w 607614"/>
              <a:gd name="connsiteY14" fmla="*/ 555954 h 606761"/>
              <a:gd name="connsiteX15" fmla="*/ 202741 w 607614"/>
              <a:gd name="connsiteY15" fmla="*/ 555954 h 606761"/>
              <a:gd name="connsiteX16" fmla="*/ 142065 w 607614"/>
              <a:gd name="connsiteY16" fmla="*/ 536216 h 606761"/>
              <a:gd name="connsiteX17" fmla="*/ 161803 w 607614"/>
              <a:gd name="connsiteY17" fmla="*/ 536216 h 606761"/>
              <a:gd name="connsiteX18" fmla="*/ 161803 w 607614"/>
              <a:gd name="connsiteY18" fmla="*/ 555954 h 606761"/>
              <a:gd name="connsiteX19" fmla="*/ 142065 w 607614"/>
              <a:gd name="connsiteY19" fmla="*/ 555954 h 606761"/>
              <a:gd name="connsiteX20" fmla="*/ 101005 w 607614"/>
              <a:gd name="connsiteY20" fmla="*/ 536216 h 606761"/>
              <a:gd name="connsiteX21" fmla="*/ 121474 w 607614"/>
              <a:gd name="connsiteY21" fmla="*/ 536216 h 606761"/>
              <a:gd name="connsiteX22" fmla="*/ 121474 w 607614"/>
              <a:gd name="connsiteY22" fmla="*/ 555954 h 606761"/>
              <a:gd name="connsiteX23" fmla="*/ 101005 w 607614"/>
              <a:gd name="connsiteY23" fmla="*/ 555954 h 606761"/>
              <a:gd name="connsiteX24" fmla="*/ 60798 w 607614"/>
              <a:gd name="connsiteY24" fmla="*/ 536216 h 606761"/>
              <a:gd name="connsiteX25" fmla="*/ 81267 w 607614"/>
              <a:gd name="connsiteY25" fmla="*/ 536216 h 606761"/>
              <a:gd name="connsiteX26" fmla="*/ 81267 w 607614"/>
              <a:gd name="connsiteY26" fmla="*/ 555954 h 606761"/>
              <a:gd name="connsiteX27" fmla="*/ 60798 w 607614"/>
              <a:gd name="connsiteY27" fmla="*/ 555954 h 606761"/>
              <a:gd name="connsiteX28" fmla="*/ 476271 w 607614"/>
              <a:gd name="connsiteY28" fmla="*/ 515747 h 606761"/>
              <a:gd name="connsiteX29" fmla="*/ 496009 w 607614"/>
              <a:gd name="connsiteY29" fmla="*/ 515747 h 606761"/>
              <a:gd name="connsiteX30" fmla="*/ 496009 w 607614"/>
              <a:gd name="connsiteY30" fmla="*/ 536216 h 606761"/>
              <a:gd name="connsiteX31" fmla="*/ 476271 w 607614"/>
              <a:gd name="connsiteY31" fmla="*/ 536216 h 606761"/>
              <a:gd name="connsiteX32" fmla="*/ 536947 w 607614"/>
              <a:gd name="connsiteY32" fmla="*/ 495278 h 606761"/>
              <a:gd name="connsiteX33" fmla="*/ 556685 w 607614"/>
              <a:gd name="connsiteY33" fmla="*/ 495278 h 606761"/>
              <a:gd name="connsiteX34" fmla="*/ 556685 w 607614"/>
              <a:gd name="connsiteY34" fmla="*/ 606761 h 606761"/>
              <a:gd name="connsiteX35" fmla="*/ 536947 w 607614"/>
              <a:gd name="connsiteY35" fmla="*/ 606761 h 606761"/>
              <a:gd name="connsiteX36" fmla="*/ 415473 w 607614"/>
              <a:gd name="connsiteY36" fmla="*/ 495278 h 606761"/>
              <a:gd name="connsiteX37" fmla="*/ 435211 w 607614"/>
              <a:gd name="connsiteY37" fmla="*/ 495278 h 606761"/>
              <a:gd name="connsiteX38" fmla="*/ 435211 w 607614"/>
              <a:gd name="connsiteY38" fmla="*/ 606761 h 606761"/>
              <a:gd name="connsiteX39" fmla="*/ 415473 w 607614"/>
              <a:gd name="connsiteY39" fmla="*/ 606761 h 606761"/>
              <a:gd name="connsiteX40" fmla="*/ 283277 w 607614"/>
              <a:gd name="connsiteY40" fmla="*/ 495278 h 606761"/>
              <a:gd name="connsiteX41" fmla="*/ 303868 w 607614"/>
              <a:gd name="connsiteY41" fmla="*/ 495278 h 606761"/>
              <a:gd name="connsiteX42" fmla="*/ 303868 w 607614"/>
              <a:gd name="connsiteY42" fmla="*/ 515747 h 606761"/>
              <a:gd name="connsiteX43" fmla="*/ 283277 w 607614"/>
              <a:gd name="connsiteY43" fmla="*/ 515747 h 606761"/>
              <a:gd name="connsiteX44" fmla="*/ 243070 w 607614"/>
              <a:gd name="connsiteY44" fmla="*/ 495278 h 606761"/>
              <a:gd name="connsiteX45" fmla="*/ 263539 w 607614"/>
              <a:gd name="connsiteY45" fmla="*/ 495278 h 606761"/>
              <a:gd name="connsiteX46" fmla="*/ 263539 w 607614"/>
              <a:gd name="connsiteY46" fmla="*/ 515747 h 606761"/>
              <a:gd name="connsiteX47" fmla="*/ 243070 w 607614"/>
              <a:gd name="connsiteY47" fmla="*/ 515747 h 606761"/>
              <a:gd name="connsiteX48" fmla="*/ 202741 w 607614"/>
              <a:gd name="connsiteY48" fmla="*/ 495278 h 606761"/>
              <a:gd name="connsiteX49" fmla="*/ 222601 w 607614"/>
              <a:gd name="connsiteY49" fmla="*/ 495278 h 606761"/>
              <a:gd name="connsiteX50" fmla="*/ 222601 w 607614"/>
              <a:gd name="connsiteY50" fmla="*/ 515747 h 606761"/>
              <a:gd name="connsiteX51" fmla="*/ 202741 w 607614"/>
              <a:gd name="connsiteY51" fmla="*/ 515747 h 606761"/>
              <a:gd name="connsiteX52" fmla="*/ 142065 w 607614"/>
              <a:gd name="connsiteY52" fmla="*/ 495278 h 606761"/>
              <a:gd name="connsiteX53" fmla="*/ 161803 w 607614"/>
              <a:gd name="connsiteY53" fmla="*/ 495278 h 606761"/>
              <a:gd name="connsiteX54" fmla="*/ 161803 w 607614"/>
              <a:gd name="connsiteY54" fmla="*/ 515747 h 606761"/>
              <a:gd name="connsiteX55" fmla="*/ 142065 w 607614"/>
              <a:gd name="connsiteY55" fmla="*/ 515747 h 606761"/>
              <a:gd name="connsiteX56" fmla="*/ 101005 w 607614"/>
              <a:gd name="connsiteY56" fmla="*/ 495278 h 606761"/>
              <a:gd name="connsiteX57" fmla="*/ 121474 w 607614"/>
              <a:gd name="connsiteY57" fmla="*/ 495278 h 606761"/>
              <a:gd name="connsiteX58" fmla="*/ 121474 w 607614"/>
              <a:gd name="connsiteY58" fmla="*/ 515747 h 606761"/>
              <a:gd name="connsiteX59" fmla="*/ 101005 w 607614"/>
              <a:gd name="connsiteY59" fmla="*/ 515747 h 606761"/>
              <a:gd name="connsiteX60" fmla="*/ 60798 w 607614"/>
              <a:gd name="connsiteY60" fmla="*/ 495278 h 606761"/>
              <a:gd name="connsiteX61" fmla="*/ 81267 w 607614"/>
              <a:gd name="connsiteY61" fmla="*/ 495278 h 606761"/>
              <a:gd name="connsiteX62" fmla="*/ 81267 w 607614"/>
              <a:gd name="connsiteY62" fmla="*/ 515747 h 606761"/>
              <a:gd name="connsiteX63" fmla="*/ 60798 w 607614"/>
              <a:gd name="connsiteY63" fmla="*/ 515747 h 606761"/>
              <a:gd name="connsiteX64" fmla="*/ 283277 w 607614"/>
              <a:gd name="connsiteY64" fmla="*/ 455071 h 606761"/>
              <a:gd name="connsiteX65" fmla="*/ 303868 w 607614"/>
              <a:gd name="connsiteY65" fmla="*/ 455071 h 606761"/>
              <a:gd name="connsiteX66" fmla="*/ 303868 w 607614"/>
              <a:gd name="connsiteY66" fmla="*/ 475540 h 606761"/>
              <a:gd name="connsiteX67" fmla="*/ 283277 w 607614"/>
              <a:gd name="connsiteY67" fmla="*/ 475540 h 606761"/>
              <a:gd name="connsiteX68" fmla="*/ 243070 w 607614"/>
              <a:gd name="connsiteY68" fmla="*/ 455071 h 606761"/>
              <a:gd name="connsiteX69" fmla="*/ 263539 w 607614"/>
              <a:gd name="connsiteY69" fmla="*/ 455071 h 606761"/>
              <a:gd name="connsiteX70" fmla="*/ 263539 w 607614"/>
              <a:gd name="connsiteY70" fmla="*/ 475540 h 606761"/>
              <a:gd name="connsiteX71" fmla="*/ 243070 w 607614"/>
              <a:gd name="connsiteY71" fmla="*/ 475540 h 606761"/>
              <a:gd name="connsiteX72" fmla="*/ 202741 w 607614"/>
              <a:gd name="connsiteY72" fmla="*/ 455071 h 606761"/>
              <a:gd name="connsiteX73" fmla="*/ 222601 w 607614"/>
              <a:gd name="connsiteY73" fmla="*/ 455071 h 606761"/>
              <a:gd name="connsiteX74" fmla="*/ 222601 w 607614"/>
              <a:gd name="connsiteY74" fmla="*/ 475540 h 606761"/>
              <a:gd name="connsiteX75" fmla="*/ 202741 w 607614"/>
              <a:gd name="connsiteY75" fmla="*/ 475540 h 606761"/>
              <a:gd name="connsiteX76" fmla="*/ 142065 w 607614"/>
              <a:gd name="connsiteY76" fmla="*/ 455071 h 606761"/>
              <a:gd name="connsiteX77" fmla="*/ 161803 w 607614"/>
              <a:gd name="connsiteY77" fmla="*/ 455071 h 606761"/>
              <a:gd name="connsiteX78" fmla="*/ 161803 w 607614"/>
              <a:gd name="connsiteY78" fmla="*/ 475540 h 606761"/>
              <a:gd name="connsiteX79" fmla="*/ 142065 w 607614"/>
              <a:gd name="connsiteY79" fmla="*/ 475540 h 606761"/>
              <a:gd name="connsiteX80" fmla="*/ 101005 w 607614"/>
              <a:gd name="connsiteY80" fmla="*/ 455071 h 606761"/>
              <a:gd name="connsiteX81" fmla="*/ 121474 w 607614"/>
              <a:gd name="connsiteY81" fmla="*/ 455071 h 606761"/>
              <a:gd name="connsiteX82" fmla="*/ 121474 w 607614"/>
              <a:gd name="connsiteY82" fmla="*/ 475540 h 606761"/>
              <a:gd name="connsiteX83" fmla="*/ 101005 w 607614"/>
              <a:gd name="connsiteY83" fmla="*/ 475540 h 606761"/>
              <a:gd name="connsiteX84" fmla="*/ 60798 w 607614"/>
              <a:gd name="connsiteY84" fmla="*/ 455071 h 606761"/>
              <a:gd name="connsiteX85" fmla="*/ 81267 w 607614"/>
              <a:gd name="connsiteY85" fmla="*/ 455071 h 606761"/>
              <a:gd name="connsiteX86" fmla="*/ 81267 w 607614"/>
              <a:gd name="connsiteY86" fmla="*/ 475540 h 606761"/>
              <a:gd name="connsiteX87" fmla="*/ 60798 w 607614"/>
              <a:gd name="connsiteY87" fmla="*/ 475540 h 606761"/>
              <a:gd name="connsiteX88" fmla="*/ 470887 w 607614"/>
              <a:gd name="connsiteY88" fmla="*/ 414873 h 606761"/>
              <a:gd name="connsiteX89" fmla="*/ 486839 w 607614"/>
              <a:gd name="connsiteY89" fmla="*/ 457346 h 606761"/>
              <a:gd name="connsiteX90" fmla="*/ 503550 w 607614"/>
              <a:gd name="connsiteY90" fmla="*/ 414873 h 606761"/>
              <a:gd name="connsiteX91" fmla="*/ 202741 w 607614"/>
              <a:gd name="connsiteY91" fmla="*/ 404264 h 606761"/>
              <a:gd name="connsiteX92" fmla="*/ 303868 w 607614"/>
              <a:gd name="connsiteY92" fmla="*/ 404264 h 606761"/>
              <a:gd name="connsiteX93" fmla="*/ 303868 w 607614"/>
              <a:gd name="connsiteY93" fmla="*/ 424733 h 606761"/>
              <a:gd name="connsiteX94" fmla="*/ 202741 w 607614"/>
              <a:gd name="connsiteY94" fmla="*/ 424733 h 606761"/>
              <a:gd name="connsiteX95" fmla="*/ 60798 w 607614"/>
              <a:gd name="connsiteY95" fmla="*/ 404264 h 606761"/>
              <a:gd name="connsiteX96" fmla="*/ 161803 w 607614"/>
              <a:gd name="connsiteY96" fmla="*/ 404264 h 606761"/>
              <a:gd name="connsiteX97" fmla="*/ 161803 w 607614"/>
              <a:gd name="connsiteY97" fmla="*/ 424733 h 606761"/>
              <a:gd name="connsiteX98" fmla="*/ 60798 w 607614"/>
              <a:gd name="connsiteY98" fmla="*/ 424733 h 606761"/>
              <a:gd name="connsiteX99" fmla="*/ 435186 w 607614"/>
              <a:gd name="connsiteY99" fmla="*/ 394395 h 606761"/>
              <a:gd name="connsiteX100" fmla="*/ 536972 w 607614"/>
              <a:gd name="connsiteY100" fmla="*/ 394395 h 606761"/>
              <a:gd name="connsiteX101" fmla="*/ 607614 w 607614"/>
              <a:gd name="connsiteY101" fmla="*/ 464931 h 606761"/>
              <a:gd name="connsiteX102" fmla="*/ 607614 w 607614"/>
              <a:gd name="connsiteY102" fmla="*/ 606761 h 606761"/>
              <a:gd name="connsiteX103" fmla="*/ 587105 w 607614"/>
              <a:gd name="connsiteY103" fmla="*/ 606761 h 606761"/>
              <a:gd name="connsiteX104" fmla="*/ 587105 w 607614"/>
              <a:gd name="connsiteY104" fmla="*/ 464931 h 606761"/>
              <a:gd name="connsiteX105" fmla="*/ 536972 w 607614"/>
              <a:gd name="connsiteY105" fmla="*/ 414873 h 606761"/>
              <a:gd name="connsiteX106" fmla="*/ 525578 w 607614"/>
              <a:gd name="connsiteY106" fmla="*/ 414873 h 606761"/>
              <a:gd name="connsiteX107" fmla="*/ 497473 w 607614"/>
              <a:gd name="connsiteY107" fmla="*/ 489201 h 606761"/>
              <a:gd name="connsiteX108" fmla="*/ 486079 w 607614"/>
              <a:gd name="connsiteY108" fmla="*/ 495269 h 606761"/>
              <a:gd name="connsiteX109" fmla="*/ 476964 w 607614"/>
              <a:gd name="connsiteY109" fmla="*/ 489201 h 606761"/>
              <a:gd name="connsiteX110" fmla="*/ 448859 w 607614"/>
              <a:gd name="connsiteY110" fmla="*/ 414873 h 606761"/>
              <a:gd name="connsiteX111" fmla="*/ 435186 w 607614"/>
              <a:gd name="connsiteY111" fmla="*/ 414873 h 606761"/>
              <a:gd name="connsiteX112" fmla="*/ 385053 w 607614"/>
              <a:gd name="connsiteY112" fmla="*/ 464931 h 606761"/>
              <a:gd name="connsiteX113" fmla="*/ 385053 w 607614"/>
              <a:gd name="connsiteY113" fmla="*/ 606761 h 606761"/>
              <a:gd name="connsiteX114" fmla="*/ 364544 w 607614"/>
              <a:gd name="connsiteY114" fmla="*/ 606761 h 606761"/>
              <a:gd name="connsiteX115" fmla="*/ 364544 w 607614"/>
              <a:gd name="connsiteY115" fmla="*/ 464931 h 606761"/>
              <a:gd name="connsiteX116" fmla="*/ 435186 w 607614"/>
              <a:gd name="connsiteY116" fmla="*/ 394395 h 606761"/>
              <a:gd name="connsiteX117" fmla="*/ 202741 w 607614"/>
              <a:gd name="connsiteY117" fmla="*/ 364057 h 606761"/>
              <a:gd name="connsiteX118" fmla="*/ 303868 w 607614"/>
              <a:gd name="connsiteY118" fmla="*/ 364057 h 606761"/>
              <a:gd name="connsiteX119" fmla="*/ 303868 w 607614"/>
              <a:gd name="connsiteY119" fmla="*/ 384526 h 606761"/>
              <a:gd name="connsiteX120" fmla="*/ 202741 w 607614"/>
              <a:gd name="connsiteY120" fmla="*/ 384526 h 606761"/>
              <a:gd name="connsiteX121" fmla="*/ 60798 w 607614"/>
              <a:gd name="connsiteY121" fmla="*/ 364057 h 606761"/>
              <a:gd name="connsiteX122" fmla="*/ 161803 w 607614"/>
              <a:gd name="connsiteY122" fmla="*/ 364057 h 606761"/>
              <a:gd name="connsiteX123" fmla="*/ 161803 w 607614"/>
              <a:gd name="connsiteY123" fmla="*/ 384526 h 606761"/>
              <a:gd name="connsiteX124" fmla="*/ 60798 w 607614"/>
              <a:gd name="connsiteY124" fmla="*/ 384526 h 606761"/>
              <a:gd name="connsiteX125" fmla="*/ 344075 w 607614"/>
              <a:gd name="connsiteY125" fmla="*/ 323850 h 606761"/>
              <a:gd name="connsiteX126" fmla="*/ 395004 w 607614"/>
              <a:gd name="connsiteY126" fmla="*/ 323850 h 606761"/>
              <a:gd name="connsiteX127" fmla="*/ 395004 w 607614"/>
              <a:gd name="connsiteY127" fmla="*/ 343588 h 606761"/>
              <a:gd name="connsiteX128" fmla="*/ 344075 w 607614"/>
              <a:gd name="connsiteY128" fmla="*/ 343588 h 606761"/>
              <a:gd name="connsiteX129" fmla="*/ 202741 w 607614"/>
              <a:gd name="connsiteY129" fmla="*/ 323850 h 606761"/>
              <a:gd name="connsiteX130" fmla="*/ 303868 w 607614"/>
              <a:gd name="connsiteY130" fmla="*/ 323850 h 606761"/>
              <a:gd name="connsiteX131" fmla="*/ 303868 w 607614"/>
              <a:gd name="connsiteY131" fmla="*/ 343588 h 606761"/>
              <a:gd name="connsiteX132" fmla="*/ 202741 w 607614"/>
              <a:gd name="connsiteY132" fmla="*/ 343588 h 606761"/>
              <a:gd name="connsiteX133" fmla="*/ 60798 w 607614"/>
              <a:gd name="connsiteY133" fmla="*/ 323850 h 606761"/>
              <a:gd name="connsiteX134" fmla="*/ 161803 w 607614"/>
              <a:gd name="connsiteY134" fmla="*/ 323850 h 606761"/>
              <a:gd name="connsiteX135" fmla="*/ 161803 w 607614"/>
              <a:gd name="connsiteY135" fmla="*/ 343588 h 606761"/>
              <a:gd name="connsiteX136" fmla="*/ 60798 w 607614"/>
              <a:gd name="connsiteY136" fmla="*/ 343588 h 606761"/>
              <a:gd name="connsiteX137" fmla="*/ 344075 w 607614"/>
              <a:gd name="connsiteY137" fmla="*/ 282911 h 606761"/>
              <a:gd name="connsiteX138" fmla="*/ 395004 w 607614"/>
              <a:gd name="connsiteY138" fmla="*/ 282911 h 606761"/>
              <a:gd name="connsiteX139" fmla="*/ 395004 w 607614"/>
              <a:gd name="connsiteY139" fmla="*/ 303380 h 606761"/>
              <a:gd name="connsiteX140" fmla="*/ 344075 w 607614"/>
              <a:gd name="connsiteY140" fmla="*/ 303380 h 606761"/>
              <a:gd name="connsiteX141" fmla="*/ 202741 w 607614"/>
              <a:gd name="connsiteY141" fmla="*/ 282911 h 606761"/>
              <a:gd name="connsiteX142" fmla="*/ 303868 w 607614"/>
              <a:gd name="connsiteY142" fmla="*/ 282911 h 606761"/>
              <a:gd name="connsiteX143" fmla="*/ 303868 w 607614"/>
              <a:gd name="connsiteY143" fmla="*/ 303380 h 606761"/>
              <a:gd name="connsiteX144" fmla="*/ 202741 w 607614"/>
              <a:gd name="connsiteY144" fmla="*/ 303380 h 606761"/>
              <a:gd name="connsiteX145" fmla="*/ 60798 w 607614"/>
              <a:gd name="connsiteY145" fmla="*/ 282911 h 606761"/>
              <a:gd name="connsiteX146" fmla="*/ 161803 w 607614"/>
              <a:gd name="connsiteY146" fmla="*/ 282911 h 606761"/>
              <a:gd name="connsiteX147" fmla="*/ 161803 w 607614"/>
              <a:gd name="connsiteY147" fmla="*/ 303380 h 606761"/>
              <a:gd name="connsiteX148" fmla="*/ 60798 w 607614"/>
              <a:gd name="connsiteY148" fmla="*/ 303380 h 606761"/>
              <a:gd name="connsiteX149" fmla="*/ 476209 w 607614"/>
              <a:gd name="connsiteY149" fmla="*/ 273048 h 606761"/>
              <a:gd name="connsiteX150" fmla="*/ 445841 w 607614"/>
              <a:gd name="connsiteY150" fmla="*/ 303382 h 606761"/>
              <a:gd name="connsiteX151" fmla="*/ 445841 w 607614"/>
              <a:gd name="connsiteY151" fmla="*/ 333716 h 606761"/>
              <a:gd name="connsiteX152" fmla="*/ 476209 w 607614"/>
              <a:gd name="connsiteY152" fmla="*/ 364050 h 606761"/>
              <a:gd name="connsiteX153" fmla="*/ 495949 w 607614"/>
              <a:gd name="connsiteY153" fmla="*/ 364050 h 606761"/>
              <a:gd name="connsiteX154" fmla="*/ 526317 w 607614"/>
              <a:gd name="connsiteY154" fmla="*/ 333716 h 606761"/>
              <a:gd name="connsiteX155" fmla="*/ 526317 w 607614"/>
              <a:gd name="connsiteY155" fmla="*/ 303382 h 606761"/>
              <a:gd name="connsiteX156" fmla="*/ 495949 w 607614"/>
              <a:gd name="connsiteY156" fmla="*/ 273048 h 606761"/>
              <a:gd name="connsiteX157" fmla="*/ 476209 w 607614"/>
              <a:gd name="connsiteY157" fmla="*/ 252573 h 606761"/>
              <a:gd name="connsiteX158" fmla="*/ 495949 w 607614"/>
              <a:gd name="connsiteY158" fmla="*/ 252573 h 606761"/>
              <a:gd name="connsiteX159" fmla="*/ 546816 w 607614"/>
              <a:gd name="connsiteY159" fmla="*/ 303382 h 606761"/>
              <a:gd name="connsiteX160" fmla="*/ 546816 w 607614"/>
              <a:gd name="connsiteY160" fmla="*/ 333716 h 606761"/>
              <a:gd name="connsiteX161" fmla="*/ 495949 w 607614"/>
              <a:gd name="connsiteY161" fmla="*/ 384525 h 606761"/>
              <a:gd name="connsiteX162" fmla="*/ 476209 w 607614"/>
              <a:gd name="connsiteY162" fmla="*/ 384525 h 606761"/>
              <a:gd name="connsiteX163" fmla="*/ 425342 w 607614"/>
              <a:gd name="connsiteY163" fmla="*/ 333716 h 606761"/>
              <a:gd name="connsiteX164" fmla="*/ 425342 w 607614"/>
              <a:gd name="connsiteY164" fmla="*/ 303382 h 606761"/>
              <a:gd name="connsiteX165" fmla="*/ 476209 w 607614"/>
              <a:gd name="connsiteY165" fmla="*/ 252573 h 606761"/>
              <a:gd name="connsiteX166" fmla="*/ 222568 w 607614"/>
              <a:gd name="connsiteY166" fmla="*/ 166868 h 606761"/>
              <a:gd name="connsiteX167" fmla="*/ 180038 w 607614"/>
              <a:gd name="connsiteY167" fmla="*/ 182037 h 606761"/>
              <a:gd name="connsiteX168" fmla="*/ 222568 w 607614"/>
              <a:gd name="connsiteY168" fmla="*/ 197964 h 606761"/>
              <a:gd name="connsiteX169" fmla="*/ 526352 w 607614"/>
              <a:gd name="connsiteY169" fmla="*/ 161559 h 606761"/>
              <a:gd name="connsiteX170" fmla="*/ 526352 w 607614"/>
              <a:gd name="connsiteY170" fmla="*/ 202515 h 606761"/>
              <a:gd name="connsiteX171" fmla="*/ 587109 w 607614"/>
              <a:gd name="connsiteY171" fmla="*/ 202515 h 606761"/>
              <a:gd name="connsiteX172" fmla="*/ 587109 w 607614"/>
              <a:gd name="connsiteY172" fmla="*/ 161559 h 606761"/>
              <a:gd name="connsiteX173" fmla="*/ 243073 w 607614"/>
              <a:gd name="connsiteY173" fmla="*/ 161559 h 606761"/>
              <a:gd name="connsiteX174" fmla="*/ 243073 w 607614"/>
              <a:gd name="connsiteY174" fmla="*/ 202515 h 606761"/>
              <a:gd name="connsiteX175" fmla="*/ 506606 w 607614"/>
              <a:gd name="connsiteY175" fmla="*/ 202515 h 606761"/>
              <a:gd name="connsiteX176" fmla="*/ 506606 w 607614"/>
              <a:gd name="connsiteY176" fmla="*/ 161559 h 606761"/>
              <a:gd name="connsiteX177" fmla="*/ 344081 w 607614"/>
              <a:gd name="connsiteY177" fmla="*/ 100883 h 606761"/>
              <a:gd name="connsiteX178" fmla="*/ 556730 w 607614"/>
              <a:gd name="connsiteY178" fmla="*/ 100883 h 606761"/>
              <a:gd name="connsiteX179" fmla="*/ 567363 w 607614"/>
              <a:gd name="connsiteY179" fmla="*/ 111501 h 606761"/>
              <a:gd name="connsiteX180" fmla="*/ 567363 w 607614"/>
              <a:gd name="connsiteY180" fmla="*/ 141839 h 606761"/>
              <a:gd name="connsiteX181" fmla="*/ 597741 w 607614"/>
              <a:gd name="connsiteY181" fmla="*/ 141839 h 606761"/>
              <a:gd name="connsiteX182" fmla="*/ 607614 w 607614"/>
              <a:gd name="connsiteY182" fmla="*/ 151699 h 606761"/>
              <a:gd name="connsiteX183" fmla="*/ 607614 w 607614"/>
              <a:gd name="connsiteY183" fmla="*/ 212375 h 606761"/>
              <a:gd name="connsiteX184" fmla="*/ 597741 w 607614"/>
              <a:gd name="connsiteY184" fmla="*/ 222235 h 606761"/>
              <a:gd name="connsiteX185" fmla="*/ 516479 w 607614"/>
              <a:gd name="connsiteY185" fmla="*/ 222235 h 606761"/>
              <a:gd name="connsiteX186" fmla="*/ 233200 w 607614"/>
              <a:gd name="connsiteY186" fmla="*/ 222235 h 606761"/>
              <a:gd name="connsiteX187" fmla="*/ 230922 w 607614"/>
              <a:gd name="connsiteY187" fmla="*/ 222235 h 606761"/>
              <a:gd name="connsiteX188" fmla="*/ 227884 w 607614"/>
              <a:gd name="connsiteY188" fmla="*/ 221476 h 606761"/>
              <a:gd name="connsiteX189" fmla="*/ 148141 w 607614"/>
              <a:gd name="connsiteY189" fmla="*/ 191138 h 606761"/>
              <a:gd name="connsiteX190" fmla="*/ 142065 w 607614"/>
              <a:gd name="connsiteY190" fmla="*/ 182037 h 606761"/>
              <a:gd name="connsiteX191" fmla="*/ 148141 w 607614"/>
              <a:gd name="connsiteY191" fmla="*/ 172936 h 606761"/>
              <a:gd name="connsiteX192" fmla="*/ 227884 w 607614"/>
              <a:gd name="connsiteY192" fmla="*/ 142598 h 606761"/>
              <a:gd name="connsiteX193" fmla="*/ 233200 w 607614"/>
              <a:gd name="connsiteY193" fmla="*/ 141839 h 606761"/>
              <a:gd name="connsiteX194" fmla="*/ 516479 w 607614"/>
              <a:gd name="connsiteY194" fmla="*/ 141839 h 606761"/>
              <a:gd name="connsiteX195" fmla="*/ 546857 w 607614"/>
              <a:gd name="connsiteY195" fmla="*/ 141839 h 606761"/>
              <a:gd name="connsiteX196" fmla="*/ 546857 w 607614"/>
              <a:gd name="connsiteY196" fmla="*/ 121361 h 606761"/>
              <a:gd name="connsiteX197" fmla="*/ 344081 w 607614"/>
              <a:gd name="connsiteY197" fmla="*/ 121361 h 606761"/>
              <a:gd name="connsiteX198" fmla="*/ 111660 w 607614"/>
              <a:gd name="connsiteY198" fmla="*/ 34130 h 606761"/>
              <a:gd name="connsiteX199" fmla="*/ 72921 w 607614"/>
              <a:gd name="connsiteY199" fmla="*/ 72811 h 606761"/>
              <a:gd name="connsiteX200" fmla="*/ 34182 w 607614"/>
              <a:gd name="connsiteY200" fmla="*/ 111492 h 606761"/>
              <a:gd name="connsiteX201" fmla="*/ 111660 w 607614"/>
              <a:gd name="connsiteY201" fmla="*/ 111492 h 606761"/>
              <a:gd name="connsiteX202" fmla="*/ 121535 w 607614"/>
              <a:gd name="connsiteY202" fmla="*/ 0 h 606761"/>
              <a:gd name="connsiteX203" fmla="*/ 476265 w 607614"/>
              <a:gd name="connsiteY203" fmla="*/ 0 h 606761"/>
              <a:gd name="connsiteX204" fmla="*/ 486140 w 607614"/>
              <a:gd name="connsiteY204" fmla="*/ 9860 h 606761"/>
              <a:gd name="connsiteX205" fmla="*/ 486140 w 607614"/>
              <a:gd name="connsiteY205" fmla="*/ 70536 h 606761"/>
              <a:gd name="connsiteX206" fmla="*/ 465631 w 607614"/>
              <a:gd name="connsiteY206" fmla="*/ 70536 h 606761"/>
              <a:gd name="connsiteX207" fmla="*/ 465631 w 607614"/>
              <a:gd name="connsiteY207" fmla="*/ 20478 h 606761"/>
              <a:gd name="connsiteX208" fmla="*/ 131410 w 607614"/>
              <a:gd name="connsiteY208" fmla="*/ 20478 h 606761"/>
              <a:gd name="connsiteX209" fmla="*/ 131410 w 607614"/>
              <a:gd name="connsiteY209" fmla="*/ 121352 h 606761"/>
              <a:gd name="connsiteX210" fmla="*/ 121535 w 607614"/>
              <a:gd name="connsiteY210" fmla="*/ 131212 h 606761"/>
              <a:gd name="connsiteX211" fmla="*/ 20509 w 607614"/>
              <a:gd name="connsiteY211" fmla="*/ 131212 h 606761"/>
              <a:gd name="connsiteX212" fmla="*/ 20509 w 607614"/>
              <a:gd name="connsiteY212" fmla="*/ 586283 h 606761"/>
              <a:gd name="connsiteX213" fmla="*/ 303838 w 607614"/>
              <a:gd name="connsiteY213" fmla="*/ 586283 h 606761"/>
              <a:gd name="connsiteX214" fmla="*/ 303838 w 607614"/>
              <a:gd name="connsiteY214" fmla="*/ 606761 h 606761"/>
              <a:gd name="connsiteX215" fmla="*/ 9875 w 607614"/>
              <a:gd name="connsiteY215" fmla="*/ 606761 h 606761"/>
              <a:gd name="connsiteX216" fmla="*/ 0 w 607614"/>
              <a:gd name="connsiteY216" fmla="*/ 596901 h 606761"/>
              <a:gd name="connsiteX217" fmla="*/ 0 w 607614"/>
              <a:gd name="connsiteY217" fmla="*/ 121352 h 606761"/>
              <a:gd name="connsiteX218" fmla="*/ 760 w 607614"/>
              <a:gd name="connsiteY218" fmla="*/ 118318 h 606761"/>
              <a:gd name="connsiteX219" fmla="*/ 760 w 607614"/>
              <a:gd name="connsiteY219" fmla="*/ 117560 h 606761"/>
              <a:gd name="connsiteX220" fmla="*/ 3038 w 607614"/>
              <a:gd name="connsiteY220" fmla="*/ 114526 h 606761"/>
              <a:gd name="connsiteX221" fmla="*/ 114699 w 607614"/>
              <a:gd name="connsiteY221" fmla="*/ 3034 h 606761"/>
              <a:gd name="connsiteX222" fmla="*/ 117737 w 607614"/>
              <a:gd name="connsiteY222" fmla="*/ 758 h 606761"/>
              <a:gd name="connsiteX223" fmla="*/ 118497 w 607614"/>
              <a:gd name="connsiteY223" fmla="*/ 758 h 606761"/>
              <a:gd name="connsiteX224" fmla="*/ 121535 w 607614"/>
              <a:gd name="connsiteY224"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607614" h="606761">
                <a:moveTo>
                  <a:pt x="476271" y="555954"/>
                </a:moveTo>
                <a:lnTo>
                  <a:pt x="496009" y="555954"/>
                </a:lnTo>
                <a:lnTo>
                  <a:pt x="496009" y="576423"/>
                </a:lnTo>
                <a:lnTo>
                  <a:pt x="476271" y="576423"/>
                </a:lnTo>
                <a:close/>
                <a:moveTo>
                  <a:pt x="283277" y="536216"/>
                </a:moveTo>
                <a:lnTo>
                  <a:pt x="303868" y="536216"/>
                </a:lnTo>
                <a:lnTo>
                  <a:pt x="303868" y="555954"/>
                </a:lnTo>
                <a:lnTo>
                  <a:pt x="283277" y="555954"/>
                </a:lnTo>
                <a:close/>
                <a:moveTo>
                  <a:pt x="243070" y="536216"/>
                </a:moveTo>
                <a:lnTo>
                  <a:pt x="263539" y="536216"/>
                </a:lnTo>
                <a:lnTo>
                  <a:pt x="263539" y="555954"/>
                </a:lnTo>
                <a:lnTo>
                  <a:pt x="243070" y="555954"/>
                </a:lnTo>
                <a:close/>
                <a:moveTo>
                  <a:pt x="202741" y="536216"/>
                </a:moveTo>
                <a:lnTo>
                  <a:pt x="222601" y="536216"/>
                </a:lnTo>
                <a:lnTo>
                  <a:pt x="222601" y="555954"/>
                </a:lnTo>
                <a:lnTo>
                  <a:pt x="202741" y="555954"/>
                </a:lnTo>
                <a:close/>
                <a:moveTo>
                  <a:pt x="142065" y="536216"/>
                </a:moveTo>
                <a:lnTo>
                  <a:pt x="161803" y="536216"/>
                </a:lnTo>
                <a:lnTo>
                  <a:pt x="161803" y="555954"/>
                </a:lnTo>
                <a:lnTo>
                  <a:pt x="142065" y="555954"/>
                </a:lnTo>
                <a:close/>
                <a:moveTo>
                  <a:pt x="101005" y="536216"/>
                </a:moveTo>
                <a:lnTo>
                  <a:pt x="121474" y="536216"/>
                </a:lnTo>
                <a:lnTo>
                  <a:pt x="121474" y="555954"/>
                </a:lnTo>
                <a:lnTo>
                  <a:pt x="101005" y="555954"/>
                </a:lnTo>
                <a:close/>
                <a:moveTo>
                  <a:pt x="60798" y="536216"/>
                </a:moveTo>
                <a:lnTo>
                  <a:pt x="81267" y="536216"/>
                </a:lnTo>
                <a:lnTo>
                  <a:pt x="81267" y="555954"/>
                </a:lnTo>
                <a:lnTo>
                  <a:pt x="60798" y="555954"/>
                </a:lnTo>
                <a:close/>
                <a:moveTo>
                  <a:pt x="476271" y="515747"/>
                </a:moveTo>
                <a:lnTo>
                  <a:pt x="496009" y="515747"/>
                </a:lnTo>
                <a:lnTo>
                  <a:pt x="496009" y="536216"/>
                </a:lnTo>
                <a:lnTo>
                  <a:pt x="476271" y="536216"/>
                </a:lnTo>
                <a:close/>
                <a:moveTo>
                  <a:pt x="536947" y="495278"/>
                </a:moveTo>
                <a:lnTo>
                  <a:pt x="556685" y="495278"/>
                </a:lnTo>
                <a:lnTo>
                  <a:pt x="556685" y="606761"/>
                </a:lnTo>
                <a:lnTo>
                  <a:pt x="536947" y="606761"/>
                </a:lnTo>
                <a:close/>
                <a:moveTo>
                  <a:pt x="415473" y="495278"/>
                </a:moveTo>
                <a:lnTo>
                  <a:pt x="435211" y="495278"/>
                </a:lnTo>
                <a:lnTo>
                  <a:pt x="435211" y="606761"/>
                </a:lnTo>
                <a:lnTo>
                  <a:pt x="415473" y="606761"/>
                </a:lnTo>
                <a:close/>
                <a:moveTo>
                  <a:pt x="283277" y="495278"/>
                </a:moveTo>
                <a:lnTo>
                  <a:pt x="303868" y="495278"/>
                </a:lnTo>
                <a:lnTo>
                  <a:pt x="303868" y="515747"/>
                </a:lnTo>
                <a:lnTo>
                  <a:pt x="283277" y="515747"/>
                </a:lnTo>
                <a:close/>
                <a:moveTo>
                  <a:pt x="243070" y="495278"/>
                </a:moveTo>
                <a:lnTo>
                  <a:pt x="263539" y="495278"/>
                </a:lnTo>
                <a:lnTo>
                  <a:pt x="263539" y="515747"/>
                </a:lnTo>
                <a:lnTo>
                  <a:pt x="243070" y="515747"/>
                </a:lnTo>
                <a:close/>
                <a:moveTo>
                  <a:pt x="202741" y="495278"/>
                </a:moveTo>
                <a:lnTo>
                  <a:pt x="222601" y="495278"/>
                </a:lnTo>
                <a:lnTo>
                  <a:pt x="222601" y="515747"/>
                </a:lnTo>
                <a:lnTo>
                  <a:pt x="202741" y="515747"/>
                </a:lnTo>
                <a:close/>
                <a:moveTo>
                  <a:pt x="142065" y="495278"/>
                </a:moveTo>
                <a:lnTo>
                  <a:pt x="161803" y="495278"/>
                </a:lnTo>
                <a:lnTo>
                  <a:pt x="161803" y="515747"/>
                </a:lnTo>
                <a:lnTo>
                  <a:pt x="142065" y="515747"/>
                </a:lnTo>
                <a:close/>
                <a:moveTo>
                  <a:pt x="101005" y="495278"/>
                </a:moveTo>
                <a:lnTo>
                  <a:pt x="121474" y="495278"/>
                </a:lnTo>
                <a:lnTo>
                  <a:pt x="121474" y="515747"/>
                </a:lnTo>
                <a:lnTo>
                  <a:pt x="101005" y="515747"/>
                </a:lnTo>
                <a:close/>
                <a:moveTo>
                  <a:pt x="60798" y="495278"/>
                </a:moveTo>
                <a:lnTo>
                  <a:pt x="81267" y="495278"/>
                </a:lnTo>
                <a:lnTo>
                  <a:pt x="81267" y="515747"/>
                </a:lnTo>
                <a:lnTo>
                  <a:pt x="60798" y="515747"/>
                </a:lnTo>
                <a:close/>
                <a:moveTo>
                  <a:pt x="283277" y="455071"/>
                </a:moveTo>
                <a:lnTo>
                  <a:pt x="303868" y="455071"/>
                </a:lnTo>
                <a:lnTo>
                  <a:pt x="303868" y="475540"/>
                </a:lnTo>
                <a:lnTo>
                  <a:pt x="283277" y="475540"/>
                </a:lnTo>
                <a:close/>
                <a:moveTo>
                  <a:pt x="243070" y="455071"/>
                </a:moveTo>
                <a:lnTo>
                  <a:pt x="263539" y="455071"/>
                </a:lnTo>
                <a:lnTo>
                  <a:pt x="263539" y="475540"/>
                </a:lnTo>
                <a:lnTo>
                  <a:pt x="243070" y="475540"/>
                </a:lnTo>
                <a:close/>
                <a:moveTo>
                  <a:pt x="202741" y="455071"/>
                </a:moveTo>
                <a:lnTo>
                  <a:pt x="222601" y="455071"/>
                </a:lnTo>
                <a:lnTo>
                  <a:pt x="222601" y="475540"/>
                </a:lnTo>
                <a:lnTo>
                  <a:pt x="202741" y="475540"/>
                </a:lnTo>
                <a:close/>
                <a:moveTo>
                  <a:pt x="142065" y="455071"/>
                </a:moveTo>
                <a:lnTo>
                  <a:pt x="161803" y="455071"/>
                </a:lnTo>
                <a:lnTo>
                  <a:pt x="161803" y="475540"/>
                </a:lnTo>
                <a:lnTo>
                  <a:pt x="142065" y="475540"/>
                </a:lnTo>
                <a:close/>
                <a:moveTo>
                  <a:pt x="101005" y="455071"/>
                </a:moveTo>
                <a:lnTo>
                  <a:pt x="121474" y="455071"/>
                </a:lnTo>
                <a:lnTo>
                  <a:pt x="121474" y="475540"/>
                </a:lnTo>
                <a:lnTo>
                  <a:pt x="101005" y="475540"/>
                </a:lnTo>
                <a:close/>
                <a:moveTo>
                  <a:pt x="60798" y="455071"/>
                </a:moveTo>
                <a:lnTo>
                  <a:pt x="81267" y="455071"/>
                </a:lnTo>
                <a:lnTo>
                  <a:pt x="81267" y="475540"/>
                </a:lnTo>
                <a:lnTo>
                  <a:pt x="60798" y="475540"/>
                </a:lnTo>
                <a:close/>
                <a:moveTo>
                  <a:pt x="470887" y="414873"/>
                </a:moveTo>
                <a:lnTo>
                  <a:pt x="486839" y="457346"/>
                </a:lnTo>
                <a:lnTo>
                  <a:pt x="503550" y="414873"/>
                </a:lnTo>
                <a:close/>
                <a:moveTo>
                  <a:pt x="202741" y="404264"/>
                </a:moveTo>
                <a:lnTo>
                  <a:pt x="303868" y="404264"/>
                </a:lnTo>
                <a:lnTo>
                  <a:pt x="303868" y="424733"/>
                </a:lnTo>
                <a:lnTo>
                  <a:pt x="202741" y="424733"/>
                </a:lnTo>
                <a:close/>
                <a:moveTo>
                  <a:pt x="60798" y="404264"/>
                </a:moveTo>
                <a:lnTo>
                  <a:pt x="161803" y="404264"/>
                </a:lnTo>
                <a:lnTo>
                  <a:pt x="161803" y="424733"/>
                </a:lnTo>
                <a:lnTo>
                  <a:pt x="60798" y="424733"/>
                </a:lnTo>
                <a:close/>
                <a:moveTo>
                  <a:pt x="435186" y="394395"/>
                </a:moveTo>
                <a:lnTo>
                  <a:pt x="536972" y="394395"/>
                </a:lnTo>
                <a:cubicBezTo>
                  <a:pt x="576471" y="394395"/>
                  <a:pt x="607614" y="425491"/>
                  <a:pt x="607614" y="464931"/>
                </a:cubicBezTo>
                <a:lnTo>
                  <a:pt x="607614" y="606761"/>
                </a:lnTo>
                <a:lnTo>
                  <a:pt x="587105" y="606761"/>
                </a:lnTo>
                <a:lnTo>
                  <a:pt x="587105" y="464931"/>
                </a:lnTo>
                <a:cubicBezTo>
                  <a:pt x="587105" y="436868"/>
                  <a:pt x="565077" y="414873"/>
                  <a:pt x="536972" y="414873"/>
                </a:cubicBezTo>
                <a:lnTo>
                  <a:pt x="525578" y="414873"/>
                </a:lnTo>
                <a:lnTo>
                  <a:pt x="497473" y="489201"/>
                </a:lnTo>
                <a:cubicBezTo>
                  <a:pt x="494435" y="492235"/>
                  <a:pt x="489877" y="495269"/>
                  <a:pt x="486079" y="495269"/>
                </a:cubicBezTo>
                <a:cubicBezTo>
                  <a:pt x="482281" y="495269"/>
                  <a:pt x="477723" y="492235"/>
                  <a:pt x="476964" y="489201"/>
                </a:cubicBezTo>
                <a:lnTo>
                  <a:pt x="448859" y="414873"/>
                </a:lnTo>
                <a:lnTo>
                  <a:pt x="435186" y="414873"/>
                </a:lnTo>
                <a:cubicBezTo>
                  <a:pt x="407081" y="414873"/>
                  <a:pt x="385053" y="436868"/>
                  <a:pt x="385053" y="464931"/>
                </a:cubicBezTo>
                <a:lnTo>
                  <a:pt x="385053" y="606761"/>
                </a:lnTo>
                <a:lnTo>
                  <a:pt x="364544" y="606761"/>
                </a:lnTo>
                <a:lnTo>
                  <a:pt x="364544" y="464931"/>
                </a:lnTo>
                <a:cubicBezTo>
                  <a:pt x="364544" y="425491"/>
                  <a:pt x="395687" y="394395"/>
                  <a:pt x="435186" y="394395"/>
                </a:cubicBezTo>
                <a:close/>
                <a:moveTo>
                  <a:pt x="202741" y="364057"/>
                </a:moveTo>
                <a:lnTo>
                  <a:pt x="303868" y="364057"/>
                </a:lnTo>
                <a:lnTo>
                  <a:pt x="303868" y="384526"/>
                </a:lnTo>
                <a:lnTo>
                  <a:pt x="202741" y="384526"/>
                </a:lnTo>
                <a:close/>
                <a:moveTo>
                  <a:pt x="60798" y="364057"/>
                </a:moveTo>
                <a:lnTo>
                  <a:pt x="161803" y="364057"/>
                </a:lnTo>
                <a:lnTo>
                  <a:pt x="161803" y="384526"/>
                </a:lnTo>
                <a:lnTo>
                  <a:pt x="60798" y="384526"/>
                </a:lnTo>
                <a:close/>
                <a:moveTo>
                  <a:pt x="344075" y="323850"/>
                </a:moveTo>
                <a:lnTo>
                  <a:pt x="395004" y="323850"/>
                </a:lnTo>
                <a:lnTo>
                  <a:pt x="395004" y="343588"/>
                </a:lnTo>
                <a:lnTo>
                  <a:pt x="344075" y="343588"/>
                </a:lnTo>
                <a:close/>
                <a:moveTo>
                  <a:pt x="202741" y="323850"/>
                </a:moveTo>
                <a:lnTo>
                  <a:pt x="303868" y="323850"/>
                </a:lnTo>
                <a:lnTo>
                  <a:pt x="303868" y="343588"/>
                </a:lnTo>
                <a:lnTo>
                  <a:pt x="202741" y="343588"/>
                </a:lnTo>
                <a:close/>
                <a:moveTo>
                  <a:pt x="60798" y="323850"/>
                </a:moveTo>
                <a:lnTo>
                  <a:pt x="161803" y="323850"/>
                </a:lnTo>
                <a:lnTo>
                  <a:pt x="161803" y="343588"/>
                </a:lnTo>
                <a:lnTo>
                  <a:pt x="60798" y="343588"/>
                </a:lnTo>
                <a:close/>
                <a:moveTo>
                  <a:pt x="344075" y="282911"/>
                </a:moveTo>
                <a:lnTo>
                  <a:pt x="395004" y="282911"/>
                </a:lnTo>
                <a:lnTo>
                  <a:pt x="395004" y="303380"/>
                </a:lnTo>
                <a:lnTo>
                  <a:pt x="344075" y="303380"/>
                </a:lnTo>
                <a:close/>
                <a:moveTo>
                  <a:pt x="202741" y="282911"/>
                </a:moveTo>
                <a:lnTo>
                  <a:pt x="303868" y="282911"/>
                </a:lnTo>
                <a:lnTo>
                  <a:pt x="303868" y="303380"/>
                </a:lnTo>
                <a:lnTo>
                  <a:pt x="202741" y="303380"/>
                </a:lnTo>
                <a:close/>
                <a:moveTo>
                  <a:pt x="60798" y="282911"/>
                </a:moveTo>
                <a:lnTo>
                  <a:pt x="161803" y="282911"/>
                </a:lnTo>
                <a:lnTo>
                  <a:pt x="161803" y="303380"/>
                </a:lnTo>
                <a:lnTo>
                  <a:pt x="60798" y="303380"/>
                </a:lnTo>
                <a:close/>
                <a:moveTo>
                  <a:pt x="476209" y="273048"/>
                </a:moveTo>
                <a:cubicBezTo>
                  <a:pt x="458747" y="273048"/>
                  <a:pt x="445841" y="285940"/>
                  <a:pt x="445841" y="303382"/>
                </a:cubicBezTo>
                <a:lnTo>
                  <a:pt x="445841" y="333716"/>
                </a:lnTo>
                <a:cubicBezTo>
                  <a:pt x="445841" y="351158"/>
                  <a:pt x="458747" y="364050"/>
                  <a:pt x="476209" y="364050"/>
                </a:cubicBezTo>
                <a:lnTo>
                  <a:pt x="495949" y="364050"/>
                </a:lnTo>
                <a:cubicBezTo>
                  <a:pt x="513411" y="364050"/>
                  <a:pt x="526317" y="351158"/>
                  <a:pt x="526317" y="333716"/>
                </a:cubicBezTo>
                <a:lnTo>
                  <a:pt x="526317" y="303382"/>
                </a:lnTo>
                <a:cubicBezTo>
                  <a:pt x="526317" y="285940"/>
                  <a:pt x="513411" y="273048"/>
                  <a:pt x="495949" y="273048"/>
                </a:cubicBezTo>
                <a:close/>
                <a:moveTo>
                  <a:pt x="476209" y="252573"/>
                </a:moveTo>
                <a:lnTo>
                  <a:pt x="495949" y="252573"/>
                </a:lnTo>
                <a:cubicBezTo>
                  <a:pt x="524799" y="252573"/>
                  <a:pt x="546816" y="275323"/>
                  <a:pt x="546816" y="303382"/>
                </a:cubicBezTo>
                <a:lnTo>
                  <a:pt x="546816" y="333716"/>
                </a:lnTo>
                <a:cubicBezTo>
                  <a:pt x="546816" y="361775"/>
                  <a:pt x="524799" y="384525"/>
                  <a:pt x="495949" y="384525"/>
                </a:cubicBezTo>
                <a:lnTo>
                  <a:pt x="476209" y="384525"/>
                </a:lnTo>
                <a:cubicBezTo>
                  <a:pt x="447359" y="384525"/>
                  <a:pt x="425342" y="361775"/>
                  <a:pt x="425342" y="333716"/>
                </a:cubicBezTo>
                <a:lnTo>
                  <a:pt x="425342" y="303382"/>
                </a:lnTo>
                <a:cubicBezTo>
                  <a:pt x="425342" y="275323"/>
                  <a:pt x="447359" y="252573"/>
                  <a:pt x="476209" y="252573"/>
                </a:cubicBezTo>
                <a:close/>
                <a:moveTo>
                  <a:pt x="222568" y="166868"/>
                </a:moveTo>
                <a:lnTo>
                  <a:pt x="180038" y="182037"/>
                </a:lnTo>
                <a:lnTo>
                  <a:pt x="222568" y="197964"/>
                </a:lnTo>
                <a:close/>
                <a:moveTo>
                  <a:pt x="526352" y="161559"/>
                </a:moveTo>
                <a:lnTo>
                  <a:pt x="526352" y="202515"/>
                </a:lnTo>
                <a:lnTo>
                  <a:pt x="587109" y="202515"/>
                </a:lnTo>
                <a:lnTo>
                  <a:pt x="587109" y="161559"/>
                </a:lnTo>
                <a:close/>
                <a:moveTo>
                  <a:pt x="243073" y="161559"/>
                </a:moveTo>
                <a:lnTo>
                  <a:pt x="243073" y="202515"/>
                </a:lnTo>
                <a:lnTo>
                  <a:pt x="506606" y="202515"/>
                </a:lnTo>
                <a:lnTo>
                  <a:pt x="506606" y="161559"/>
                </a:lnTo>
                <a:close/>
                <a:moveTo>
                  <a:pt x="344081" y="100883"/>
                </a:moveTo>
                <a:lnTo>
                  <a:pt x="556730" y="100883"/>
                </a:lnTo>
                <a:cubicBezTo>
                  <a:pt x="562806" y="100883"/>
                  <a:pt x="567363" y="105434"/>
                  <a:pt x="567363" y="111501"/>
                </a:cubicBezTo>
                <a:lnTo>
                  <a:pt x="567363" y="141839"/>
                </a:lnTo>
                <a:lnTo>
                  <a:pt x="597741" y="141839"/>
                </a:lnTo>
                <a:cubicBezTo>
                  <a:pt x="603817" y="141839"/>
                  <a:pt x="607614" y="145631"/>
                  <a:pt x="607614" y="151699"/>
                </a:cubicBezTo>
                <a:lnTo>
                  <a:pt x="607614" y="212375"/>
                </a:lnTo>
                <a:cubicBezTo>
                  <a:pt x="607614" y="218443"/>
                  <a:pt x="603817" y="222235"/>
                  <a:pt x="597741" y="222235"/>
                </a:cubicBezTo>
                <a:lnTo>
                  <a:pt x="516479" y="222235"/>
                </a:lnTo>
                <a:lnTo>
                  <a:pt x="233200" y="222235"/>
                </a:lnTo>
                <a:lnTo>
                  <a:pt x="230922" y="222235"/>
                </a:lnTo>
                <a:cubicBezTo>
                  <a:pt x="230162" y="222235"/>
                  <a:pt x="228644" y="221476"/>
                  <a:pt x="227884" y="221476"/>
                </a:cubicBezTo>
                <a:lnTo>
                  <a:pt x="148141" y="191138"/>
                </a:lnTo>
                <a:cubicBezTo>
                  <a:pt x="145103" y="190380"/>
                  <a:pt x="142065" y="185829"/>
                  <a:pt x="142065" y="182037"/>
                </a:cubicBezTo>
                <a:cubicBezTo>
                  <a:pt x="142065" y="178245"/>
                  <a:pt x="145103" y="173694"/>
                  <a:pt x="148141" y="172936"/>
                </a:cubicBezTo>
                <a:lnTo>
                  <a:pt x="227884" y="142598"/>
                </a:lnTo>
                <a:cubicBezTo>
                  <a:pt x="228644" y="142598"/>
                  <a:pt x="230922" y="141839"/>
                  <a:pt x="233200" y="141839"/>
                </a:cubicBezTo>
                <a:lnTo>
                  <a:pt x="516479" y="141839"/>
                </a:lnTo>
                <a:lnTo>
                  <a:pt x="546857" y="141839"/>
                </a:lnTo>
                <a:lnTo>
                  <a:pt x="546857" y="121361"/>
                </a:lnTo>
                <a:lnTo>
                  <a:pt x="344081" y="121361"/>
                </a:lnTo>
                <a:close/>
                <a:moveTo>
                  <a:pt x="111660" y="34130"/>
                </a:moveTo>
                <a:lnTo>
                  <a:pt x="72921" y="72811"/>
                </a:lnTo>
                <a:lnTo>
                  <a:pt x="34182" y="111492"/>
                </a:lnTo>
                <a:lnTo>
                  <a:pt x="111660" y="111492"/>
                </a:lnTo>
                <a:close/>
                <a:moveTo>
                  <a:pt x="121535" y="0"/>
                </a:moveTo>
                <a:lnTo>
                  <a:pt x="476265" y="0"/>
                </a:lnTo>
                <a:cubicBezTo>
                  <a:pt x="482342" y="0"/>
                  <a:pt x="486140" y="3792"/>
                  <a:pt x="486140" y="9860"/>
                </a:cubicBezTo>
                <a:lnTo>
                  <a:pt x="486140" y="70536"/>
                </a:lnTo>
                <a:lnTo>
                  <a:pt x="465631" y="70536"/>
                </a:lnTo>
                <a:lnTo>
                  <a:pt x="465631" y="20478"/>
                </a:lnTo>
                <a:lnTo>
                  <a:pt x="131410" y="20478"/>
                </a:lnTo>
                <a:lnTo>
                  <a:pt x="131410" y="121352"/>
                </a:lnTo>
                <a:cubicBezTo>
                  <a:pt x="131410" y="127420"/>
                  <a:pt x="127612" y="131212"/>
                  <a:pt x="121535" y="131212"/>
                </a:cubicBezTo>
                <a:lnTo>
                  <a:pt x="20509" y="131212"/>
                </a:lnTo>
                <a:lnTo>
                  <a:pt x="20509" y="586283"/>
                </a:lnTo>
                <a:lnTo>
                  <a:pt x="303838" y="586283"/>
                </a:lnTo>
                <a:lnTo>
                  <a:pt x="303838" y="606761"/>
                </a:lnTo>
                <a:lnTo>
                  <a:pt x="9875" y="606761"/>
                </a:lnTo>
                <a:cubicBezTo>
                  <a:pt x="3798" y="606761"/>
                  <a:pt x="0" y="602969"/>
                  <a:pt x="0" y="596901"/>
                </a:cubicBezTo>
                <a:lnTo>
                  <a:pt x="0" y="121352"/>
                </a:lnTo>
                <a:cubicBezTo>
                  <a:pt x="0" y="120594"/>
                  <a:pt x="760" y="119077"/>
                  <a:pt x="760" y="118318"/>
                </a:cubicBezTo>
                <a:lnTo>
                  <a:pt x="760" y="117560"/>
                </a:lnTo>
                <a:cubicBezTo>
                  <a:pt x="2279" y="116043"/>
                  <a:pt x="2279" y="115284"/>
                  <a:pt x="3038" y="114526"/>
                </a:cubicBezTo>
                <a:lnTo>
                  <a:pt x="114699" y="3034"/>
                </a:lnTo>
                <a:cubicBezTo>
                  <a:pt x="115458" y="2275"/>
                  <a:pt x="116218" y="2275"/>
                  <a:pt x="117737" y="758"/>
                </a:cubicBezTo>
                <a:lnTo>
                  <a:pt x="118497" y="758"/>
                </a:lnTo>
                <a:cubicBezTo>
                  <a:pt x="119256" y="0"/>
                  <a:pt x="120775" y="0"/>
                  <a:pt x="121535" y="0"/>
                </a:cubicBezTo>
                <a:close/>
              </a:path>
            </a:pathLst>
          </a:custGeom>
          <a:solidFill>
            <a:srgbClr val="00B0F0"/>
          </a:solidFill>
          <a:ln>
            <a:noFill/>
          </a:ln>
        </p:spPr>
        <p:txBody>
          <a:bodyPr/>
          <a:lstStyle/>
          <a:p>
            <a:pPr fontAlgn="ctr"/>
            <a:endParaRPr lang="en-US" altLang="zh-CN" sz="1600" dirty="0">
              <a:latin typeface="Huawei Sans" panose="020C0503030203020204" pitchFamily="34" charset="0"/>
            </a:endParaRPr>
          </a:p>
        </p:txBody>
      </p:sp>
      <p:sp>
        <p:nvSpPr>
          <p:cNvPr id="141" name="iŝļiḋe">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EEF92782-F1C9-4064-A506-7BD15711A8E7}"/>
              </a:ext>
            </a:extLst>
          </p:cNvPr>
          <p:cNvSpPr txBox="1"/>
          <p:nvPr/>
        </p:nvSpPr>
        <p:spPr bwMode="auto">
          <a:xfrm>
            <a:off x="6028281" y="3635496"/>
            <a:ext cx="158474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b="1" dirty="0">
                <a:latin typeface="Huawei Sans" panose="020C0503030203020204" pitchFamily="34" charset="0"/>
              </a:rPr>
              <a:t>Schedule</a:t>
            </a:r>
            <a:endParaRPr lang="en-US" altLang="zh-CN" sz="1400" b="1" dirty="0">
              <a:latin typeface="Huawei Sans" panose="020C0503030203020204" pitchFamily="34" charset="0"/>
            </a:endParaRPr>
          </a:p>
        </p:txBody>
      </p:sp>
      <p:sp>
        <p:nvSpPr>
          <p:cNvPr id="142"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5823005" y="4188984"/>
            <a:ext cx="1995297"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algn="ctr" fontAlgn="ctr"/>
            <a:r>
              <a:rPr lang="en-US" sz="1200" dirty="0">
                <a:latin typeface="Huawei Sans" panose="020C0503030203020204" pitchFamily="34" charset="0"/>
              </a:rPr>
              <a:t>Overall migration time</a:t>
            </a:r>
            <a:endParaRPr lang="en-US" altLang="zh-CN" sz="1200" kern="0" dirty="0">
              <a:latin typeface="Huawei Sans" panose="020C0503030203020204" pitchFamily="34" charset="0"/>
            </a:endParaRPr>
          </a:p>
        </p:txBody>
      </p:sp>
      <p:sp>
        <p:nvSpPr>
          <p:cNvPr id="144"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5899169" y="4951437"/>
            <a:ext cx="1842969"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algn="ctr" fontAlgn="ctr"/>
            <a:r>
              <a:rPr lang="en-US" sz="1200" dirty="0">
                <a:latin typeface="Huawei Sans" panose="020C0503030203020204" pitchFamily="34" charset="0"/>
              </a:rPr>
              <a:t>Service interruption time</a:t>
            </a:r>
            <a:endParaRPr lang="en-US" altLang="zh-CN" sz="1200" kern="0" dirty="0">
              <a:latin typeface="Huawei Sans" panose="020C0503030203020204" pitchFamily="34" charset="0"/>
            </a:endParaRPr>
          </a:p>
        </p:txBody>
      </p:sp>
      <p:sp>
        <p:nvSpPr>
          <p:cNvPr id="145"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6028281" y="5669748"/>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algn="ctr" fontAlgn="ctr"/>
            <a:r>
              <a:rPr lang="en-US" sz="1200" dirty="0">
                <a:latin typeface="Huawei Sans" panose="020C0503030203020204" pitchFamily="34" charset="0"/>
              </a:rPr>
              <a:t>Rollback time</a:t>
            </a:r>
            <a:endParaRPr lang="en-US" altLang="zh-CN" sz="1200" kern="0" dirty="0">
              <a:latin typeface="Huawei Sans" panose="020C0503030203020204" pitchFamily="34" charset="0"/>
            </a:endParaRPr>
          </a:p>
        </p:txBody>
      </p:sp>
      <p:sp>
        <p:nvSpPr>
          <p:cNvPr id="146" name="copy-archives_83977"/>
          <p:cNvSpPr>
            <a:spLocks noChangeAspect="1"/>
          </p:cNvSpPr>
          <p:nvPr/>
        </p:nvSpPr>
        <p:spPr bwMode="auto">
          <a:xfrm>
            <a:off x="8604369" y="2863210"/>
            <a:ext cx="506899" cy="609685"/>
          </a:xfrm>
          <a:custGeom>
            <a:avLst/>
            <a:gdLst>
              <a:gd name="T0" fmla="*/ 592 w 694"/>
              <a:gd name="T1" fmla="*/ 0 h 836"/>
              <a:gd name="T2" fmla="*/ 223 w 694"/>
              <a:gd name="T3" fmla="*/ 0 h 836"/>
              <a:gd name="T4" fmla="*/ 122 w 694"/>
              <a:gd name="T5" fmla="*/ 102 h 836"/>
              <a:gd name="T6" fmla="*/ 122 w 694"/>
              <a:gd name="T7" fmla="*/ 122 h 836"/>
              <a:gd name="T8" fmla="*/ 102 w 694"/>
              <a:gd name="T9" fmla="*/ 122 h 836"/>
              <a:gd name="T10" fmla="*/ 0 w 694"/>
              <a:gd name="T11" fmla="*/ 223 h 836"/>
              <a:gd name="T12" fmla="*/ 0 w 694"/>
              <a:gd name="T13" fmla="*/ 734 h 836"/>
              <a:gd name="T14" fmla="*/ 102 w 694"/>
              <a:gd name="T15" fmla="*/ 836 h 836"/>
              <a:gd name="T16" fmla="*/ 470 w 694"/>
              <a:gd name="T17" fmla="*/ 836 h 836"/>
              <a:gd name="T18" fmla="*/ 572 w 694"/>
              <a:gd name="T19" fmla="*/ 734 h 836"/>
              <a:gd name="T20" fmla="*/ 572 w 694"/>
              <a:gd name="T21" fmla="*/ 714 h 836"/>
              <a:gd name="T22" fmla="*/ 592 w 694"/>
              <a:gd name="T23" fmla="*/ 714 h 836"/>
              <a:gd name="T24" fmla="*/ 694 w 694"/>
              <a:gd name="T25" fmla="*/ 612 h 836"/>
              <a:gd name="T26" fmla="*/ 694 w 694"/>
              <a:gd name="T27" fmla="*/ 102 h 836"/>
              <a:gd name="T28" fmla="*/ 592 w 694"/>
              <a:gd name="T29" fmla="*/ 0 h 836"/>
              <a:gd name="T30" fmla="*/ 470 w 694"/>
              <a:gd name="T31" fmla="*/ 809 h 836"/>
              <a:gd name="T32" fmla="*/ 102 w 694"/>
              <a:gd name="T33" fmla="*/ 809 h 836"/>
              <a:gd name="T34" fmla="*/ 27 w 694"/>
              <a:gd name="T35" fmla="*/ 734 h 836"/>
              <a:gd name="T36" fmla="*/ 27 w 694"/>
              <a:gd name="T37" fmla="*/ 223 h 836"/>
              <a:gd name="T38" fmla="*/ 102 w 694"/>
              <a:gd name="T39" fmla="*/ 148 h 836"/>
              <a:gd name="T40" fmla="*/ 356 w 694"/>
              <a:gd name="T41" fmla="*/ 148 h 836"/>
              <a:gd name="T42" fmla="*/ 356 w 694"/>
              <a:gd name="T43" fmla="*/ 266 h 836"/>
              <a:gd name="T44" fmla="*/ 457 w 694"/>
              <a:gd name="T45" fmla="*/ 368 h 836"/>
              <a:gd name="T46" fmla="*/ 545 w 694"/>
              <a:gd name="T47" fmla="*/ 368 h 836"/>
              <a:gd name="T48" fmla="*/ 545 w 694"/>
              <a:gd name="T49" fmla="*/ 734 h 836"/>
              <a:gd name="T50" fmla="*/ 470 w 694"/>
              <a:gd name="T51" fmla="*/ 809 h 836"/>
              <a:gd name="T52" fmla="*/ 382 w 694"/>
              <a:gd name="T53" fmla="*/ 171 h 836"/>
              <a:gd name="T54" fmla="*/ 530 w 694"/>
              <a:gd name="T55" fmla="*/ 341 h 836"/>
              <a:gd name="T56" fmla="*/ 457 w 694"/>
              <a:gd name="T57" fmla="*/ 341 h 836"/>
              <a:gd name="T58" fmla="*/ 382 w 694"/>
              <a:gd name="T59" fmla="*/ 266 h 836"/>
              <a:gd name="T60" fmla="*/ 382 w 694"/>
              <a:gd name="T61" fmla="*/ 171 h 836"/>
              <a:gd name="T62" fmla="*/ 667 w 694"/>
              <a:gd name="T63" fmla="*/ 612 h 836"/>
              <a:gd name="T64" fmla="*/ 592 w 694"/>
              <a:gd name="T65" fmla="*/ 687 h 836"/>
              <a:gd name="T66" fmla="*/ 572 w 694"/>
              <a:gd name="T67" fmla="*/ 687 h 836"/>
              <a:gd name="T68" fmla="*/ 572 w 694"/>
              <a:gd name="T69" fmla="*/ 354 h 836"/>
              <a:gd name="T70" fmla="*/ 569 w 694"/>
              <a:gd name="T71" fmla="*/ 346 h 836"/>
              <a:gd name="T72" fmla="*/ 379 w 694"/>
              <a:gd name="T73" fmla="*/ 126 h 836"/>
              <a:gd name="T74" fmla="*/ 369 w 694"/>
              <a:gd name="T75" fmla="*/ 122 h 836"/>
              <a:gd name="T76" fmla="*/ 148 w 694"/>
              <a:gd name="T77" fmla="*/ 122 h 836"/>
              <a:gd name="T78" fmla="*/ 148 w 694"/>
              <a:gd name="T79" fmla="*/ 102 h 836"/>
              <a:gd name="T80" fmla="*/ 223 w 694"/>
              <a:gd name="T81" fmla="*/ 27 h 836"/>
              <a:gd name="T82" fmla="*/ 592 w 694"/>
              <a:gd name="T83" fmla="*/ 27 h 836"/>
              <a:gd name="T84" fmla="*/ 667 w 694"/>
              <a:gd name="T85" fmla="*/ 102 h 836"/>
              <a:gd name="T86" fmla="*/ 667 w 694"/>
              <a:gd name="T87" fmla="*/ 612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4" h="836">
                <a:moveTo>
                  <a:pt x="592" y="0"/>
                </a:moveTo>
                <a:lnTo>
                  <a:pt x="223" y="0"/>
                </a:lnTo>
                <a:cubicBezTo>
                  <a:pt x="167" y="0"/>
                  <a:pt x="122" y="46"/>
                  <a:pt x="122" y="102"/>
                </a:cubicBezTo>
                <a:lnTo>
                  <a:pt x="122" y="122"/>
                </a:lnTo>
                <a:lnTo>
                  <a:pt x="102" y="122"/>
                </a:lnTo>
                <a:cubicBezTo>
                  <a:pt x="46" y="122"/>
                  <a:pt x="0" y="167"/>
                  <a:pt x="0" y="223"/>
                </a:cubicBezTo>
                <a:lnTo>
                  <a:pt x="0" y="734"/>
                </a:lnTo>
                <a:cubicBezTo>
                  <a:pt x="0" y="790"/>
                  <a:pt x="46" y="836"/>
                  <a:pt x="102" y="836"/>
                </a:cubicBezTo>
                <a:lnTo>
                  <a:pt x="470" y="836"/>
                </a:lnTo>
                <a:cubicBezTo>
                  <a:pt x="526" y="836"/>
                  <a:pt x="572" y="790"/>
                  <a:pt x="572" y="734"/>
                </a:cubicBezTo>
                <a:lnTo>
                  <a:pt x="572" y="714"/>
                </a:lnTo>
                <a:lnTo>
                  <a:pt x="592" y="714"/>
                </a:lnTo>
                <a:cubicBezTo>
                  <a:pt x="648" y="714"/>
                  <a:pt x="694" y="668"/>
                  <a:pt x="694" y="612"/>
                </a:cubicBezTo>
                <a:lnTo>
                  <a:pt x="694" y="102"/>
                </a:lnTo>
                <a:cubicBezTo>
                  <a:pt x="694" y="46"/>
                  <a:pt x="648" y="0"/>
                  <a:pt x="592" y="0"/>
                </a:cubicBezTo>
                <a:close/>
                <a:moveTo>
                  <a:pt x="470" y="809"/>
                </a:moveTo>
                <a:lnTo>
                  <a:pt x="102" y="809"/>
                </a:lnTo>
                <a:cubicBezTo>
                  <a:pt x="60" y="809"/>
                  <a:pt x="27" y="775"/>
                  <a:pt x="27" y="734"/>
                </a:cubicBezTo>
                <a:lnTo>
                  <a:pt x="27" y="223"/>
                </a:lnTo>
                <a:cubicBezTo>
                  <a:pt x="27" y="182"/>
                  <a:pt x="60" y="148"/>
                  <a:pt x="102" y="148"/>
                </a:cubicBezTo>
                <a:lnTo>
                  <a:pt x="356" y="148"/>
                </a:lnTo>
                <a:lnTo>
                  <a:pt x="356" y="266"/>
                </a:lnTo>
                <a:cubicBezTo>
                  <a:pt x="356" y="322"/>
                  <a:pt x="401" y="368"/>
                  <a:pt x="457" y="368"/>
                </a:cubicBezTo>
                <a:lnTo>
                  <a:pt x="545" y="368"/>
                </a:lnTo>
                <a:lnTo>
                  <a:pt x="545" y="734"/>
                </a:lnTo>
                <a:cubicBezTo>
                  <a:pt x="545" y="775"/>
                  <a:pt x="512" y="809"/>
                  <a:pt x="470" y="809"/>
                </a:cubicBezTo>
                <a:close/>
                <a:moveTo>
                  <a:pt x="382" y="171"/>
                </a:moveTo>
                <a:lnTo>
                  <a:pt x="530" y="341"/>
                </a:lnTo>
                <a:lnTo>
                  <a:pt x="457" y="341"/>
                </a:lnTo>
                <a:cubicBezTo>
                  <a:pt x="416" y="341"/>
                  <a:pt x="382" y="307"/>
                  <a:pt x="382" y="266"/>
                </a:cubicBezTo>
                <a:lnTo>
                  <a:pt x="382" y="171"/>
                </a:lnTo>
                <a:close/>
                <a:moveTo>
                  <a:pt x="667" y="612"/>
                </a:moveTo>
                <a:cubicBezTo>
                  <a:pt x="667" y="654"/>
                  <a:pt x="633" y="687"/>
                  <a:pt x="592" y="687"/>
                </a:cubicBezTo>
                <a:lnTo>
                  <a:pt x="572" y="687"/>
                </a:lnTo>
                <a:lnTo>
                  <a:pt x="572" y="354"/>
                </a:lnTo>
                <a:cubicBezTo>
                  <a:pt x="572" y="351"/>
                  <a:pt x="571" y="348"/>
                  <a:pt x="569" y="346"/>
                </a:cubicBezTo>
                <a:lnTo>
                  <a:pt x="379" y="126"/>
                </a:lnTo>
                <a:cubicBezTo>
                  <a:pt x="377" y="123"/>
                  <a:pt x="373" y="122"/>
                  <a:pt x="369" y="122"/>
                </a:cubicBezTo>
                <a:lnTo>
                  <a:pt x="148" y="122"/>
                </a:lnTo>
                <a:lnTo>
                  <a:pt x="148" y="102"/>
                </a:lnTo>
                <a:cubicBezTo>
                  <a:pt x="148" y="60"/>
                  <a:pt x="182" y="27"/>
                  <a:pt x="223" y="27"/>
                </a:cubicBezTo>
                <a:lnTo>
                  <a:pt x="592" y="27"/>
                </a:lnTo>
                <a:cubicBezTo>
                  <a:pt x="633" y="27"/>
                  <a:pt x="667" y="60"/>
                  <a:pt x="667" y="102"/>
                </a:cubicBezTo>
                <a:lnTo>
                  <a:pt x="667" y="612"/>
                </a:lnTo>
                <a:close/>
              </a:path>
            </a:pathLst>
          </a:custGeom>
          <a:solidFill>
            <a:schemeClr val="accent1"/>
          </a:solidFill>
          <a:ln>
            <a:noFill/>
          </a:ln>
        </p:spPr>
        <p:txBody>
          <a:bodyPr/>
          <a:lstStyle/>
          <a:p>
            <a:pPr fontAlgn="ctr"/>
            <a:endParaRPr lang="en-US" altLang="zh-CN" sz="1600" dirty="0">
              <a:latin typeface="Huawei Sans" panose="020C0503030203020204" pitchFamily="34" charset="0"/>
            </a:endParaRPr>
          </a:p>
        </p:txBody>
      </p:sp>
      <p:sp>
        <p:nvSpPr>
          <p:cNvPr id="147" name="iŝļiḋe">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EEF92782-F1C9-4064-A506-7BD15711A8E7}"/>
              </a:ext>
            </a:extLst>
          </p:cNvPr>
          <p:cNvSpPr txBox="1"/>
          <p:nvPr/>
        </p:nvSpPr>
        <p:spPr bwMode="auto">
          <a:xfrm>
            <a:off x="8126676" y="3635496"/>
            <a:ext cx="158474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b="1" dirty="0">
                <a:latin typeface="Huawei Sans" panose="020C0503030203020204" pitchFamily="34" charset="0"/>
              </a:rPr>
              <a:t>Mapping Table</a:t>
            </a:r>
            <a:endParaRPr lang="en-US" altLang="zh-CN" sz="1400" b="1" dirty="0">
              <a:latin typeface="Huawei Sans" panose="020C0503030203020204" pitchFamily="34" charset="0"/>
            </a:endParaRPr>
          </a:p>
        </p:txBody>
      </p:sp>
      <p:sp>
        <p:nvSpPr>
          <p:cNvPr id="149"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7921399" y="4092934"/>
            <a:ext cx="2594201" cy="48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fontAlgn="ctr"/>
            <a:r>
              <a:rPr lang="en-US" sz="1200" dirty="0">
                <a:latin typeface="Huawei Sans" panose="020C0503030203020204" pitchFamily="34" charset="0"/>
              </a:rPr>
              <a:t>Mapping table of physical and logical topologies before and after the migration</a:t>
            </a:r>
            <a:endParaRPr lang="en-US" altLang="zh-CN" sz="1200" kern="0" dirty="0">
              <a:latin typeface="Huawei Sans" panose="020C0503030203020204" pitchFamily="34" charset="0"/>
            </a:endParaRPr>
          </a:p>
        </p:txBody>
      </p:sp>
      <p:sp>
        <p:nvSpPr>
          <p:cNvPr id="150"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7921399" y="4736360"/>
            <a:ext cx="2594201" cy="72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fontAlgn="ctr"/>
            <a:r>
              <a:rPr lang="en-US" sz="1200" dirty="0">
                <a:latin typeface="Huawei Sans" panose="020C0503030203020204" pitchFamily="34" charset="0"/>
              </a:rPr>
              <a:t>Mapping table for control plane analysis (number of routing entries, security control, etc</a:t>
            </a:r>
            <a:r>
              <a:rPr lang="en-US" sz="1200" dirty="0" smtClean="0">
                <a:latin typeface="Huawei Sans" panose="020C0503030203020204" pitchFamily="34" charset="0"/>
              </a:rPr>
              <a:t>.) before </a:t>
            </a:r>
            <a:r>
              <a:rPr lang="en-US" sz="1200" dirty="0">
                <a:latin typeface="Huawei Sans" panose="020C0503030203020204" pitchFamily="34" charset="0"/>
              </a:rPr>
              <a:t>and after the migration</a:t>
            </a:r>
            <a:endParaRPr lang="en-US" altLang="zh-CN" sz="1200" kern="0" dirty="0">
              <a:latin typeface="Huawei Sans" panose="020C0503030203020204" pitchFamily="34" charset="0"/>
            </a:endParaRPr>
          </a:p>
        </p:txBody>
      </p:sp>
      <p:sp>
        <p:nvSpPr>
          <p:cNvPr id="153"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7921399" y="5562208"/>
            <a:ext cx="2594201" cy="51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lvl="6" fontAlgn="ctr"/>
            <a:r>
              <a:rPr lang="en-US" sz="1200" dirty="0">
                <a:latin typeface="Huawei Sans" panose="020C0503030203020204" pitchFamily="34" charset="0"/>
              </a:rPr>
              <a:t>Mapping table for service layer analysis (data flow direction) before and after the migration</a:t>
            </a:r>
            <a:endParaRPr lang="en-US" altLang="zh-CN" sz="1200" kern="0" dirty="0">
              <a:latin typeface="Huawei Sans" panose="020C0503030203020204" pitchFamily="34" charset="0"/>
            </a:endParaRPr>
          </a:p>
        </p:txBody>
      </p:sp>
      <p:grpSp>
        <p:nvGrpSpPr>
          <p:cNvPr id="45" name="组合 44"/>
          <p:cNvGrpSpPr/>
          <p:nvPr/>
        </p:nvGrpSpPr>
        <p:grpSpPr>
          <a:xfrm>
            <a:off x="7154200" y="76200"/>
            <a:ext cx="4531254" cy="213120"/>
            <a:chOff x="5725449" y="76200"/>
            <a:chExt cx="4531254" cy="213120"/>
          </a:xfrm>
        </p:grpSpPr>
        <p:sp>
          <p:nvSpPr>
            <p:cNvPr id="47" name="五边形 46"/>
            <p:cNvSpPr/>
            <p:nvPr/>
          </p:nvSpPr>
          <p:spPr bwMode="auto">
            <a:xfrm>
              <a:off x="5725449" y="76200"/>
              <a:ext cx="1626685"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rgbClr val="FFFFFF"/>
                  </a:solidFill>
                  <a:latin typeface="Huawei Sans" panose="020C0503030203020204" pitchFamily="34" charset="0"/>
                </a:rPr>
                <a:t>Preparation Phase</a:t>
              </a:r>
              <a:endParaRPr lang="en-US" altLang="zh-CN" sz="11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7256209" y="76200"/>
              <a:ext cx="183641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燕尾形 48"/>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20186287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3"/>
          <p:cNvSpPr>
            <a:spLocks noGrp="1"/>
          </p:cNvSpPr>
          <p:nvPr>
            <p:ph type="body" sz="quarter" idx="10"/>
          </p:nvPr>
        </p:nvSpPr>
        <p:spPr>
          <a:xfrm>
            <a:off x="2814192" y="1242453"/>
            <a:ext cx="8943861" cy="4680000"/>
          </a:xfrm>
        </p:spPr>
        <p:txBody>
          <a:bodyPr/>
          <a:lstStyle/>
          <a:p>
            <a:pPr marL="0" indent="0">
              <a:buNone/>
            </a:pPr>
            <a:r>
              <a:rPr lang="en-US" sz="1600" dirty="0" smtClean="0"/>
              <a:t>To facilitate migration rollback and service comparison after the migration, you need to take snapshots of the live network configuration and data before the migration.</a:t>
            </a:r>
            <a:endParaRPr lang="en-US" altLang="zh-CN" sz="1600" dirty="0" smtClean="0">
              <a:sym typeface="Huawei Sans" panose="020C0503030203020204" pitchFamily="34" charset="0"/>
            </a:endParaRPr>
          </a:p>
          <a:p>
            <a:pPr lvl="1"/>
            <a:r>
              <a:rPr lang="en-US" sz="1400" dirty="0" smtClean="0"/>
              <a:t>Back up live network configuration.</a:t>
            </a:r>
            <a:endParaRPr lang="en-US" altLang="zh-CN" sz="1400" dirty="0" smtClean="0">
              <a:sym typeface="Huawei Sans" panose="020C0503030203020204" pitchFamily="34" charset="0"/>
            </a:endParaRPr>
          </a:p>
          <a:p>
            <a:pPr lvl="1"/>
            <a:r>
              <a:rPr lang="en-US" sz="1400" dirty="0" smtClean="0"/>
              <a:t>Collect dynamic data on the live network, including the port status, traffic, routing protocol status, number of routes, STP status, and ARP/MAC address entries of each interface.</a:t>
            </a:r>
            <a:endParaRPr lang="en-US" altLang="zh-CN" sz="1400" dirty="0" smtClean="0">
              <a:sym typeface="Huawei Sans" panose="020C0503030203020204" pitchFamily="34" charset="0"/>
            </a:endParaRPr>
          </a:p>
          <a:p>
            <a:pPr lvl="1"/>
            <a:r>
              <a:rPr lang="en-US" sz="1400" dirty="0" smtClean="0"/>
              <a:t>Test services before the migration to ensure that the services involved in the migration are normal.		</a:t>
            </a:r>
            <a:endParaRPr lang="en-US" altLang="zh-CN" sz="14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Snapshot Before the Migration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805433"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b="1" dirty="0">
                <a:solidFill>
                  <a:schemeClr val="tx1"/>
                </a:solidFill>
                <a:latin typeface="Huawei Sans" panose="020C0503030203020204" pitchFamily="34" charset="0"/>
              </a:rPr>
              <a:t>Snapshot before the migration</a:t>
            </a:r>
            <a:endParaRPr lang="en-US" altLang="zh-CN" b="1" dirty="0">
              <a:solidFill>
                <a:schemeClr val="tx1"/>
              </a:solidFill>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Migration implementation</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rollback</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Migration test and check</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17243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267994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47" name="backup_115800"/>
          <p:cNvSpPr>
            <a:spLocks/>
          </p:cNvSpPr>
          <p:nvPr/>
        </p:nvSpPr>
        <p:spPr bwMode="auto">
          <a:xfrm>
            <a:off x="573053" y="1819930"/>
            <a:ext cx="184947" cy="16893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dirty="0">
              <a:latin typeface="Huawei Sans" panose="020C0503030203020204" pitchFamily="34" charset="0"/>
            </a:endParaRPr>
          </a:p>
        </p:txBody>
      </p:sp>
      <p:sp>
        <p:nvSpPr>
          <p:cNvPr id="48" name="iconfont-10123-4910640"/>
          <p:cNvSpPr>
            <a:spLocks/>
          </p:cNvSpPr>
          <p:nvPr/>
        </p:nvSpPr>
        <p:spPr bwMode="auto">
          <a:xfrm>
            <a:off x="585780" y="2770970"/>
            <a:ext cx="203046" cy="202752"/>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49" name="logout_166463"/>
          <p:cNvSpPr>
            <a:spLocks/>
          </p:cNvSpPr>
          <p:nvPr/>
        </p:nvSpPr>
        <p:spPr bwMode="auto">
          <a:xfrm>
            <a:off x="573052" y="3728992"/>
            <a:ext cx="159086" cy="19399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50" name="monitoring-test-card-on-computer_31936"/>
          <p:cNvSpPr>
            <a:spLocks/>
          </p:cNvSpPr>
          <p:nvPr/>
        </p:nvSpPr>
        <p:spPr bwMode="auto">
          <a:xfrm>
            <a:off x="585779" y="4704012"/>
            <a:ext cx="159493" cy="134060"/>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21" name="矩形 20"/>
          <p:cNvSpPr/>
          <p:nvPr/>
        </p:nvSpPr>
        <p:spPr>
          <a:xfrm>
            <a:off x="2854042" y="4327610"/>
            <a:ext cx="2470655" cy="133210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24" idx="3"/>
          </p:cNvCxnSpPr>
          <p:nvPr/>
        </p:nvCxnSpPr>
        <p:spPr>
          <a:xfrm>
            <a:off x="3476271" y="5349685"/>
            <a:ext cx="121041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23" name="图片 86" descr="核心交换机.png"/>
          <p:cNvPicPr>
            <a:picLocks noChangeAspect="1"/>
          </p:cNvPicPr>
          <p:nvPr/>
        </p:nvPicPr>
        <p:blipFill>
          <a:blip r:embed="rId4" cstate="print"/>
          <a:stretch>
            <a:fillRect/>
          </a:stretch>
        </p:blipFill>
        <p:spPr>
          <a:xfrm>
            <a:off x="3844776" y="5168162"/>
            <a:ext cx="449690" cy="361118"/>
          </a:xfrm>
          <a:prstGeom prst="rect">
            <a:avLst/>
          </a:prstGeom>
        </p:spPr>
      </p:pic>
      <p:pic>
        <p:nvPicPr>
          <p:cNvPr id="24"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3024175" y="5168161"/>
            <a:ext cx="452096" cy="363048"/>
          </a:xfrm>
          <a:prstGeom prst="rect">
            <a:avLst/>
          </a:prstGeom>
          <a:noFill/>
        </p:spPr>
      </p:pic>
      <p:pic>
        <p:nvPicPr>
          <p:cNvPr id="25"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43574" y="4457103"/>
            <a:ext cx="452096" cy="363048"/>
          </a:xfrm>
          <a:prstGeom prst="rect">
            <a:avLst/>
          </a:prstGeom>
        </p:spPr>
      </p:pic>
      <p:pic>
        <p:nvPicPr>
          <p:cNvPr id="26" name="图片 102" descr="AC-蓝.png"/>
          <p:cNvPicPr>
            <a:picLocks noChangeAspect="1"/>
          </p:cNvPicPr>
          <p:nvPr/>
        </p:nvPicPr>
        <p:blipFill>
          <a:blip r:embed="rId7" cstate="print"/>
          <a:stretch>
            <a:fillRect/>
          </a:stretch>
        </p:blipFill>
        <p:spPr>
          <a:xfrm>
            <a:off x="4686688" y="5166231"/>
            <a:ext cx="452096" cy="363049"/>
          </a:xfrm>
          <a:prstGeom prst="rect">
            <a:avLst/>
          </a:prstGeom>
        </p:spPr>
      </p:pic>
      <p:cxnSp>
        <p:nvCxnSpPr>
          <p:cNvPr id="27" name="直接连接符 26"/>
          <p:cNvCxnSpPr>
            <a:stCxn id="25" idx="2"/>
            <a:endCxn id="23" idx="0"/>
          </p:cNvCxnSpPr>
          <p:nvPr/>
        </p:nvCxnSpPr>
        <p:spPr>
          <a:xfrm>
            <a:off x="4069621" y="4820151"/>
            <a:ext cx="0" cy="34801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0" name="backup_247502"/>
          <p:cNvSpPr>
            <a:spLocks noChangeAspect="1"/>
          </p:cNvSpPr>
          <p:nvPr/>
        </p:nvSpPr>
        <p:spPr bwMode="auto">
          <a:xfrm>
            <a:off x="5990601" y="4657286"/>
            <a:ext cx="609685" cy="608767"/>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 name="connsiteX162" fmla="*/ 325000 h 606722"/>
              <a:gd name="connsiteY162" fmla="*/ 325000 h 606722"/>
              <a:gd name="connsiteX163" fmla="*/ 325000 h 606722"/>
              <a:gd name="connsiteY163" fmla="*/ 325000 h 606722"/>
              <a:gd name="connsiteX164" fmla="*/ 325000 h 606722"/>
              <a:gd name="connsiteY164" fmla="*/ 325000 h 606722"/>
              <a:gd name="connsiteX165" fmla="*/ 325000 h 606722"/>
              <a:gd name="connsiteY165" fmla="*/ 325000 h 606722"/>
              <a:gd name="connsiteX166" fmla="*/ 325000 h 606722"/>
              <a:gd name="connsiteY166" fmla="*/ 325000 h 606722"/>
              <a:gd name="connsiteX167" fmla="*/ 325000 h 606722"/>
              <a:gd name="connsiteY167" fmla="*/ 325000 h 606722"/>
              <a:gd name="connsiteX168" fmla="*/ 325000 h 606722"/>
              <a:gd name="connsiteY168" fmla="*/ 325000 h 606722"/>
              <a:gd name="connsiteX169" fmla="*/ 325000 h 606722"/>
              <a:gd name="connsiteY169" fmla="*/ 325000 h 606722"/>
              <a:gd name="connsiteX170" fmla="*/ 325000 h 606722"/>
              <a:gd name="connsiteY170" fmla="*/ 325000 h 606722"/>
              <a:gd name="connsiteX171" fmla="*/ 325000 h 606722"/>
              <a:gd name="connsiteY171" fmla="*/ 325000 h 606722"/>
              <a:gd name="connsiteX172" fmla="*/ 325000 h 606722"/>
              <a:gd name="connsiteY172" fmla="*/ 325000 h 606722"/>
              <a:gd name="connsiteX173" fmla="*/ 325000 h 606722"/>
              <a:gd name="connsiteY173" fmla="*/ 325000 h 606722"/>
              <a:gd name="connsiteX174" fmla="*/ 325000 h 606722"/>
              <a:gd name="connsiteY174" fmla="*/ 325000 h 606722"/>
              <a:gd name="connsiteX175" fmla="*/ 325000 h 606722"/>
              <a:gd name="connsiteY175" fmla="*/ 325000 h 606722"/>
              <a:gd name="connsiteX176" fmla="*/ 325000 h 606722"/>
              <a:gd name="connsiteY176" fmla="*/ 325000 h 606722"/>
              <a:gd name="connsiteX177" fmla="*/ 325000 h 606722"/>
              <a:gd name="connsiteY177" fmla="*/ 325000 h 606722"/>
              <a:gd name="connsiteX178" fmla="*/ 325000 h 606722"/>
              <a:gd name="connsiteY178" fmla="*/ 325000 h 606722"/>
              <a:gd name="connsiteX179" fmla="*/ 325000 h 606722"/>
              <a:gd name="connsiteY179" fmla="*/ 325000 h 606722"/>
              <a:gd name="connsiteX180" fmla="*/ 325000 h 606722"/>
              <a:gd name="connsiteY180" fmla="*/ 325000 h 606722"/>
              <a:gd name="connsiteX181" fmla="*/ 325000 h 606722"/>
              <a:gd name="connsiteY181" fmla="*/ 325000 h 606722"/>
              <a:gd name="connsiteX182" fmla="*/ 325000 h 606722"/>
              <a:gd name="connsiteY182" fmla="*/ 325000 h 606722"/>
              <a:gd name="connsiteX183" fmla="*/ 325000 h 606722"/>
              <a:gd name="connsiteY183" fmla="*/ 325000 h 606722"/>
              <a:gd name="connsiteX184" fmla="*/ 325000 h 606722"/>
              <a:gd name="connsiteY184" fmla="*/ 325000 h 606722"/>
              <a:gd name="connsiteX185" fmla="*/ 325000 h 606722"/>
              <a:gd name="connsiteY185" fmla="*/ 325000 h 606722"/>
              <a:gd name="connsiteX186" fmla="*/ 325000 h 606722"/>
              <a:gd name="connsiteY186" fmla="*/ 325000 h 606722"/>
              <a:gd name="connsiteX187" fmla="*/ 325000 h 606722"/>
              <a:gd name="connsiteY187" fmla="*/ 325000 h 606722"/>
              <a:gd name="connsiteX188" fmla="*/ 325000 h 606722"/>
              <a:gd name="connsiteY188" fmla="*/ 325000 h 606722"/>
              <a:gd name="connsiteX189" fmla="*/ 325000 h 606722"/>
              <a:gd name="connsiteY189" fmla="*/ 325000 h 606722"/>
              <a:gd name="connsiteX190" fmla="*/ 325000 h 606722"/>
              <a:gd name="connsiteY190" fmla="*/ 325000 h 606722"/>
              <a:gd name="connsiteX191" fmla="*/ 325000 h 606722"/>
              <a:gd name="connsiteY191" fmla="*/ 325000 h 606722"/>
              <a:gd name="connsiteX192" fmla="*/ 325000 h 606722"/>
              <a:gd name="connsiteY192" fmla="*/ 325000 h 606722"/>
              <a:gd name="connsiteX193" fmla="*/ 325000 h 606722"/>
              <a:gd name="connsiteY193" fmla="*/ 325000 h 606722"/>
              <a:gd name="connsiteX194" fmla="*/ 325000 h 606722"/>
              <a:gd name="connsiteY194" fmla="*/ 325000 h 606722"/>
              <a:gd name="connsiteX195" fmla="*/ 325000 h 606722"/>
              <a:gd name="connsiteY195" fmla="*/ 325000 h 606722"/>
              <a:gd name="connsiteX196" fmla="*/ 325000 h 606722"/>
              <a:gd name="connsiteY196" fmla="*/ 325000 h 606722"/>
              <a:gd name="connsiteX197" fmla="*/ 325000 h 606722"/>
              <a:gd name="connsiteY197" fmla="*/ 325000 h 606722"/>
              <a:gd name="connsiteX198" fmla="*/ 325000 h 606722"/>
              <a:gd name="connsiteY198" fmla="*/ 325000 h 606722"/>
              <a:gd name="connsiteX199" fmla="*/ 325000 h 606722"/>
              <a:gd name="connsiteY199" fmla="*/ 325000 h 606722"/>
              <a:gd name="connsiteX200" fmla="*/ 325000 h 606722"/>
              <a:gd name="connsiteY20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609614" h="608697">
                <a:moveTo>
                  <a:pt x="383486" y="510576"/>
                </a:moveTo>
                <a:cubicBezTo>
                  <a:pt x="378047" y="510576"/>
                  <a:pt x="373622" y="514995"/>
                  <a:pt x="373622" y="520333"/>
                </a:cubicBezTo>
                <a:lnTo>
                  <a:pt x="373622" y="589091"/>
                </a:lnTo>
                <a:lnTo>
                  <a:pt x="550616" y="589091"/>
                </a:lnTo>
                <a:lnTo>
                  <a:pt x="550616" y="520333"/>
                </a:lnTo>
                <a:cubicBezTo>
                  <a:pt x="550616" y="514995"/>
                  <a:pt x="546284" y="510576"/>
                  <a:pt x="540845" y="510576"/>
                </a:cubicBezTo>
                <a:close/>
                <a:moveTo>
                  <a:pt x="157356" y="431986"/>
                </a:moveTo>
                <a:cubicBezTo>
                  <a:pt x="151918" y="431986"/>
                  <a:pt x="147494" y="436403"/>
                  <a:pt x="147494" y="441833"/>
                </a:cubicBezTo>
                <a:cubicBezTo>
                  <a:pt x="147494" y="447262"/>
                  <a:pt x="151918" y="451679"/>
                  <a:pt x="157356" y="451679"/>
                </a:cubicBezTo>
                <a:cubicBezTo>
                  <a:pt x="162793" y="451679"/>
                  <a:pt x="167125" y="447262"/>
                  <a:pt x="167125" y="441833"/>
                </a:cubicBezTo>
                <a:cubicBezTo>
                  <a:pt x="167125" y="436403"/>
                  <a:pt x="162793" y="431986"/>
                  <a:pt x="157356" y="431986"/>
                </a:cubicBezTo>
                <a:close/>
                <a:moveTo>
                  <a:pt x="157356" y="412384"/>
                </a:moveTo>
                <a:cubicBezTo>
                  <a:pt x="173576" y="412384"/>
                  <a:pt x="186847" y="425636"/>
                  <a:pt x="186847" y="441833"/>
                </a:cubicBezTo>
                <a:cubicBezTo>
                  <a:pt x="186847" y="447722"/>
                  <a:pt x="185004" y="453152"/>
                  <a:pt x="182055" y="457753"/>
                </a:cubicBezTo>
                <a:cubicBezTo>
                  <a:pt x="211178" y="493460"/>
                  <a:pt x="251361" y="517755"/>
                  <a:pt x="296797" y="526497"/>
                </a:cubicBezTo>
                <a:lnTo>
                  <a:pt x="293110" y="545823"/>
                </a:lnTo>
                <a:cubicBezTo>
                  <a:pt x="242882" y="536160"/>
                  <a:pt x="198552" y="509196"/>
                  <a:pt x="166480" y="469717"/>
                </a:cubicBezTo>
                <a:cubicBezTo>
                  <a:pt x="163623" y="470637"/>
                  <a:pt x="160581" y="471281"/>
                  <a:pt x="157356" y="471281"/>
                </a:cubicBezTo>
                <a:cubicBezTo>
                  <a:pt x="141043" y="471281"/>
                  <a:pt x="127864" y="458029"/>
                  <a:pt x="127864" y="441833"/>
                </a:cubicBezTo>
                <a:cubicBezTo>
                  <a:pt x="127864" y="425636"/>
                  <a:pt x="141043" y="412384"/>
                  <a:pt x="157356" y="412384"/>
                </a:cubicBezTo>
                <a:close/>
                <a:moveTo>
                  <a:pt x="373622" y="333849"/>
                </a:moveTo>
                <a:lnTo>
                  <a:pt x="373622" y="431970"/>
                </a:lnTo>
                <a:lnTo>
                  <a:pt x="550616" y="431970"/>
                </a:lnTo>
                <a:lnTo>
                  <a:pt x="550616" y="333849"/>
                </a:lnTo>
                <a:lnTo>
                  <a:pt x="530981" y="333849"/>
                </a:lnTo>
                <a:lnTo>
                  <a:pt x="530981" y="412364"/>
                </a:lnTo>
                <a:lnTo>
                  <a:pt x="511346" y="412364"/>
                </a:lnTo>
                <a:lnTo>
                  <a:pt x="511346" y="333849"/>
                </a:lnTo>
                <a:close/>
                <a:moveTo>
                  <a:pt x="348179" y="333849"/>
                </a:moveTo>
                <a:lnTo>
                  <a:pt x="334352" y="347656"/>
                </a:lnTo>
                <a:lnTo>
                  <a:pt x="334352" y="589091"/>
                </a:lnTo>
                <a:lnTo>
                  <a:pt x="353987" y="589091"/>
                </a:lnTo>
                <a:lnTo>
                  <a:pt x="353987" y="520333"/>
                </a:lnTo>
                <a:cubicBezTo>
                  <a:pt x="353987" y="504133"/>
                  <a:pt x="367262" y="490879"/>
                  <a:pt x="383486" y="490879"/>
                </a:cubicBezTo>
                <a:lnTo>
                  <a:pt x="540845" y="490879"/>
                </a:lnTo>
                <a:cubicBezTo>
                  <a:pt x="557069" y="490879"/>
                  <a:pt x="570344" y="504133"/>
                  <a:pt x="570344" y="520333"/>
                </a:cubicBezTo>
                <a:lnTo>
                  <a:pt x="570344" y="589091"/>
                </a:lnTo>
                <a:lnTo>
                  <a:pt x="589979" y="589091"/>
                </a:lnTo>
                <a:lnTo>
                  <a:pt x="589979" y="333849"/>
                </a:lnTo>
                <a:lnTo>
                  <a:pt x="570344" y="333849"/>
                </a:lnTo>
                <a:lnTo>
                  <a:pt x="570344" y="451667"/>
                </a:lnTo>
                <a:lnTo>
                  <a:pt x="353987" y="451667"/>
                </a:lnTo>
                <a:lnTo>
                  <a:pt x="353987" y="333849"/>
                </a:lnTo>
                <a:close/>
                <a:moveTo>
                  <a:pt x="186857" y="324029"/>
                </a:moveTo>
                <a:cubicBezTo>
                  <a:pt x="181419" y="324029"/>
                  <a:pt x="176994" y="328448"/>
                  <a:pt x="176994" y="333880"/>
                </a:cubicBezTo>
                <a:cubicBezTo>
                  <a:pt x="176994" y="339220"/>
                  <a:pt x="181419" y="343639"/>
                  <a:pt x="186857" y="343639"/>
                </a:cubicBezTo>
                <a:cubicBezTo>
                  <a:pt x="192296" y="343639"/>
                  <a:pt x="196628" y="339220"/>
                  <a:pt x="196628" y="333880"/>
                </a:cubicBezTo>
                <a:cubicBezTo>
                  <a:pt x="196628" y="328448"/>
                  <a:pt x="192296" y="324029"/>
                  <a:pt x="186857" y="324029"/>
                </a:cubicBezTo>
                <a:close/>
                <a:moveTo>
                  <a:pt x="186857" y="304419"/>
                </a:moveTo>
                <a:cubicBezTo>
                  <a:pt x="203080" y="304419"/>
                  <a:pt x="216354" y="317584"/>
                  <a:pt x="216354" y="333880"/>
                </a:cubicBezTo>
                <a:cubicBezTo>
                  <a:pt x="216354" y="350084"/>
                  <a:pt x="203080" y="363341"/>
                  <a:pt x="186857" y="363341"/>
                </a:cubicBezTo>
                <a:cubicBezTo>
                  <a:pt x="170542" y="363341"/>
                  <a:pt x="157361" y="350084"/>
                  <a:pt x="157361" y="333880"/>
                </a:cubicBezTo>
                <a:cubicBezTo>
                  <a:pt x="157361" y="317584"/>
                  <a:pt x="170542" y="304419"/>
                  <a:pt x="186857" y="304419"/>
                </a:cubicBezTo>
                <a:close/>
                <a:moveTo>
                  <a:pt x="19635" y="294546"/>
                </a:moveTo>
                <a:lnTo>
                  <a:pt x="19635" y="373060"/>
                </a:lnTo>
                <a:lnTo>
                  <a:pt x="39362" y="373060"/>
                </a:lnTo>
                <a:lnTo>
                  <a:pt x="39362" y="314151"/>
                </a:lnTo>
                <a:lnTo>
                  <a:pt x="58998" y="314151"/>
                </a:lnTo>
                <a:lnTo>
                  <a:pt x="58998" y="373060"/>
                </a:lnTo>
                <a:lnTo>
                  <a:pt x="78633" y="373060"/>
                </a:lnTo>
                <a:lnTo>
                  <a:pt x="78633" y="314151"/>
                </a:lnTo>
                <a:lnTo>
                  <a:pt x="98360" y="314151"/>
                </a:lnTo>
                <a:lnTo>
                  <a:pt x="98360" y="373060"/>
                </a:lnTo>
                <a:lnTo>
                  <a:pt x="117996" y="373060"/>
                </a:lnTo>
                <a:lnTo>
                  <a:pt x="117996" y="314151"/>
                </a:lnTo>
                <a:lnTo>
                  <a:pt x="137631" y="314151"/>
                </a:lnTo>
                <a:lnTo>
                  <a:pt x="137631" y="373060"/>
                </a:lnTo>
                <a:lnTo>
                  <a:pt x="235991" y="373060"/>
                </a:lnTo>
                <a:lnTo>
                  <a:pt x="235991" y="314151"/>
                </a:lnTo>
                <a:lnTo>
                  <a:pt x="255626" y="314151"/>
                </a:lnTo>
                <a:lnTo>
                  <a:pt x="255626" y="373060"/>
                </a:lnTo>
                <a:lnTo>
                  <a:pt x="275354" y="373060"/>
                </a:lnTo>
                <a:lnTo>
                  <a:pt x="275354" y="314151"/>
                </a:lnTo>
                <a:lnTo>
                  <a:pt x="294989" y="314151"/>
                </a:lnTo>
                <a:lnTo>
                  <a:pt x="294989" y="373060"/>
                </a:lnTo>
                <a:lnTo>
                  <a:pt x="314624" y="373060"/>
                </a:lnTo>
                <a:lnTo>
                  <a:pt x="314624" y="339556"/>
                </a:lnTo>
                <a:lnTo>
                  <a:pt x="340067" y="314151"/>
                </a:lnTo>
                <a:lnTo>
                  <a:pt x="353987" y="314151"/>
                </a:lnTo>
                <a:lnTo>
                  <a:pt x="353987" y="294546"/>
                </a:lnTo>
                <a:close/>
                <a:moveTo>
                  <a:pt x="39362" y="255242"/>
                </a:moveTo>
                <a:lnTo>
                  <a:pt x="39362" y="274940"/>
                </a:lnTo>
                <a:lnTo>
                  <a:pt x="334352" y="274940"/>
                </a:lnTo>
                <a:lnTo>
                  <a:pt x="334352" y="255242"/>
                </a:lnTo>
                <a:close/>
                <a:moveTo>
                  <a:pt x="531002" y="255230"/>
                </a:moveTo>
                <a:cubicBezTo>
                  <a:pt x="525563" y="255230"/>
                  <a:pt x="521138" y="259649"/>
                  <a:pt x="521138" y="265081"/>
                </a:cubicBezTo>
                <a:cubicBezTo>
                  <a:pt x="521138" y="270512"/>
                  <a:pt x="525563" y="274931"/>
                  <a:pt x="531002" y="274931"/>
                </a:cubicBezTo>
                <a:cubicBezTo>
                  <a:pt x="536441" y="274931"/>
                  <a:pt x="540866" y="270512"/>
                  <a:pt x="540866" y="265081"/>
                </a:cubicBezTo>
                <a:cubicBezTo>
                  <a:pt x="540866" y="259649"/>
                  <a:pt x="536441" y="255230"/>
                  <a:pt x="531002" y="255230"/>
                </a:cubicBezTo>
                <a:close/>
                <a:moveTo>
                  <a:pt x="186857" y="186589"/>
                </a:moveTo>
                <a:cubicBezTo>
                  <a:pt x="181419" y="186589"/>
                  <a:pt x="176994" y="191008"/>
                  <a:pt x="176994" y="196348"/>
                </a:cubicBezTo>
                <a:cubicBezTo>
                  <a:pt x="176994" y="201780"/>
                  <a:pt x="181419" y="206199"/>
                  <a:pt x="186857" y="206199"/>
                </a:cubicBezTo>
                <a:cubicBezTo>
                  <a:pt x="192296" y="206199"/>
                  <a:pt x="196628" y="201780"/>
                  <a:pt x="196628" y="196348"/>
                </a:cubicBezTo>
                <a:cubicBezTo>
                  <a:pt x="196628" y="191008"/>
                  <a:pt x="192296" y="186589"/>
                  <a:pt x="186857" y="186589"/>
                </a:cubicBezTo>
                <a:close/>
                <a:moveTo>
                  <a:pt x="186857" y="166887"/>
                </a:moveTo>
                <a:cubicBezTo>
                  <a:pt x="203080" y="166887"/>
                  <a:pt x="216354" y="180144"/>
                  <a:pt x="216354" y="196348"/>
                </a:cubicBezTo>
                <a:cubicBezTo>
                  <a:pt x="216354" y="212644"/>
                  <a:pt x="203080" y="225809"/>
                  <a:pt x="186857" y="225809"/>
                </a:cubicBezTo>
                <a:cubicBezTo>
                  <a:pt x="170542" y="225809"/>
                  <a:pt x="157361" y="212644"/>
                  <a:pt x="157361" y="196348"/>
                </a:cubicBezTo>
                <a:cubicBezTo>
                  <a:pt x="157361" y="180144"/>
                  <a:pt x="170542" y="166887"/>
                  <a:pt x="186857" y="166887"/>
                </a:cubicBezTo>
                <a:close/>
                <a:moveTo>
                  <a:pt x="19635" y="157122"/>
                </a:moveTo>
                <a:lnTo>
                  <a:pt x="19635" y="235637"/>
                </a:lnTo>
                <a:lnTo>
                  <a:pt x="39362" y="235637"/>
                </a:lnTo>
                <a:lnTo>
                  <a:pt x="39362" y="176727"/>
                </a:lnTo>
                <a:lnTo>
                  <a:pt x="58998" y="176727"/>
                </a:lnTo>
                <a:lnTo>
                  <a:pt x="58998" y="235637"/>
                </a:lnTo>
                <a:lnTo>
                  <a:pt x="78633" y="235637"/>
                </a:lnTo>
                <a:lnTo>
                  <a:pt x="78633" y="176727"/>
                </a:lnTo>
                <a:lnTo>
                  <a:pt x="98360" y="176727"/>
                </a:lnTo>
                <a:lnTo>
                  <a:pt x="98360" y="235637"/>
                </a:lnTo>
                <a:lnTo>
                  <a:pt x="117996" y="235637"/>
                </a:lnTo>
                <a:lnTo>
                  <a:pt x="117996" y="176727"/>
                </a:lnTo>
                <a:lnTo>
                  <a:pt x="137631" y="176727"/>
                </a:lnTo>
                <a:lnTo>
                  <a:pt x="137631" y="235637"/>
                </a:lnTo>
                <a:lnTo>
                  <a:pt x="235991" y="235637"/>
                </a:lnTo>
                <a:lnTo>
                  <a:pt x="235991" y="176727"/>
                </a:lnTo>
                <a:lnTo>
                  <a:pt x="255626" y="176727"/>
                </a:lnTo>
                <a:lnTo>
                  <a:pt x="255626" y="235637"/>
                </a:lnTo>
                <a:lnTo>
                  <a:pt x="275354" y="235637"/>
                </a:lnTo>
                <a:lnTo>
                  <a:pt x="275354" y="176727"/>
                </a:lnTo>
                <a:lnTo>
                  <a:pt x="294989" y="176727"/>
                </a:lnTo>
                <a:lnTo>
                  <a:pt x="294989" y="235637"/>
                </a:lnTo>
                <a:lnTo>
                  <a:pt x="314624" y="235637"/>
                </a:lnTo>
                <a:lnTo>
                  <a:pt x="314624" y="176727"/>
                </a:lnTo>
                <a:lnTo>
                  <a:pt x="334352" y="176727"/>
                </a:lnTo>
                <a:lnTo>
                  <a:pt x="334352" y="235637"/>
                </a:lnTo>
                <a:lnTo>
                  <a:pt x="353987" y="235637"/>
                </a:lnTo>
                <a:lnTo>
                  <a:pt x="353987" y="157122"/>
                </a:lnTo>
                <a:close/>
                <a:moveTo>
                  <a:pt x="396133" y="126806"/>
                </a:moveTo>
                <a:cubicBezTo>
                  <a:pt x="452735" y="143653"/>
                  <a:pt x="500027" y="183331"/>
                  <a:pt x="526945" y="235990"/>
                </a:cubicBezTo>
                <a:cubicBezTo>
                  <a:pt x="528236" y="235805"/>
                  <a:pt x="529619" y="235621"/>
                  <a:pt x="531002" y="235621"/>
                </a:cubicBezTo>
                <a:cubicBezTo>
                  <a:pt x="547226" y="235621"/>
                  <a:pt x="560501" y="248878"/>
                  <a:pt x="560501" y="265081"/>
                </a:cubicBezTo>
                <a:cubicBezTo>
                  <a:pt x="560501" y="281283"/>
                  <a:pt x="547226" y="294540"/>
                  <a:pt x="531002" y="294540"/>
                </a:cubicBezTo>
                <a:cubicBezTo>
                  <a:pt x="514777" y="294540"/>
                  <a:pt x="501502" y="281283"/>
                  <a:pt x="501502" y="265081"/>
                </a:cubicBezTo>
                <a:cubicBezTo>
                  <a:pt x="501502" y="257348"/>
                  <a:pt x="504544" y="250443"/>
                  <a:pt x="509430" y="245196"/>
                </a:cubicBezTo>
                <a:cubicBezTo>
                  <a:pt x="485000" y="197232"/>
                  <a:pt x="442042" y="160960"/>
                  <a:pt x="390509" y="145678"/>
                </a:cubicBezTo>
                <a:close/>
                <a:moveTo>
                  <a:pt x="39362" y="117818"/>
                </a:moveTo>
                <a:lnTo>
                  <a:pt x="39362" y="137424"/>
                </a:lnTo>
                <a:lnTo>
                  <a:pt x="334352" y="137424"/>
                </a:lnTo>
                <a:lnTo>
                  <a:pt x="334352" y="117818"/>
                </a:lnTo>
                <a:close/>
                <a:moveTo>
                  <a:pt x="186857" y="49036"/>
                </a:moveTo>
                <a:cubicBezTo>
                  <a:pt x="181419" y="49036"/>
                  <a:pt x="176994" y="53455"/>
                  <a:pt x="176994" y="58887"/>
                </a:cubicBezTo>
                <a:cubicBezTo>
                  <a:pt x="176994" y="64319"/>
                  <a:pt x="181419" y="68738"/>
                  <a:pt x="186857" y="68738"/>
                </a:cubicBezTo>
                <a:cubicBezTo>
                  <a:pt x="192296" y="68738"/>
                  <a:pt x="196628" y="64319"/>
                  <a:pt x="196628" y="58887"/>
                </a:cubicBezTo>
                <a:cubicBezTo>
                  <a:pt x="196628" y="53455"/>
                  <a:pt x="192296" y="49036"/>
                  <a:pt x="186857" y="49036"/>
                </a:cubicBezTo>
                <a:close/>
                <a:moveTo>
                  <a:pt x="186857" y="29426"/>
                </a:moveTo>
                <a:cubicBezTo>
                  <a:pt x="203080" y="29426"/>
                  <a:pt x="216354" y="42683"/>
                  <a:pt x="216354" y="58887"/>
                </a:cubicBezTo>
                <a:cubicBezTo>
                  <a:pt x="216354" y="75091"/>
                  <a:pt x="203080" y="88348"/>
                  <a:pt x="186857" y="88348"/>
                </a:cubicBezTo>
                <a:cubicBezTo>
                  <a:pt x="170542" y="88348"/>
                  <a:pt x="157361" y="75091"/>
                  <a:pt x="157361" y="58887"/>
                </a:cubicBezTo>
                <a:cubicBezTo>
                  <a:pt x="157361" y="42683"/>
                  <a:pt x="170542" y="29426"/>
                  <a:pt x="186857" y="29426"/>
                </a:cubicBezTo>
                <a:close/>
                <a:moveTo>
                  <a:pt x="19635" y="19606"/>
                </a:moveTo>
                <a:lnTo>
                  <a:pt x="19635" y="98213"/>
                </a:lnTo>
                <a:lnTo>
                  <a:pt x="39362" y="98213"/>
                </a:lnTo>
                <a:lnTo>
                  <a:pt x="39362" y="39303"/>
                </a:lnTo>
                <a:lnTo>
                  <a:pt x="58998" y="39303"/>
                </a:lnTo>
                <a:lnTo>
                  <a:pt x="58998" y="98213"/>
                </a:lnTo>
                <a:lnTo>
                  <a:pt x="78633" y="98213"/>
                </a:lnTo>
                <a:lnTo>
                  <a:pt x="78633" y="39303"/>
                </a:lnTo>
                <a:lnTo>
                  <a:pt x="98360" y="39303"/>
                </a:lnTo>
                <a:lnTo>
                  <a:pt x="98360" y="98213"/>
                </a:lnTo>
                <a:lnTo>
                  <a:pt x="117996" y="98213"/>
                </a:lnTo>
                <a:lnTo>
                  <a:pt x="117996" y="39303"/>
                </a:lnTo>
                <a:lnTo>
                  <a:pt x="137631" y="39303"/>
                </a:lnTo>
                <a:lnTo>
                  <a:pt x="137631" y="98213"/>
                </a:lnTo>
                <a:lnTo>
                  <a:pt x="235991" y="98213"/>
                </a:lnTo>
                <a:lnTo>
                  <a:pt x="235991" y="39303"/>
                </a:lnTo>
                <a:lnTo>
                  <a:pt x="255626" y="39303"/>
                </a:lnTo>
                <a:lnTo>
                  <a:pt x="255626" y="98213"/>
                </a:lnTo>
                <a:lnTo>
                  <a:pt x="275354" y="98213"/>
                </a:lnTo>
                <a:lnTo>
                  <a:pt x="275354" y="39303"/>
                </a:lnTo>
                <a:lnTo>
                  <a:pt x="294989" y="39303"/>
                </a:lnTo>
                <a:lnTo>
                  <a:pt x="294989" y="98213"/>
                </a:lnTo>
                <a:lnTo>
                  <a:pt x="314624" y="98213"/>
                </a:lnTo>
                <a:lnTo>
                  <a:pt x="314624" y="39303"/>
                </a:lnTo>
                <a:lnTo>
                  <a:pt x="334352" y="39303"/>
                </a:lnTo>
                <a:lnTo>
                  <a:pt x="334352" y="98213"/>
                </a:lnTo>
                <a:lnTo>
                  <a:pt x="353987" y="98213"/>
                </a:lnTo>
                <a:lnTo>
                  <a:pt x="353987" y="19606"/>
                </a:lnTo>
                <a:close/>
                <a:moveTo>
                  <a:pt x="0" y="0"/>
                </a:moveTo>
                <a:lnTo>
                  <a:pt x="373622" y="0"/>
                </a:lnTo>
                <a:lnTo>
                  <a:pt x="373622" y="117818"/>
                </a:lnTo>
                <a:lnTo>
                  <a:pt x="353987" y="117818"/>
                </a:lnTo>
                <a:lnTo>
                  <a:pt x="353987" y="137424"/>
                </a:lnTo>
                <a:lnTo>
                  <a:pt x="373622" y="137424"/>
                </a:lnTo>
                <a:lnTo>
                  <a:pt x="373622" y="255242"/>
                </a:lnTo>
                <a:lnTo>
                  <a:pt x="353987" y="255242"/>
                </a:lnTo>
                <a:lnTo>
                  <a:pt x="353987" y="274940"/>
                </a:lnTo>
                <a:lnTo>
                  <a:pt x="373622" y="274940"/>
                </a:lnTo>
                <a:lnTo>
                  <a:pt x="373622" y="314151"/>
                </a:lnTo>
                <a:lnTo>
                  <a:pt x="609614" y="314151"/>
                </a:lnTo>
                <a:lnTo>
                  <a:pt x="609614" y="608697"/>
                </a:lnTo>
                <a:lnTo>
                  <a:pt x="314624" y="608697"/>
                </a:lnTo>
                <a:lnTo>
                  <a:pt x="314624" y="392758"/>
                </a:lnTo>
                <a:lnTo>
                  <a:pt x="0" y="392758"/>
                </a:lnTo>
                <a:lnTo>
                  <a:pt x="0" y="274940"/>
                </a:lnTo>
                <a:lnTo>
                  <a:pt x="19635" y="274940"/>
                </a:lnTo>
                <a:lnTo>
                  <a:pt x="19635" y="255242"/>
                </a:lnTo>
                <a:lnTo>
                  <a:pt x="0" y="255242"/>
                </a:lnTo>
                <a:lnTo>
                  <a:pt x="0" y="137424"/>
                </a:lnTo>
                <a:lnTo>
                  <a:pt x="19635" y="137424"/>
                </a:lnTo>
                <a:lnTo>
                  <a:pt x="19635" y="117818"/>
                </a:lnTo>
                <a:lnTo>
                  <a:pt x="0" y="117818"/>
                </a:lnTo>
                <a:close/>
              </a:path>
            </a:pathLst>
          </a:custGeom>
          <a:solidFill>
            <a:schemeClr val="accent1"/>
          </a:solidFill>
          <a:ln>
            <a:noFill/>
          </a:ln>
        </p:spPr>
        <p:txBody>
          <a:bodyPr/>
          <a:lstStyle/>
          <a:p>
            <a:pPr fontAlgn="ctr"/>
            <a:endParaRPr lang="en-US" altLang="zh-CN" sz="1400" dirty="0">
              <a:latin typeface="Huawei Sans" panose="020C0503030203020204" pitchFamily="34" charset="0"/>
            </a:endParaRPr>
          </a:p>
        </p:txBody>
      </p:sp>
      <p:sp>
        <p:nvSpPr>
          <p:cNvPr id="33"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5549542" y="5292792"/>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100" dirty="0">
                <a:latin typeface="Huawei Sans" panose="020C0503030203020204" pitchFamily="34" charset="0"/>
              </a:rPr>
              <a:t>Backup</a:t>
            </a:r>
            <a:endParaRPr lang="en-US" altLang="zh-CN" sz="1100" dirty="0">
              <a:latin typeface="Huawei Sans" panose="020C0503030203020204" pitchFamily="34" charset="0"/>
            </a:endParaRPr>
          </a:p>
        </p:txBody>
      </p:sp>
      <p:cxnSp>
        <p:nvCxnSpPr>
          <p:cNvPr id="35" name="直接箭头连接符 34">
            <a:extLst>
              <a:ext uri="{FF2B5EF4-FFF2-40B4-BE49-F238E27FC236}">
                <a16:creationId xmlns:a16="http://schemas.microsoft.com/office/drawing/2014/main" xmlns="" id="{25FFCF9E-B77D-4002-8CAE-8C36C256A152}"/>
              </a:ext>
            </a:extLst>
          </p:cNvPr>
          <p:cNvCxnSpPr>
            <a:cxnSpLocks/>
          </p:cNvCxnSpPr>
          <p:nvPr/>
        </p:nvCxnSpPr>
        <p:spPr>
          <a:xfrm>
            <a:off x="7603236" y="1637882"/>
            <a:ext cx="579120" cy="0"/>
          </a:xfrm>
          <a:prstGeom prst="straightConnector1">
            <a:avLst/>
          </a:prstGeom>
          <a:ln>
            <a:headEnd type="none" w="med" len="med"/>
            <a:tailEnd type="triangle" w="med" len="med"/>
          </a:ln>
          <a:effectLst>
            <a:outerShdw blurRad="152400" dist="38100" dir="5400000" algn="t" rotWithShape="0">
              <a:prstClr val="black">
                <a:alpha val="12000"/>
              </a:prstClr>
            </a:outerShdw>
          </a:effectLst>
        </p:spPr>
        <p:style>
          <a:lnRef idx="2">
            <a:schemeClr val="accent5"/>
          </a:lnRef>
          <a:fillRef idx="0">
            <a:schemeClr val="accent5"/>
          </a:fillRef>
          <a:effectRef idx="1">
            <a:schemeClr val="accent5"/>
          </a:effectRef>
          <a:fontRef idx="minor">
            <a:schemeClr val="tx1"/>
          </a:fontRef>
        </p:style>
      </p:cxnSp>
      <p:cxnSp>
        <p:nvCxnSpPr>
          <p:cNvPr id="36" name="直接箭头连接符 35">
            <a:extLst>
              <a:ext uri="{FF2B5EF4-FFF2-40B4-BE49-F238E27FC236}">
                <a16:creationId xmlns:a16="http://schemas.microsoft.com/office/drawing/2014/main" xmlns="" id="{25FFCF9E-B77D-4002-8CAE-8C36C256A152}"/>
              </a:ext>
            </a:extLst>
          </p:cNvPr>
          <p:cNvCxnSpPr>
            <a:cxnSpLocks/>
          </p:cNvCxnSpPr>
          <p:nvPr/>
        </p:nvCxnSpPr>
        <p:spPr>
          <a:xfrm>
            <a:off x="5397500" y="5020476"/>
            <a:ext cx="579120"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8" name="直接箭头连接符 37">
            <a:extLst>
              <a:ext uri="{FF2B5EF4-FFF2-40B4-BE49-F238E27FC236}">
                <a16:creationId xmlns:a16="http://schemas.microsoft.com/office/drawing/2014/main" xmlns="" id="{25FFCF9E-B77D-4002-8CAE-8C36C256A152}"/>
              </a:ext>
            </a:extLst>
          </p:cNvPr>
          <p:cNvCxnSpPr>
            <a:cxnSpLocks/>
            <a:endCxn id="40" idx="1"/>
          </p:cNvCxnSpPr>
          <p:nvPr/>
        </p:nvCxnSpPr>
        <p:spPr>
          <a:xfrm flipV="1">
            <a:off x="6673961" y="4009984"/>
            <a:ext cx="764811" cy="99773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0" name="圆角矩形 39"/>
          <p:cNvSpPr/>
          <p:nvPr/>
        </p:nvSpPr>
        <p:spPr>
          <a:xfrm>
            <a:off x="7438771" y="3777153"/>
            <a:ext cx="1012268" cy="465663"/>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rPr>
              <a:t>Live network configuration</a:t>
            </a: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3" name="直接箭头连接符 42">
            <a:extLst>
              <a:ext uri="{FF2B5EF4-FFF2-40B4-BE49-F238E27FC236}">
                <a16:creationId xmlns:a16="http://schemas.microsoft.com/office/drawing/2014/main" xmlns="" id="{25FFCF9E-B77D-4002-8CAE-8C36C256A152}"/>
              </a:ext>
            </a:extLst>
          </p:cNvPr>
          <p:cNvCxnSpPr>
            <a:cxnSpLocks/>
          </p:cNvCxnSpPr>
          <p:nvPr/>
        </p:nvCxnSpPr>
        <p:spPr>
          <a:xfrm>
            <a:off x="6664200" y="4997576"/>
            <a:ext cx="691133" cy="507537"/>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16" name="组合 15"/>
          <p:cNvGrpSpPr/>
          <p:nvPr/>
        </p:nvGrpSpPr>
        <p:grpSpPr>
          <a:xfrm>
            <a:off x="7382228" y="4455764"/>
            <a:ext cx="3725982" cy="1803368"/>
            <a:chOff x="7959469" y="5316304"/>
            <a:chExt cx="2778380" cy="942828"/>
          </a:xfrm>
        </p:grpSpPr>
        <p:sp>
          <p:nvSpPr>
            <p:cNvPr id="41" name="圆角矩形 40"/>
            <p:cNvSpPr/>
            <p:nvPr/>
          </p:nvSpPr>
          <p:spPr>
            <a:xfrm>
              <a:off x="7959470" y="5316304"/>
              <a:ext cx="2778379" cy="942828"/>
            </a:xfrm>
            <a:prstGeom prst="roundRect">
              <a:avLst>
                <a:gd name="adj" fmla="val 6917"/>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7959469" y="5318373"/>
              <a:ext cx="2778379" cy="144819"/>
            </a:xfrm>
            <a:prstGeom prst="rect">
              <a:avLst/>
            </a:prstGeom>
          </p:spPr>
          <p:txBody>
            <a:bodyPr wrap="square">
              <a:spAutoFit/>
            </a:bodyPr>
            <a:lstStyle/>
            <a:p>
              <a:pPr lvl="0" algn="ctr" fontAlgn="ctr"/>
              <a:r>
                <a:rPr lang="en-US" sz="1200" dirty="0">
                  <a:solidFill>
                    <a:srgbClr val="1D1D1A"/>
                  </a:solidFill>
                  <a:latin typeface="Huawei Sans" panose="020C0503030203020204" pitchFamily="34" charset="0"/>
                </a:rPr>
                <a:t>Dynamic data on the live network</a:t>
              </a:r>
            </a:p>
          </p:txBody>
        </p:sp>
      </p:grpSp>
      <p:sp>
        <p:nvSpPr>
          <p:cNvPr id="55" name="圆角矩形 54"/>
          <p:cNvSpPr/>
          <p:nvPr/>
        </p:nvSpPr>
        <p:spPr>
          <a:xfrm>
            <a:off x="7612109" y="4838072"/>
            <a:ext cx="1542208" cy="396000"/>
          </a:xfrm>
          <a:prstGeom prst="roundRect">
            <a:avLst>
              <a:gd name="adj" fmla="val 12122"/>
            </a:avLst>
          </a:prstGeom>
          <a:solidFill>
            <a:schemeClr val="bg1"/>
          </a:solidFill>
          <a:ln w="12700" cap="flat" cmpd="sng" algn="ctr">
            <a:solidFill>
              <a:srgbClr val="00B0F0"/>
            </a:solidFill>
            <a:prstDash val="solid"/>
            <a:miter lim="800000"/>
          </a:ln>
          <a:effectLst/>
        </p:spPr>
        <p:txBody>
          <a:bodyPr rtlCol="0" anchor="ctr"/>
          <a:lstStyle/>
          <a:p>
            <a:pPr algn="ctr" defTabSz="914400" fontAlgn="ctr">
              <a:defRPr/>
            </a:pPr>
            <a:r>
              <a:rPr lang="en-US" sz="1200" dirty="0">
                <a:solidFill>
                  <a:prstClr val="black"/>
                </a:solidFill>
                <a:latin typeface="Huawei Sans" panose="020C0503030203020204" pitchFamily="34" charset="0"/>
              </a:rPr>
              <a:t>Port status and traffic</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6" name="圆角矩形 55"/>
          <p:cNvSpPr/>
          <p:nvPr/>
        </p:nvSpPr>
        <p:spPr>
          <a:xfrm>
            <a:off x="9243706" y="4838072"/>
            <a:ext cx="1542208" cy="396000"/>
          </a:xfrm>
          <a:prstGeom prst="roundRect">
            <a:avLst>
              <a:gd name="adj" fmla="val 12122"/>
            </a:avLst>
          </a:prstGeom>
          <a:solidFill>
            <a:schemeClr val="bg1"/>
          </a:solidFill>
          <a:ln w="12700" cap="flat" cmpd="sng" algn="ctr">
            <a:solidFill>
              <a:srgbClr val="00B0F0"/>
            </a:solidFill>
            <a:prstDash val="solid"/>
            <a:miter lim="800000"/>
          </a:ln>
          <a:effectLst/>
        </p:spPr>
        <p:txBody>
          <a:bodyPr rtlCol="0" anchor="ctr"/>
          <a:lstStyle/>
          <a:p>
            <a:pPr algn="ctr" defTabSz="914400" fontAlgn="ctr">
              <a:defRPr/>
            </a:pPr>
            <a:r>
              <a:rPr lang="en-US" sz="1200" dirty="0">
                <a:solidFill>
                  <a:prstClr val="black"/>
                </a:solidFill>
                <a:latin typeface="Huawei Sans" panose="020C0503030203020204" pitchFamily="34" charset="0"/>
              </a:rPr>
              <a:t>Routing protocol status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7" name="圆角矩形 56"/>
          <p:cNvSpPr/>
          <p:nvPr/>
        </p:nvSpPr>
        <p:spPr>
          <a:xfrm>
            <a:off x="7625537" y="5301847"/>
            <a:ext cx="1542208" cy="396000"/>
          </a:xfrm>
          <a:prstGeom prst="roundRect">
            <a:avLst>
              <a:gd name="adj" fmla="val 12122"/>
            </a:avLst>
          </a:prstGeom>
          <a:solidFill>
            <a:schemeClr val="bg1"/>
          </a:solidFill>
          <a:ln w="12700" cap="flat" cmpd="sng" algn="ctr">
            <a:solidFill>
              <a:srgbClr val="00B0F0"/>
            </a:solidFill>
            <a:prstDash val="solid"/>
            <a:miter lim="800000"/>
          </a:ln>
          <a:effectLst/>
        </p:spPr>
        <p:txBody>
          <a:bodyPr rtlCol="0" anchor="ctr"/>
          <a:lstStyle/>
          <a:p>
            <a:pPr algn="ctr" defTabSz="914400" fontAlgn="ctr">
              <a:defRPr/>
            </a:pPr>
            <a:r>
              <a:rPr lang="en-US" sz="1200" dirty="0">
                <a:solidFill>
                  <a:prstClr val="black"/>
                </a:solidFill>
                <a:latin typeface="Huawei Sans" panose="020C0503030203020204" pitchFamily="34" charset="0"/>
              </a:rPr>
              <a:t>Number of routes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8" name="圆角矩形 57"/>
          <p:cNvSpPr/>
          <p:nvPr/>
        </p:nvSpPr>
        <p:spPr>
          <a:xfrm>
            <a:off x="9243706" y="5301847"/>
            <a:ext cx="1542208" cy="396000"/>
          </a:xfrm>
          <a:prstGeom prst="roundRect">
            <a:avLst>
              <a:gd name="adj" fmla="val 12122"/>
            </a:avLst>
          </a:prstGeom>
          <a:solidFill>
            <a:schemeClr val="bg1"/>
          </a:solidFill>
          <a:ln w="12700" cap="flat" cmpd="sng" algn="ctr">
            <a:solidFill>
              <a:srgbClr val="00B0F0"/>
            </a:solidFill>
            <a:prstDash val="solid"/>
            <a:miter lim="800000"/>
          </a:ln>
          <a:effectLst/>
        </p:spPr>
        <p:txBody>
          <a:bodyPr rtlCol="0" anchor="ctr"/>
          <a:lstStyle/>
          <a:p>
            <a:pPr algn="ctr" defTabSz="914400" fontAlgn="ctr">
              <a:defRPr/>
            </a:pPr>
            <a:r>
              <a:rPr lang="en-US" sz="1200" dirty="0">
                <a:solidFill>
                  <a:prstClr val="black"/>
                </a:solidFill>
                <a:latin typeface="Huawei Sans" panose="020C0503030203020204" pitchFamily="34" charset="0"/>
              </a:rPr>
              <a:t>STP status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sp>
        <p:nvSpPr>
          <p:cNvPr id="59" name="圆角矩形 58"/>
          <p:cNvSpPr/>
          <p:nvPr/>
        </p:nvSpPr>
        <p:spPr>
          <a:xfrm>
            <a:off x="7625537" y="5765623"/>
            <a:ext cx="1542208" cy="396000"/>
          </a:xfrm>
          <a:prstGeom prst="roundRect">
            <a:avLst>
              <a:gd name="adj" fmla="val 12122"/>
            </a:avLst>
          </a:prstGeom>
          <a:solidFill>
            <a:schemeClr val="bg1"/>
          </a:solidFill>
          <a:ln w="12700" cap="flat" cmpd="sng" algn="ctr">
            <a:solidFill>
              <a:srgbClr val="00B0F0"/>
            </a:solidFill>
            <a:prstDash val="solid"/>
            <a:miter lim="800000"/>
          </a:ln>
          <a:effectLst/>
        </p:spPr>
        <p:txBody>
          <a:bodyPr rtlCol="0" anchor="ctr"/>
          <a:lstStyle/>
          <a:p>
            <a:pPr algn="ctr" defTabSz="914400" fontAlgn="ctr">
              <a:defRPr/>
            </a:pPr>
            <a:r>
              <a:rPr lang="en-US" sz="1200" dirty="0">
                <a:solidFill>
                  <a:prstClr val="black"/>
                </a:solidFill>
                <a:latin typeface="Huawei Sans" panose="020C0503030203020204" pitchFamily="34" charset="0"/>
              </a:rPr>
              <a:t>ARP and MAC address entries</a:t>
            </a:r>
            <a:endParaRPr lang="en-US" altLang="zh-CN" sz="1200" kern="0" dirty="0">
              <a:solidFill>
                <a:prstClr val="black"/>
              </a:solidFill>
              <a:latin typeface="Huawei Sans" panose="020C0503030203020204" pitchFamily="34" charset="0"/>
              <a:ea typeface="方正兰亭黑简体" panose="02000000000000000000" pitchFamily="2" charset="-122"/>
            </a:endParaRPr>
          </a:p>
        </p:txBody>
      </p:sp>
      <p:grpSp>
        <p:nvGrpSpPr>
          <p:cNvPr id="44" name="组合 43"/>
          <p:cNvGrpSpPr/>
          <p:nvPr/>
        </p:nvGrpSpPr>
        <p:grpSpPr>
          <a:xfrm>
            <a:off x="7154200" y="76200"/>
            <a:ext cx="4531254" cy="213120"/>
            <a:chOff x="5725449" y="76200"/>
            <a:chExt cx="4531254" cy="213120"/>
          </a:xfrm>
        </p:grpSpPr>
        <p:sp>
          <p:nvSpPr>
            <p:cNvPr id="45" name="五边形 44"/>
            <p:cNvSpPr/>
            <p:nvPr/>
          </p:nvSpPr>
          <p:spPr bwMode="auto">
            <a:xfrm>
              <a:off x="5725449" y="76200"/>
              <a:ext cx="162668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Preparation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7256209" y="76200"/>
              <a:ext cx="1836419"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chemeClr val="bg1"/>
                  </a:solidFill>
                  <a:latin typeface="Huawei Sans" panose="020C0503030203020204" pitchFamily="34" charset="0"/>
                </a:rPr>
                <a:t>Implementation Phase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5946255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3"/>
          <p:cNvSpPr>
            <a:spLocks noGrp="1"/>
          </p:cNvSpPr>
          <p:nvPr>
            <p:ph type="body" sz="quarter" idx="10"/>
          </p:nvPr>
        </p:nvSpPr>
        <p:spPr>
          <a:xfrm>
            <a:off x="2857500" y="1242453"/>
            <a:ext cx="8900553" cy="4680000"/>
          </a:xfrm>
        </p:spPr>
        <p:txBody>
          <a:bodyPr/>
          <a:lstStyle/>
          <a:p>
            <a:r>
              <a:rPr lang="en-US" sz="1800" dirty="0" smtClean="0"/>
              <a:t>The onsite migration personnel must strictly follow the prepared migration procedure. The implementation procedure cannot be changed temporarily unless there are special reasons.</a:t>
            </a:r>
            <a:endParaRPr lang="en-US" altLang="zh-CN" sz="1800" dirty="0" smtClean="0">
              <a:sym typeface="Huawei Sans" panose="020C0503030203020204" pitchFamily="34" charset="0"/>
            </a:endParaRPr>
          </a:p>
          <a:p>
            <a:r>
              <a:rPr lang="en-US" sz="1800" dirty="0" smtClean="0"/>
              <a:t>Record the time, actions, and results of each step.</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Migration Implementation</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Snapshot before the migration</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Migration implementation</a:t>
            </a:r>
            <a:endParaRPr lang="en-US" altLang="zh-CN" sz="1400" b="1" dirty="0">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rollback</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Migration test</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17243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267994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47" name="backup_115800"/>
          <p:cNvSpPr>
            <a:spLocks/>
          </p:cNvSpPr>
          <p:nvPr/>
        </p:nvSpPr>
        <p:spPr bwMode="auto">
          <a:xfrm>
            <a:off x="573053" y="1819930"/>
            <a:ext cx="184947" cy="16893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dirty="0">
              <a:latin typeface="Huawei Sans" panose="020C0503030203020204" pitchFamily="34" charset="0"/>
            </a:endParaRPr>
          </a:p>
        </p:txBody>
      </p:sp>
      <p:sp>
        <p:nvSpPr>
          <p:cNvPr id="48" name="iconfont-10123-4910640"/>
          <p:cNvSpPr>
            <a:spLocks/>
          </p:cNvSpPr>
          <p:nvPr/>
        </p:nvSpPr>
        <p:spPr bwMode="auto">
          <a:xfrm>
            <a:off x="585780" y="2770970"/>
            <a:ext cx="203046" cy="202752"/>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49" name="logout_166463"/>
          <p:cNvSpPr>
            <a:spLocks/>
          </p:cNvSpPr>
          <p:nvPr/>
        </p:nvSpPr>
        <p:spPr bwMode="auto">
          <a:xfrm>
            <a:off x="573052" y="3728992"/>
            <a:ext cx="159086" cy="19399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50" name="monitoring-test-card-on-computer_31936"/>
          <p:cNvSpPr>
            <a:spLocks/>
          </p:cNvSpPr>
          <p:nvPr/>
        </p:nvSpPr>
        <p:spPr bwMode="auto">
          <a:xfrm>
            <a:off x="585779" y="4704012"/>
            <a:ext cx="159493" cy="134060"/>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39"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auto">
          <a:xfrm>
            <a:off x="3474814" y="4625313"/>
            <a:ext cx="4529361" cy="218473"/>
          </a:xfrm>
          <a:prstGeom prst="rect">
            <a:avLst/>
          </a:prstGeom>
          <a:solidFill>
            <a:srgbClr val="F3FBFE"/>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40"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auto">
          <a:xfrm>
            <a:off x="8010526" y="4625313"/>
            <a:ext cx="1764817" cy="218473"/>
          </a:xfrm>
          <a:prstGeom prst="rect">
            <a:avLst/>
          </a:prstGeom>
          <a:solidFill>
            <a:srgbClr val="D9D9D9"/>
          </a:solidFill>
          <a:ln w="12700" cap="flat" cmpd="sng" algn="ctr">
            <a:no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41"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7863907"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sp>
        <p:nvSpPr>
          <p:cNvPr id="42" name="圆角矩形 41"/>
          <p:cNvSpPr/>
          <p:nvPr/>
        </p:nvSpPr>
        <p:spPr>
          <a:xfrm>
            <a:off x="4257676"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1</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圆角矩形 42"/>
          <p:cNvSpPr/>
          <p:nvPr/>
        </p:nvSpPr>
        <p:spPr>
          <a:xfrm>
            <a:off x="5936919"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2</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7616161"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3</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9295405"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4</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4505421"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sp>
        <p:nvSpPr>
          <p:cNvPr id="51"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6184664"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cxnSp>
        <p:nvCxnSpPr>
          <p:cNvPr id="52" name="直接连接符 51"/>
          <p:cNvCxnSpPr>
            <a:stCxn id="42" idx="2"/>
            <a:endCxn id="46" idx="0"/>
          </p:cNvCxnSpPr>
          <p:nvPr/>
        </p:nvCxnSpPr>
        <p:spPr>
          <a:xfrm>
            <a:off x="4640932"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43" idx="2"/>
            <a:endCxn id="51" idx="0"/>
          </p:cNvCxnSpPr>
          <p:nvPr/>
        </p:nvCxnSpPr>
        <p:spPr>
          <a:xfrm>
            <a:off x="6320175"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4" idx="2"/>
            <a:endCxn id="41" idx="0"/>
          </p:cNvCxnSpPr>
          <p:nvPr/>
        </p:nvCxnSpPr>
        <p:spPr>
          <a:xfrm>
            <a:off x="7999418"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56"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9543151"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cxnSp>
        <p:nvCxnSpPr>
          <p:cNvPr id="57" name="直接连接符 56"/>
          <p:cNvCxnSpPr>
            <a:stCxn id="45" idx="2"/>
            <a:endCxn id="56" idx="0"/>
          </p:cNvCxnSpPr>
          <p:nvPr/>
        </p:nvCxnSpPr>
        <p:spPr>
          <a:xfrm>
            <a:off x="9678662"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58"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9949684" y="446050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600" b="1" dirty="0">
                <a:solidFill>
                  <a:schemeClr val="bg1">
                    <a:lumMod val="50000"/>
                  </a:schemeClr>
                </a:solidFill>
                <a:latin typeface="Huawei Sans" panose="020C0503030203020204" pitchFamily="34" charset="0"/>
              </a:rPr>
              <a:t>75% completed</a:t>
            </a:r>
            <a:endParaRPr lang="en-US" altLang="zh-CN" sz="1600" b="1" dirty="0">
              <a:solidFill>
                <a:schemeClr val="bg1">
                  <a:lumMod val="50000"/>
                </a:schemeClr>
              </a:solidFill>
              <a:latin typeface="Huawei Sans" panose="020C0503030203020204" pitchFamily="34" charset="0"/>
            </a:endParaRPr>
          </a:p>
        </p:txBody>
      </p:sp>
      <p:cxnSp>
        <p:nvCxnSpPr>
          <p:cNvPr id="59" name="直接箭头连接符 58"/>
          <p:cNvCxnSpPr/>
          <p:nvPr/>
        </p:nvCxnSpPr>
        <p:spPr>
          <a:xfrm>
            <a:off x="8178669" y="5247116"/>
            <a:ext cx="1167077"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1"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3848562" y="4848504"/>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400" dirty="0">
                <a:latin typeface="Huawei Sans" panose="020C0503030203020204" pitchFamily="34" charset="0"/>
              </a:rPr>
              <a:t>0:00</a:t>
            </a:r>
          </a:p>
        </p:txBody>
      </p:sp>
      <p:sp>
        <p:nvSpPr>
          <p:cNvPr id="62"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5527804" y="4848504"/>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400" dirty="0">
                <a:latin typeface="Huawei Sans" panose="020C0503030203020204" pitchFamily="34" charset="0"/>
              </a:rPr>
              <a:t>1:30</a:t>
            </a:r>
          </a:p>
        </p:txBody>
      </p:sp>
      <p:sp>
        <p:nvSpPr>
          <p:cNvPr id="63"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7211804" y="4848504"/>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400" dirty="0">
                <a:latin typeface="Huawei Sans" panose="020C0503030203020204" pitchFamily="34" charset="0"/>
              </a:rPr>
              <a:t>2:00</a:t>
            </a:r>
            <a:endParaRPr lang="en-US" altLang="zh-CN" sz="1400" dirty="0">
              <a:latin typeface="Huawei Sans" panose="020C0503030203020204" pitchFamily="34" charset="0"/>
            </a:endParaRPr>
          </a:p>
        </p:txBody>
      </p:sp>
      <p:sp>
        <p:nvSpPr>
          <p:cNvPr id="64" name="î$ľíḋè">
            <a:extLst>
              <a:ext uri="{FF2B5EF4-FFF2-40B4-BE49-F238E27FC236}">
                <a16:creationId xmlns:lc="http://schemas.openxmlformats.org/drawingml/2006/lockedCanvas" xmlns:p14="http://schemas.microsoft.com/office/powerpoint/2010/main" xmlns:a14="http://schemas.microsoft.com/office/drawing/2010/main" xmlns:a16="http://schemas.microsoft.com/office/drawing/2014/main" xmlns="" id="{FF03A8AB-74FB-41EF-AA3B-A0797476D1E2}"/>
              </a:ext>
            </a:extLst>
          </p:cNvPr>
          <p:cNvSpPr/>
          <p:nvPr/>
        </p:nvSpPr>
        <p:spPr bwMode="auto">
          <a:xfrm>
            <a:off x="8907871" y="4848504"/>
            <a:ext cx="1584742" cy="2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fontAlgn="ctr">
              <a:lnSpc>
                <a:spcPct val="120000"/>
              </a:lnSpc>
            </a:pPr>
            <a:r>
              <a:rPr lang="en-US" sz="1400" dirty="0">
                <a:latin typeface="Huawei Sans" panose="020C0503030203020204" pitchFamily="34" charset="0"/>
              </a:rPr>
              <a:t>3:00</a:t>
            </a:r>
          </a:p>
        </p:txBody>
      </p:sp>
      <p:grpSp>
        <p:nvGrpSpPr>
          <p:cNvPr id="60" name="组合 59"/>
          <p:cNvGrpSpPr/>
          <p:nvPr/>
        </p:nvGrpSpPr>
        <p:grpSpPr>
          <a:xfrm>
            <a:off x="7154200" y="76200"/>
            <a:ext cx="4531254" cy="213120"/>
            <a:chOff x="5725449" y="76200"/>
            <a:chExt cx="4531254" cy="213120"/>
          </a:xfrm>
        </p:grpSpPr>
        <p:sp>
          <p:nvSpPr>
            <p:cNvPr id="65" name="五边形 64"/>
            <p:cNvSpPr/>
            <p:nvPr/>
          </p:nvSpPr>
          <p:spPr bwMode="auto">
            <a:xfrm>
              <a:off x="5725449" y="76200"/>
              <a:ext cx="162668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Preparation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燕尾形 65"/>
            <p:cNvSpPr/>
            <p:nvPr/>
          </p:nvSpPr>
          <p:spPr bwMode="auto">
            <a:xfrm>
              <a:off x="7256209" y="76200"/>
              <a:ext cx="1836419"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chemeClr val="bg1"/>
                  </a:solidFill>
                  <a:latin typeface="Huawei Sans" panose="020C0503030203020204" pitchFamily="34" charset="0"/>
                </a:rPr>
                <a:t>Implementation Phase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燕尾形 66"/>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28225176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3"/>
          <p:cNvSpPr>
            <a:spLocks noGrp="1"/>
          </p:cNvSpPr>
          <p:nvPr>
            <p:ph type="body" sz="quarter" idx="10"/>
          </p:nvPr>
        </p:nvSpPr>
        <p:spPr>
          <a:xfrm>
            <a:off x="2857500" y="1242453"/>
            <a:ext cx="8900553" cy="4680000"/>
          </a:xfrm>
        </p:spPr>
        <p:txBody>
          <a:bodyPr/>
          <a:lstStyle/>
          <a:p>
            <a:r>
              <a:rPr lang="en-US" sz="1800" dirty="0" smtClean="0"/>
              <a:t>If the migration is not complete before the specified time, perform the rollback step by step according to the prepared rollback scheme to restore the network.</a:t>
            </a:r>
            <a:endParaRPr lang="en-US" altLang="zh-CN" sz="1800" dirty="0" smtClean="0">
              <a:sym typeface="Huawei Sans" panose="020C0503030203020204" pitchFamily="34" charset="0"/>
            </a:endParaRPr>
          </a:p>
          <a:p>
            <a:r>
              <a:rPr lang="en-US" sz="1800" dirty="0" smtClean="0"/>
              <a:t>You can negotiate with the customer to determine whether to perform partial or full rollback based on the actual situation.</a:t>
            </a:r>
            <a:endParaRPr lang="en-US" altLang="zh-CN" sz="18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Migration Rollback</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Snapshot before the migration</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Migration implementation</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b="1" dirty="0">
                <a:latin typeface="Huawei Sans" panose="020C0503030203020204" pitchFamily="34" charset="0"/>
              </a:rPr>
              <a:t>Migration rollback</a:t>
            </a:r>
            <a:endParaRPr lang="en-US" altLang="zh-CN" sz="1400" b="1" dirty="0">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Migration test and check</a:t>
            </a:r>
            <a:endParaRPr lang="en-US" altLang="zh-CN" sz="1400" dirty="0">
              <a:solidFill>
                <a:schemeClr val="bg1">
                  <a:lumMod val="65000"/>
                </a:schemeClr>
              </a:solidFill>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17243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267994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47" name="backup_115800"/>
          <p:cNvSpPr>
            <a:spLocks/>
          </p:cNvSpPr>
          <p:nvPr/>
        </p:nvSpPr>
        <p:spPr bwMode="auto">
          <a:xfrm>
            <a:off x="573053" y="1819930"/>
            <a:ext cx="184947" cy="16893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dirty="0">
              <a:latin typeface="Huawei Sans" panose="020C0503030203020204" pitchFamily="34" charset="0"/>
            </a:endParaRPr>
          </a:p>
        </p:txBody>
      </p:sp>
      <p:sp>
        <p:nvSpPr>
          <p:cNvPr id="48" name="iconfont-10123-4910640"/>
          <p:cNvSpPr>
            <a:spLocks/>
          </p:cNvSpPr>
          <p:nvPr/>
        </p:nvSpPr>
        <p:spPr bwMode="auto">
          <a:xfrm>
            <a:off x="585780" y="2770970"/>
            <a:ext cx="203046" cy="202752"/>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49" name="logout_166463"/>
          <p:cNvSpPr>
            <a:spLocks/>
          </p:cNvSpPr>
          <p:nvPr/>
        </p:nvSpPr>
        <p:spPr bwMode="auto">
          <a:xfrm>
            <a:off x="573052" y="3728992"/>
            <a:ext cx="159086" cy="19399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50" name="monitoring-test-card-on-computer_31936"/>
          <p:cNvSpPr>
            <a:spLocks/>
          </p:cNvSpPr>
          <p:nvPr/>
        </p:nvSpPr>
        <p:spPr bwMode="auto">
          <a:xfrm>
            <a:off x="585779" y="4704012"/>
            <a:ext cx="159493" cy="134060"/>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21"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auto">
          <a:xfrm>
            <a:off x="3474814" y="4625313"/>
            <a:ext cx="4529361" cy="218473"/>
          </a:xfrm>
          <a:prstGeom prst="rect">
            <a:avLst/>
          </a:prstGeom>
          <a:solidFill>
            <a:srgbClr val="F3FBFE"/>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22" name="Relative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F9661EA-EFD4-4AF2-8BF8-5E8F098598AD}"/>
              </a:ext>
            </a:extLst>
          </p:cNvPr>
          <p:cNvSpPr>
            <a:spLocks/>
          </p:cNvSpPr>
          <p:nvPr/>
        </p:nvSpPr>
        <p:spPr bwMode="auto">
          <a:xfrm>
            <a:off x="8010526" y="4625313"/>
            <a:ext cx="1764817" cy="218473"/>
          </a:xfrm>
          <a:prstGeom prst="rect">
            <a:avLst/>
          </a:prstGeom>
          <a:solidFill>
            <a:srgbClr val="D9D9D9"/>
          </a:solidFill>
          <a:ln w="12700" cap="flat" cmpd="sng" algn="ctr">
            <a:no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23"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7863907"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sp>
        <p:nvSpPr>
          <p:cNvPr id="25" name="圆角矩形 24"/>
          <p:cNvSpPr/>
          <p:nvPr/>
        </p:nvSpPr>
        <p:spPr>
          <a:xfrm>
            <a:off x="4257676"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1</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圆角矩形 25"/>
          <p:cNvSpPr/>
          <p:nvPr/>
        </p:nvSpPr>
        <p:spPr>
          <a:xfrm>
            <a:off x="5936919"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2</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26"/>
          <p:cNvSpPr/>
          <p:nvPr/>
        </p:nvSpPr>
        <p:spPr>
          <a:xfrm>
            <a:off x="7616161"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3</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圆角矩形 27"/>
          <p:cNvSpPr/>
          <p:nvPr/>
        </p:nvSpPr>
        <p:spPr>
          <a:xfrm>
            <a:off x="9295405" y="3711955"/>
            <a:ext cx="766512"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Step 4</a:t>
            </a:r>
            <a:endParaRPr lang="en-US" altLang="zh-CN" sz="16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4505421"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sp>
        <p:nvSpPr>
          <p:cNvPr id="30"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6184664"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cxnSp>
        <p:nvCxnSpPr>
          <p:cNvPr id="31" name="直接连接符 30"/>
          <p:cNvCxnSpPr>
            <a:stCxn id="25" idx="2"/>
            <a:endCxn id="29" idx="0"/>
          </p:cNvCxnSpPr>
          <p:nvPr/>
        </p:nvCxnSpPr>
        <p:spPr>
          <a:xfrm>
            <a:off x="4640932"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6" idx="2"/>
            <a:endCxn id="30" idx="0"/>
          </p:cNvCxnSpPr>
          <p:nvPr/>
        </p:nvCxnSpPr>
        <p:spPr>
          <a:xfrm>
            <a:off x="6320175"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7" idx="2"/>
            <a:endCxn id="23" idx="0"/>
          </p:cNvCxnSpPr>
          <p:nvPr/>
        </p:nvCxnSpPr>
        <p:spPr>
          <a:xfrm>
            <a:off x="7999418"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34" name="Sorb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44FC2C8-8653-467A-A1CC-F5D2E257FE39}"/>
              </a:ext>
            </a:extLst>
          </p:cNvPr>
          <p:cNvSpPr>
            <a:spLocks/>
          </p:cNvSpPr>
          <p:nvPr/>
        </p:nvSpPr>
        <p:spPr bwMode="auto">
          <a:xfrm>
            <a:off x="9543151" y="4570695"/>
            <a:ext cx="271023" cy="273092"/>
          </a:xfrm>
          <a:prstGeom prst="ellipse">
            <a:avLst/>
          </a:prstGeom>
          <a:solidFill>
            <a:srgbClr val="00B0F0"/>
          </a:solidFill>
          <a:ln w="12700" cap="flat" cmpd="sng" algn="ctr">
            <a:solidFill>
              <a:srgbClr val="1AABE2"/>
            </a:solidFill>
            <a:prstDash val="solid"/>
            <a:miter lim="800000"/>
          </a:ln>
          <a:effectLst/>
          <a:ex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FFFFFF"/>
              </a:solidFill>
              <a:latin typeface="Huawei Sans" panose="020C0503030203020204" pitchFamily="34" charset="0"/>
              <a:ea typeface="方正兰亭黑简体" panose="02000000000000000000" pitchFamily="2" charset="-122"/>
            </a:endParaRPr>
          </a:p>
        </p:txBody>
      </p:sp>
      <p:cxnSp>
        <p:nvCxnSpPr>
          <p:cNvPr id="35" name="直接连接符 34"/>
          <p:cNvCxnSpPr>
            <a:stCxn id="28" idx="2"/>
            <a:endCxn id="34" idx="0"/>
          </p:cNvCxnSpPr>
          <p:nvPr/>
        </p:nvCxnSpPr>
        <p:spPr>
          <a:xfrm>
            <a:off x="9678662" y="4071955"/>
            <a:ext cx="1" cy="498741"/>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sp>
        <p:nvSpPr>
          <p:cNvPr id="36"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9949684" y="446050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600" b="1" dirty="0">
                <a:solidFill>
                  <a:schemeClr val="bg1">
                    <a:lumMod val="50000"/>
                  </a:schemeClr>
                </a:solidFill>
                <a:latin typeface="Huawei Sans" panose="020C0503030203020204" pitchFamily="34" charset="0"/>
              </a:rPr>
              <a:t>75% completed</a:t>
            </a:r>
            <a:endParaRPr lang="en-US" altLang="zh-CN" sz="1600" b="1" dirty="0">
              <a:solidFill>
                <a:schemeClr val="bg1">
                  <a:lumMod val="50000"/>
                </a:schemeClr>
              </a:solidFill>
              <a:latin typeface="Huawei Sans" panose="020C0503030203020204" pitchFamily="34" charset="0"/>
            </a:endParaRPr>
          </a:p>
        </p:txBody>
      </p:sp>
      <p:cxnSp>
        <p:nvCxnSpPr>
          <p:cNvPr id="37" name="直接箭头连接符 36"/>
          <p:cNvCxnSpPr/>
          <p:nvPr/>
        </p:nvCxnSpPr>
        <p:spPr>
          <a:xfrm flipH="1">
            <a:off x="6612019" y="5247116"/>
            <a:ext cx="1251887" cy="0"/>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8"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5442165" y="5386086"/>
            <a:ext cx="390358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400" dirty="0">
                <a:latin typeface="Huawei Sans" panose="020C0503030203020204" pitchFamily="34" charset="0"/>
              </a:rPr>
              <a:t>If the migration fails, roll back the network</a:t>
            </a:r>
            <a:endParaRPr lang="en-US" altLang="zh-CN" sz="1400" dirty="0">
              <a:latin typeface="Huawei Sans" panose="020C0503030203020204" pitchFamily="34" charset="0"/>
            </a:endParaRPr>
          </a:p>
          <a:p>
            <a:pPr algn="ctr" eaLnBrk="1" fontAlgn="ctr" hangingPunct="1">
              <a:lnSpc>
                <a:spcPct val="100000"/>
              </a:lnSpc>
              <a:spcBef>
                <a:spcPct val="0"/>
              </a:spcBef>
            </a:pPr>
            <a:r>
              <a:rPr lang="en-US" sz="1400" dirty="0">
                <a:latin typeface="Huawei Sans" panose="020C0503030203020204" pitchFamily="34" charset="0"/>
              </a:rPr>
              <a:t>to the status before step 2 is performed.</a:t>
            </a:r>
            <a:endParaRPr lang="en-US" altLang="zh-CN" sz="1400" dirty="0">
              <a:latin typeface="Huawei Sans" panose="020C0503030203020204" pitchFamily="34" charset="0"/>
            </a:endParaRPr>
          </a:p>
        </p:txBody>
      </p:sp>
      <p:grpSp>
        <p:nvGrpSpPr>
          <p:cNvPr id="43" name="组合 42"/>
          <p:cNvGrpSpPr/>
          <p:nvPr/>
        </p:nvGrpSpPr>
        <p:grpSpPr>
          <a:xfrm>
            <a:off x="7154200" y="76200"/>
            <a:ext cx="4531254" cy="213120"/>
            <a:chOff x="5725449" y="76200"/>
            <a:chExt cx="4531254" cy="213120"/>
          </a:xfrm>
        </p:grpSpPr>
        <p:sp>
          <p:nvSpPr>
            <p:cNvPr id="44" name="五边形 43"/>
            <p:cNvSpPr/>
            <p:nvPr/>
          </p:nvSpPr>
          <p:spPr bwMode="auto">
            <a:xfrm>
              <a:off x="5725449" y="76200"/>
              <a:ext cx="162668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Preparation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7256209" y="76200"/>
              <a:ext cx="1836419"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chemeClr val="bg1"/>
                  </a:solidFill>
                  <a:latin typeface="Huawei Sans" panose="020C0503030203020204" pitchFamily="34" charset="0"/>
                </a:rPr>
                <a:t>Implementation Phase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10642973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占位符 3"/>
          <p:cNvSpPr>
            <a:spLocks noGrp="1"/>
          </p:cNvSpPr>
          <p:nvPr>
            <p:ph type="body" sz="quarter" idx="10"/>
          </p:nvPr>
        </p:nvSpPr>
        <p:spPr>
          <a:xfrm>
            <a:off x="2857500" y="1242453"/>
            <a:ext cx="8900553" cy="4680000"/>
          </a:xfrm>
        </p:spPr>
        <p:txBody>
          <a:bodyPr/>
          <a:lstStyle/>
          <a:p>
            <a:pPr marL="0" indent="0">
              <a:buNone/>
            </a:pPr>
            <a:r>
              <a:rPr lang="en-US" sz="1600" dirty="0" smtClean="0"/>
              <a:t>After the migration is complete, you need to test the network and services from the following aspects to check whether the migration is successful:</a:t>
            </a:r>
            <a:endParaRPr lang="en-US" altLang="zh-CN" sz="1600" dirty="0" smtClean="0">
              <a:sym typeface="Huawei Sans" panose="020C0503030203020204" pitchFamily="34" charset="0"/>
            </a:endParaRPr>
          </a:p>
          <a:p>
            <a:pPr lvl="1"/>
            <a:r>
              <a:rPr lang="en-US" sz="1400" dirty="0" smtClean="0"/>
              <a:t>Network running status test: Collect dynamic data on the live network and compare the data with that before the migration.</a:t>
            </a:r>
            <a:endParaRPr lang="en-US" altLang="zh-CN" sz="1400" dirty="0" smtClean="0">
              <a:sym typeface="Huawei Sans" panose="020C0503030203020204" pitchFamily="34" charset="0"/>
            </a:endParaRPr>
          </a:p>
          <a:p>
            <a:pPr lvl="1"/>
            <a:r>
              <a:rPr lang="en-US" sz="1400" dirty="0" smtClean="0"/>
              <a:t>Service test: Perform the ping or </a:t>
            </a:r>
            <a:r>
              <a:rPr lang="en-US" sz="1400" dirty="0" err="1" smtClean="0"/>
              <a:t>tracert</a:t>
            </a:r>
            <a:r>
              <a:rPr lang="en-US" sz="1400" dirty="0" smtClean="0"/>
              <a:t> operation or use third-party software on the client side to check whether the network connectivity, delay, and jitter meet service requirements.</a:t>
            </a:r>
            <a:endParaRPr lang="en-US" altLang="zh-CN" sz="1400" dirty="0" smtClean="0">
              <a:sym typeface="Huawei Sans" panose="020C0503030203020204" pitchFamily="34" charset="0"/>
            </a:endParaRPr>
          </a:p>
          <a:p>
            <a:pPr lvl="1"/>
            <a:r>
              <a:rPr lang="en-US" sz="1400" dirty="0" smtClean="0"/>
              <a:t>Customer application test: Test customer applications carried by the network and check whether applications are normal.</a:t>
            </a:r>
            <a:endParaRPr lang="en-US" altLang="zh-CN" sz="14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Migration test</a:t>
            </a:r>
            <a:endParaRPr lang="en-US" altLang="zh-CN" dirty="0">
              <a:sym typeface="Huawei Sans" panose="020C0503030203020204" pitchFamily="34" charset="0"/>
            </a:endParaRPr>
          </a:p>
        </p:txBody>
      </p:sp>
      <p:sp>
        <p:nvSpPr>
          <p:cNvPr id="112" name="ïšļ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B41FAD4-0BA5-4580-B72E-A6BFF22F8784}"/>
              </a:ext>
            </a:extLst>
          </p:cNvPr>
          <p:cNvSpPr txBox="1"/>
          <p:nvPr/>
        </p:nvSpPr>
        <p:spPr bwMode="auto">
          <a:xfrm>
            <a:off x="837143" y="168542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fontAlgn="ctr"/>
            <a:r>
              <a:rPr lang="en-US" dirty="0">
                <a:latin typeface="Huawei Sans" panose="020C0503030203020204" pitchFamily="34" charset="0"/>
              </a:rPr>
              <a:t>Snapshot before the migration</a:t>
            </a:r>
            <a:endParaRPr lang="en-US" altLang="zh-CN" dirty="0">
              <a:latin typeface="Huawei Sans" panose="020C0503030203020204" pitchFamily="34" charset="0"/>
            </a:endParaRPr>
          </a:p>
        </p:txBody>
      </p:sp>
      <p:sp>
        <p:nvSpPr>
          <p:cNvPr id="113" name="ïṧļí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1BCCD92-D45A-41F7-960F-30FC35568CBF}"/>
              </a:ext>
            </a:extLst>
          </p:cNvPr>
          <p:cNvSpPr txBox="1"/>
          <p:nvPr/>
        </p:nvSpPr>
        <p:spPr bwMode="auto">
          <a:xfrm>
            <a:off x="837143" y="264033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dirty="0">
                <a:solidFill>
                  <a:schemeClr val="bg1">
                    <a:lumMod val="65000"/>
                  </a:schemeClr>
                </a:solidFill>
                <a:latin typeface="Huawei Sans" panose="020C0503030203020204" pitchFamily="34" charset="0"/>
              </a:rPr>
              <a:t>Migration implementation</a:t>
            </a:r>
            <a:endParaRPr lang="en-US" altLang="zh-CN" sz="1400" dirty="0">
              <a:solidFill>
                <a:schemeClr val="bg1">
                  <a:lumMod val="65000"/>
                </a:schemeClr>
              </a:solidFill>
              <a:latin typeface="Huawei Sans" panose="020C0503030203020204" pitchFamily="34" charset="0"/>
            </a:endParaRPr>
          </a:p>
        </p:txBody>
      </p:sp>
      <p:sp>
        <p:nvSpPr>
          <p:cNvPr id="114" name="îş1iḍ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0B068A5-560A-4DB9-9ABC-E179FB4B53B1}"/>
              </a:ext>
            </a:extLst>
          </p:cNvPr>
          <p:cNvSpPr txBox="1"/>
          <p:nvPr/>
        </p:nvSpPr>
        <p:spPr bwMode="auto">
          <a:xfrm>
            <a:off x="837143" y="3595237"/>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lnSpc>
                <a:spcPct val="100000"/>
              </a:lnSpc>
              <a:spcBef>
                <a:spcPct val="0"/>
              </a:spcBef>
            </a:pPr>
            <a:r>
              <a:rPr lang="en-US" sz="1400" dirty="0">
                <a:solidFill>
                  <a:schemeClr val="bg1">
                    <a:lumMod val="65000"/>
                  </a:schemeClr>
                </a:solidFill>
                <a:latin typeface="Huawei Sans" panose="020C0503030203020204" pitchFamily="34" charset="0"/>
              </a:rPr>
              <a:t>Migration rollback</a:t>
            </a:r>
            <a:endParaRPr lang="en-US" altLang="zh-CN" sz="1400" dirty="0">
              <a:solidFill>
                <a:schemeClr val="bg1">
                  <a:lumMod val="65000"/>
                </a:schemeClr>
              </a:solidFill>
              <a:latin typeface="Huawei Sans" panose="020C0503030203020204" pitchFamily="34" charset="0"/>
            </a:endParaRPr>
          </a:p>
        </p:txBody>
      </p:sp>
      <p:sp>
        <p:nvSpPr>
          <p:cNvPr id="115"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837143" y="455014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fontAlgn="ctr">
              <a:spcBef>
                <a:spcPct val="0"/>
              </a:spcBef>
            </a:pPr>
            <a:r>
              <a:rPr lang="en-US" sz="1400" b="1" dirty="0">
                <a:latin typeface="Huawei Sans" panose="020C0503030203020204" pitchFamily="34" charset="0"/>
              </a:rPr>
              <a:t>Migration test and check</a:t>
            </a:r>
            <a:endParaRPr lang="en-US" altLang="zh-CN" sz="1400" b="1" dirty="0">
              <a:latin typeface="Huawei Sans" panose="020C0503030203020204" pitchFamily="34" charset="0"/>
            </a:endParaRPr>
          </a:p>
        </p:txBody>
      </p:sp>
      <p:cxnSp>
        <p:nvCxnSpPr>
          <p:cNvPr id="117" name="直接连接符 11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34" name="íṡ1íḋê">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7A1502E-FF5A-402F-AE9A-604F51135206}"/>
              </a:ext>
            </a:extLst>
          </p:cNvPr>
          <p:cNvSpPr/>
          <p:nvPr/>
        </p:nvSpPr>
        <p:spPr bwMode="gray">
          <a:xfrm rot="10800000" flipV="1">
            <a:off x="485527" y="4591044"/>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ctr"/>
            <a:endParaRPr lang="en-US" dirty="0">
              <a:latin typeface="Huawei Sans" panose="020C0503030203020204" pitchFamily="34" charset="0"/>
            </a:endParaRPr>
          </a:p>
        </p:txBody>
      </p:sp>
      <p:sp>
        <p:nvSpPr>
          <p:cNvPr id="143" name="iṡ1ïd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FC487D0-A815-4107-8A36-7C156E98B5FA}"/>
              </a:ext>
            </a:extLst>
          </p:cNvPr>
          <p:cNvSpPr/>
          <p:nvPr/>
        </p:nvSpPr>
        <p:spPr bwMode="gray">
          <a:xfrm rot="10800000" flipV="1">
            <a:off x="485527" y="17243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26" name="iṩ1îdè">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F2033B8-3D85-4EBC-B06A-35DC8DC5989D}"/>
              </a:ext>
            </a:extLst>
          </p:cNvPr>
          <p:cNvSpPr/>
          <p:nvPr/>
        </p:nvSpPr>
        <p:spPr bwMode="gray">
          <a:xfrm rot="10800000" flipV="1">
            <a:off x="485527" y="267994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131" name="íŝlíďé">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7C05249-EC6B-4A31-B592-1B7DA1FC1C4D}"/>
              </a:ext>
            </a:extLst>
          </p:cNvPr>
          <p:cNvSpPr/>
          <p:nvPr/>
        </p:nvSpPr>
        <p:spPr bwMode="gray">
          <a:xfrm rot="10800000" flipV="1">
            <a:off x="485527" y="3635497"/>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ctr"/>
            <a:endParaRPr lang="en-US" dirty="0">
              <a:latin typeface="Huawei Sans" panose="020C0503030203020204" pitchFamily="34" charset="0"/>
            </a:endParaRPr>
          </a:p>
        </p:txBody>
      </p:sp>
      <p:sp>
        <p:nvSpPr>
          <p:cNvPr id="47" name="backup_115800"/>
          <p:cNvSpPr>
            <a:spLocks/>
          </p:cNvSpPr>
          <p:nvPr/>
        </p:nvSpPr>
        <p:spPr bwMode="auto">
          <a:xfrm>
            <a:off x="573053" y="1819930"/>
            <a:ext cx="184947" cy="16893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6931" h="607216">
                <a:moveTo>
                  <a:pt x="146525" y="485632"/>
                </a:moveTo>
                <a:cubicBezTo>
                  <a:pt x="151958" y="485632"/>
                  <a:pt x="156226" y="489992"/>
                  <a:pt x="156226" y="495320"/>
                </a:cubicBezTo>
                <a:lnTo>
                  <a:pt x="156226" y="551413"/>
                </a:lnTo>
                <a:lnTo>
                  <a:pt x="233452" y="586871"/>
                </a:lnTo>
                <a:lnTo>
                  <a:pt x="310678" y="551413"/>
                </a:lnTo>
                <a:lnTo>
                  <a:pt x="310678" y="495320"/>
                </a:lnTo>
                <a:cubicBezTo>
                  <a:pt x="310678" y="489992"/>
                  <a:pt x="315044" y="485632"/>
                  <a:pt x="320380" y="485632"/>
                </a:cubicBezTo>
                <a:cubicBezTo>
                  <a:pt x="325715" y="485632"/>
                  <a:pt x="330081" y="489992"/>
                  <a:pt x="330081" y="495320"/>
                </a:cubicBezTo>
                <a:lnTo>
                  <a:pt x="330081" y="542500"/>
                </a:lnTo>
                <a:lnTo>
                  <a:pt x="347641" y="534459"/>
                </a:lnTo>
                <a:cubicBezTo>
                  <a:pt x="352492" y="532231"/>
                  <a:pt x="358313" y="534362"/>
                  <a:pt x="360545" y="539206"/>
                </a:cubicBezTo>
                <a:cubicBezTo>
                  <a:pt x="362776" y="544050"/>
                  <a:pt x="360642" y="549766"/>
                  <a:pt x="355791" y="552091"/>
                </a:cubicBezTo>
                <a:lnTo>
                  <a:pt x="237527" y="606344"/>
                </a:lnTo>
                <a:cubicBezTo>
                  <a:pt x="236266" y="606925"/>
                  <a:pt x="234907" y="607216"/>
                  <a:pt x="233452" y="607216"/>
                </a:cubicBezTo>
                <a:cubicBezTo>
                  <a:pt x="232094" y="607216"/>
                  <a:pt x="230736" y="606925"/>
                  <a:pt x="229474" y="606344"/>
                </a:cubicBezTo>
                <a:lnTo>
                  <a:pt x="111210" y="552091"/>
                </a:lnTo>
                <a:cubicBezTo>
                  <a:pt x="106359" y="549766"/>
                  <a:pt x="104225" y="544050"/>
                  <a:pt x="106456" y="539206"/>
                </a:cubicBezTo>
                <a:cubicBezTo>
                  <a:pt x="108688" y="534362"/>
                  <a:pt x="114412" y="532231"/>
                  <a:pt x="119360" y="534459"/>
                </a:cubicBezTo>
                <a:lnTo>
                  <a:pt x="136823" y="542500"/>
                </a:lnTo>
                <a:lnTo>
                  <a:pt x="136823" y="495320"/>
                </a:lnTo>
                <a:cubicBezTo>
                  <a:pt x="136823" y="489992"/>
                  <a:pt x="141189" y="485632"/>
                  <a:pt x="146525" y="485632"/>
                </a:cubicBezTo>
                <a:close/>
                <a:moveTo>
                  <a:pt x="108637" y="369340"/>
                </a:moveTo>
                <a:lnTo>
                  <a:pt x="358224" y="369340"/>
                </a:lnTo>
                <a:cubicBezTo>
                  <a:pt x="363561" y="369340"/>
                  <a:pt x="367928" y="373706"/>
                  <a:pt x="367928" y="379043"/>
                </a:cubicBezTo>
                <a:cubicBezTo>
                  <a:pt x="367928" y="384380"/>
                  <a:pt x="363561" y="388746"/>
                  <a:pt x="358224" y="388746"/>
                </a:cubicBezTo>
                <a:lnTo>
                  <a:pt x="108637" y="388746"/>
                </a:lnTo>
                <a:cubicBezTo>
                  <a:pt x="103300" y="388746"/>
                  <a:pt x="98933" y="384380"/>
                  <a:pt x="98933" y="379043"/>
                </a:cubicBezTo>
                <a:cubicBezTo>
                  <a:pt x="98933" y="373706"/>
                  <a:pt x="103300" y="369340"/>
                  <a:pt x="108637" y="369340"/>
                </a:cubicBezTo>
                <a:close/>
                <a:moveTo>
                  <a:pt x="108637" y="330599"/>
                </a:moveTo>
                <a:lnTo>
                  <a:pt x="358224" y="330599"/>
                </a:lnTo>
                <a:cubicBezTo>
                  <a:pt x="363561" y="330599"/>
                  <a:pt x="367928" y="334965"/>
                  <a:pt x="367928" y="340302"/>
                </a:cubicBezTo>
                <a:cubicBezTo>
                  <a:pt x="367928" y="345639"/>
                  <a:pt x="363561" y="350005"/>
                  <a:pt x="358224" y="350005"/>
                </a:cubicBezTo>
                <a:lnTo>
                  <a:pt x="108637" y="350005"/>
                </a:lnTo>
                <a:cubicBezTo>
                  <a:pt x="103300" y="350005"/>
                  <a:pt x="98933" y="345639"/>
                  <a:pt x="98933" y="340302"/>
                </a:cubicBezTo>
                <a:cubicBezTo>
                  <a:pt x="98933" y="334965"/>
                  <a:pt x="103300" y="330599"/>
                  <a:pt x="108637" y="330599"/>
                </a:cubicBezTo>
                <a:close/>
                <a:moveTo>
                  <a:pt x="147448" y="254600"/>
                </a:moveTo>
                <a:lnTo>
                  <a:pt x="397035" y="254600"/>
                </a:lnTo>
                <a:cubicBezTo>
                  <a:pt x="402372" y="254600"/>
                  <a:pt x="406739" y="258864"/>
                  <a:pt x="406739" y="264291"/>
                </a:cubicBezTo>
                <a:lnTo>
                  <a:pt x="406739" y="417794"/>
                </a:lnTo>
                <a:cubicBezTo>
                  <a:pt x="406739" y="423124"/>
                  <a:pt x="402372" y="427485"/>
                  <a:pt x="397035" y="427485"/>
                </a:cubicBezTo>
                <a:cubicBezTo>
                  <a:pt x="391698" y="427485"/>
                  <a:pt x="387331" y="423124"/>
                  <a:pt x="387331" y="417794"/>
                </a:cubicBezTo>
                <a:lnTo>
                  <a:pt x="387331" y="273982"/>
                </a:lnTo>
                <a:lnTo>
                  <a:pt x="147448" y="273982"/>
                </a:lnTo>
                <a:cubicBezTo>
                  <a:pt x="142111" y="273982"/>
                  <a:pt x="137744" y="269621"/>
                  <a:pt x="137744" y="264291"/>
                </a:cubicBezTo>
                <a:cubicBezTo>
                  <a:pt x="137744" y="258864"/>
                  <a:pt x="142111" y="254600"/>
                  <a:pt x="147448" y="254600"/>
                </a:cubicBezTo>
                <a:close/>
                <a:moveTo>
                  <a:pt x="69825" y="254600"/>
                </a:moveTo>
                <a:lnTo>
                  <a:pt x="108635" y="254600"/>
                </a:lnTo>
                <a:cubicBezTo>
                  <a:pt x="114069" y="254600"/>
                  <a:pt x="118338" y="258864"/>
                  <a:pt x="118338" y="264291"/>
                </a:cubicBezTo>
                <a:cubicBezTo>
                  <a:pt x="118338" y="269621"/>
                  <a:pt x="114069" y="273982"/>
                  <a:pt x="108635" y="273982"/>
                </a:cubicBezTo>
                <a:lnTo>
                  <a:pt x="79527" y="273982"/>
                </a:lnTo>
                <a:lnTo>
                  <a:pt x="79527" y="417794"/>
                </a:lnTo>
                <a:cubicBezTo>
                  <a:pt x="79527" y="423124"/>
                  <a:pt x="75258" y="427485"/>
                  <a:pt x="69825" y="427485"/>
                </a:cubicBezTo>
                <a:cubicBezTo>
                  <a:pt x="64488" y="427485"/>
                  <a:pt x="60122" y="423124"/>
                  <a:pt x="60122" y="417794"/>
                </a:cubicBezTo>
                <a:lnTo>
                  <a:pt x="60122" y="264291"/>
                </a:lnTo>
                <a:cubicBezTo>
                  <a:pt x="60122" y="258864"/>
                  <a:pt x="64488" y="254600"/>
                  <a:pt x="69825" y="254600"/>
                </a:cubicBezTo>
                <a:close/>
                <a:moveTo>
                  <a:pt x="130900" y="19378"/>
                </a:moveTo>
                <a:lnTo>
                  <a:pt x="130900" y="183700"/>
                </a:lnTo>
                <a:lnTo>
                  <a:pt x="336128" y="183700"/>
                </a:lnTo>
                <a:lnTo>
                  <a:pt x="336128" y="19378"/>
                </a:lnTo>
                <a:lnTo>
                  <a:pt x="243169" y="19378"/>
                </a:lnTo>
                <a:lnTo>
                  <a:pt x="243169" y="143976"/>
                </a:lnTo>
                <a:lnTo>
                  <a:pt x="297314" y="143976"/>
                </a:lnTo>
                <a:lnTo>
                  <a:pt x="297314" y="48444"/>
                </a:lnTo>
                <a:cubicBezTo>
                  <a:pt x="297314" y="43115"/>
                  <a:pt x="301681" y="38755"/>
                  <a:pt x="307018" y="38755"/>
                </a:cubicBezTo>
                <a:cubicBezTo>
                  <a:pt x="312355" y="38755"/>
                  <a:pt x="316721" y="43115"/>
                  <a:pt x="316721" y="48444"/>
                </a:cubicBezTo>
                <a:lnTo>
                  <a:pt x="316721" y="153665"/>
                </a:lnTo>
                <a:cubicBezTo>
                  <a:pt x="316721" y="158994"/>
                  <a:pt x="312355" y="163353"/>
                  <a:pt x="307018" y="163353"/>
                </a:cubicBezTo>
                <a:lnTo>
                  <a:pt x="233466" y="163353"/>
                </a:lnTo>
                <a:cubicBezTo>
                  <a:pt x="228129" y="163353"/>
                  <a:pt x="223762" y="158994"/>
                  <a:pt x="223762" y="153665"/>
                </a:cubicBezTo>
                <a:lnTo>
                  <a:pt x="223762" y="19378"/>
                </a:lnTo>
                <a:close/>
                <a:moveTo>
                  <a:pt x="19407" y="19378"/>
                </a:moveTo>
                <a:lnTo>
                  <a:pt x="19407" y="446848"/>
                </a:lnTo>
                <a:lnTo>
                  <a:pt x="447524" y="446848"/>
                </a:lnTo>
                <a:lnTo>
                  <a:pt x="447524" y="73247"/>
                </a:lnTo>
                <a:lnTo>
                  <a:pt x="393573" y="19378"/>
                </a:lnTo>
                <a:lnTo>
                  <a:pt x="355535" y="19378"/>
                </a:lnTo>
                <a:lnTo>
                  <a:pt x="355535" y="193389"/>
                </a:lnTo>
                <a:cubicBezTo>
                  <a:pt x="355535" y="198718"/>
                  <a:pt x="351169" y="203078"/>
                  <a:pt x="345832" y="203078"/>
                </a:cubicBezTo>
                <a:lnTo>
                  <a:pt x="121196" y="203078"/>
                </a:lnTo>
                <a:cubicBezTo>
                  <a:pt x="115762" y="203078"/>
                  <a:pt x="111493" y="198718"/>
                  <a:pt x="111493" y="193389"/>
                </a:cubicBezTo>
                <a:lnTo>
                  <a:pt x="111493" y="19378"/>
                </a:lnTo>
                <a:close/>
                <a:moveTo>
                  <a:pt x="9703" y="0"/>
                </a:moveTo>
                <a:lnTo>
                  <a:pt x="397551" y="0"/>
                </a:lnTo>
                <a:cubicBezTo>
                  <a:pt x="400171" y="0"/>
                  <a:pt x="402597" y="1066"/>
                  <a:pt x="404441" y="2810"/>
                </a:cubicBezTo>
                <a:lnTo>
                  <a:pt x="464117" y="62396"/>
                </a:lnTo>
                <a:cubicBezTo>
                  <a:pt x="465961" y="64237"/>
                  <a:pt x="466931" y="66659"/>
                  <a:pt x="466931" y="69275"/>
                </a:cubicBezTo>
                <a:lnTo>
                  <a:pt x="466931" y="456537"/>
                </a:lnTo>
                <a:cubicBezTo>
                  <a:pt x="466931" y="461866"/>
                  <a:pt x="462662" y="466226"/>
                  <a:pt x="457228" y="466226"/>
                </a:cubicBezTo>
                <a:lnTo>
                  <a:pt x="9703" y="466226"/>
                </a:lnTo>
                <a:cubicBezTo>
                  <a:pt x="4366" y="466226"/>
                  <a:pt x="0" y="461866"/>
                  <a:pt x="0" y="456537"/>
                </a:cubicBezTo>
                <a:lnTo>
                  <a:pt x="0" y="9689"/>
                </a:lnTo>
                <a:cubicBezTo>
                  <a:pt x="0" y="4360"/>
                  <a:pt x="4366" y="0"/>
                  <a:pt x="9703" y="0"/>
                </a:cubicBezTo>
                <a:close/>
              </a:path>
            </a:pathLst>
          </a:custGeom>
          <a:solidFill>
            <a:schemeClr val="bg1"/>
          </a:solidFill>
          <a:ln>
            <a:solidFill>
              <a:schemeClr val="bg1"/>
            </a:solidFill>
          </a:ln>
        </p:spPr>
        <p:txBody>
          <a:bodyPr/>
          <a:lstStyle/>
          <a:p>
            <a:pPr fontAlgn="ctr"/>
            <a:endParaRPr lang="en-US" altLang="zh-CN" dirty="0">
              <a:latin typeface="Huawei Sans" panose="020C0503030203020204" pitchFamily="34" charset="0"/>
            </a:endParaRPr>
          </a:p>
        </p:txBody>
      </p:sp>
      <p:sp>
        <p:nvSpPr>
          <p:cNvPr id="48" name="iconfont-10123-4910640"/>
          <p:cNvSpPr>
            <a:spLocks/>
          </p:cNvSpPr>
          <p:nvPr/>
        </p:nvSpPr>
        <p:spPr bwMode="auto">
          <a:xfrm>
            <a:off x="585780" y="2770970"/>
            <a:ext cx="203046" cy="202752"/>
          </a:xfrm>
          <a:custGeom>
            <a:avLst/>
            <a:gdLst>
              <a:gd name="T0" fmla="*/ 6400 w 8106"/>
              <a:gd name="T1" fmla="*/ 3876 h 8534"/>
              <a:gd name="T2" fmla="*/ 5973 w 8106"/>
              <a:gd name="T3" fmla="*/ 3840 h 8534"/>
              <a:gd name="T4" fmla="*/ 5973 w 8106"/>
              <a:gd name="T5" fmla="*/ 640 h 8534"/>
              <a:gd name="T6" fmla="*/ 5760 w 8106"/>
              <a:gd name="T7" fmla="*/ 427 h 8534"/>
              <a:gd name="T8" fmla="*/ 640 w 8106"/>
              <a:gd name="T9" fmla="*/ 427 h 8534"/>
              <a:gd name="T10" fmla="*/ 426 w 8106"/>
              <a:gd name="T11" fmla="*/ 640 h 8534"/>
              <a:gd name="T12" fmla="*/ 426 w 8106"/>
              <a:gd name="T13" fmla="*/ 7040 h 8534"/>
              <a:gd name="T14" fmla="*/ 640 w 8106"/>
              <a:gd name="T15" fmla="*/ 7254 h 8534"/>
              <a:gd name="T16" fmla="*/ 3559 w 8106"/>
              <a:gd name="T17" fmla="*/ 7254 h 8534"/>
              <a:gd name="T18" fmla="*/ 3755 w 8106"/>
              <a:gd name="T19" fmla="*/ 7680 h 8534"/>
              <a:gd name="T20" fmla="*/ 426 w 8106"/>
              <a:gd name="T21" fmla="*/ 7680 h 8534"/>
              <a:gd name="T22" fmla="*/ 0 w 8106"/>
              <a:gd name="T23" fmla="*/ 7254 h 8534"/>
              <a:gd name="T24" fmla="*/ 0 w 8106"/>
              <a:gd name="T25" fmla="*/ 427 h 8534"/>
              <a:gd name="T26" fmla="*/ 426 w 8106"/>
              <a:gd name="T27" fmla="*/ 0 h 8534"/>
              <a:gd name="T28" fmla="*/ 5973 w 8106"/>
              <a:gd name="T29" fmla="*/ 0 h 8534"/>
              <a:gd name="T30" fmla="*/ 6400 w 8106"/>
              <a:gd name="T31" fmla="*/ 427 h 8534"/>
              <a:gd name="T32" fmla="*/ 6400 w 8106"/>
              <a:gd name="T33" fmla="*/ 3876 h 8534"/>
              <a:gd name="T34" fmla="*/ 1493 w 8106"/>
              <a:gd name="T35" fmla="*/ 1707 h 8534"/>
              <a:gd name="T36" fmla="*/ 4906 w 8106"/>
              <a:gd name="T37" fmla="*/ 1707 h 8534"/>
              <a:gd name="T38" fmla="*/ 5120 w 8106"/>
              <a:gd name="T39" fmla="*/ 1920 h 8534"/>
              <a:gd name="T40" fmla="*/ 4906 w 8106"/>
              <a:gd name="T41" fmla="*/ 2134 h 8534"/>
              <a:gd name="T42" fmla="*/ 1493 w 8106"/>
              <a:gd name="T43" fmla="*/ 2134 h 8534"/>
              <a:gd name="T44" fmla="*/ 1280 w 8106"/>
              <a:gd name="T45" fmla="*/ 1920 h 8534"/>
              <a:gd name="T46" fmla="*/ 1493 w 8106"/>
              <a:gd name="T47" fmla="*/ 1707 h 8534"/>
              <a:gd name="T48" fmla="*/ 1493 w 8106"/>
              <a:gd name="T49" fmla="*/ 2987 h 8534"/>
              <a:gd name="T50" fmla="*/ 4906 w 8106"/>
              <a:gd name="T51" fmla="*/ 2987 h 8534"/>
              <a:gd name="T52" fmla="*/ 5120 w 8106"/>
              <a:gd name="T53" fmla="*/ 3200 h 8534"/>
              <a:gd name="T54" fmla="*/ 4906 w 8106"/>
              <a:gd name="T55" fmla="*/ 3414 h 8534"/>
              <a:gd name="T56" fmla="*/ 1493 w 8106"/>
              <a:gd name="T57" fmla="*/ 3414 h 8534"/>
              <a:gd name="T58" fmla="*/ 1280 w 8106"/>
              <a:gd name="T59" fmla="*/ 3200 h 8534"/>
              <a:gd name="T60" fmla="*/ 1493 w 8106"/>
              <a:gd name="T61" fmla="*/ 2987 h 8534"/>
              <a:gd name="T62" fmla="*/ 1493 w 8106"/>
              <a:gd name="T63" fmla="*/ 4480 h 8534"/>
              <a:gd name="T64" fmla="*/ 3413 w 8106"/>
              <a:gd name="T65" fmla="*/ 4480 h 8534"/>
              <a:gd name="T66" fmla="*/ 3626 w 8106"/>
              <a:gd name="T67" fmla="*/ 4694 h 8534"/>
              <a:gd name="T68" fmla="*/ 3413 w 8106"/>
              <a:gd name="T69" fmla="*/ 4907 h 8534"/>
              <a:gd name="T70" fmla="*/ 1493 w 8106"/>
              <a:gd name="T71" fmla="*/ 4907 h 8534"/>
              <a:gd name="T72" fmla="*/ 1280 w 8106"/>
              <a:gd name="T73" fmla="*/ 4694 h 8534"/>
              <a:gd name="T74" fmla="*/ 1493 w 8106"/>
              <a:gd name="T75" fmla="*/ 4480 h 8534"/>
              <a:gd name="T76" fmla="*/ 1493 w 8106"/>
              <a:gd name="T77" fmla="*/ 5547 h 8534"/>
              <a:gd name="T78" fmla="*/ 2773 w 8106"/>
              <a:gd name="T79" fmla="*/ 5547 h 8534"/>
              <a:gd name="T80" fmla="*/ 2986 w 8106"/>
              <a:gd name="T81" fmla="*/ 5760 h 8534"/>
              <a:gd name="T82" fmla="*/ 2773 w 8106"/>
              <a:gd name="T83" fmla="*/ 5974 h 8534"/>
              <a:gd name="T84" fmla="*/ 1493 w 8106"/>
              <a:gd name="T85" fmla="*/ 5974 h 8534"/>
              <a:gd name="T86" fmla="*/ 1280 w 8106"/>
              <a:gd name="T87" fmla="*/ 5760 h 8534"/>
              <a:gd name="T88" fmla="*/ 1493 w 8106"/>
              <a:gd name="T89" fmla="*/ 5547 h 8534"/>
              <a:gd name="T90" fmla="*/ 5973 w 8106"/>
              <a:gd name="T91" fmla="*/ 8534 h 8534"/>
              <a:gd name="T92" fmla="*/ 3840 w 8106"/>
              <a:gd name="T93" fmla="*/ 6400 h 8534"/>
              <a:gd name="T94" fmla="*/ 5973 w 8106"/>
              <a:gd name="T95" fmla="*/ 4267 h 8534"/>
              <a:gd name="T96" fmla="*/ 8106 w 8106"/>
              <a:gd name="T97" fmla="*/ 6400 h 8534"/>
              <a:gd name="T98" fmla="*/ 5973 w 8106"/>
              <a:gd name="T99" fmla="*/ 8534 h 8534"/>
              <a:gd name="T100" fmla="*/ 5973 w 8106"/>
              <a:gd name="T101" fmla="*/ 8107 h 8534"/>
              <a:gd name="T102" fmla="*/ 7680 w 8106"/>
              <a:gd name="T103" fmla="*/ 6400 h 8534"/>
              <a:gd name="T104" fmla="*/ 5973 w 8106"/>
              <a:gd name="T105" fmla="*/ 4694 h 8534"/>
              <a:gd name="T106" fmla="*/ 4266 w 8106"/>
              <a:gd name="T107" fmla="*/ 6400 h 8534"/>
              <a:gd name="T108" fmla="*/ 5973 w 8106"/>
              <a:gd name="T109" fmla="*/ 8107 h 8534"/>
              <a:gd name="T110" fmla="*/ 7040 w 8106"/>
              <a:gd name="T111" fmla="*/ 6400 h 8534"/>
              <a:gd name="T112" fmla="*/ 5333 w 8106"/>
              <a:gd name="T113" fmla="*/ 7254 h 8534"/>
              <a:gd name="T114" fmla="*/ 5333 w 8106"/>
              <a:gd name="T115" fmla="*/ 5547 h 8534"/>
              <a:gd name="T116" fmla="*/ 7040 w 8106"/>
              <a:gd name="T117" fmla="*/ 64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06" h="8534">
                <a:moveTo>
                  <a:pt x="6400" y="3876"/>
                </a:moveTo>
                <a:cubicBezTo>
                  <a:pt x="6261" y="3852"/>
                  <a:pt x="6118" y="3840"/>
                  <a:pt x="5973" y="3840"/>
                </a:cubicBezTo>
                <a:lnTo>
                  <a:pt x="5973" y="640"/>
                </a:lnTo>
                <a:cubicBezTo>
                  <a:pt x="5973" y="523"/>
                  <a:pt x="5877" y="427"/>
                  <a:pt x="5760" y="427"/>
                </a:cubicBezTo>
                <a:lnTo>
                  <a:pt x="640" y="427"/>
                </a:lnTo>
                <a:cubicBezTo>
                  <a:pt x="522" y="427"/>
                  <a:pt x="426" y="523"/>
                  <a:pt x="426" y="640"/>
                </a:cubicBezTo>
                <a:lnTo>
                  <a:pt x="426" y="7040"/>
                </a:lnTo>
                <a:cubicBezTo>
                  <a:pt x="426" y="7158"/>
                  <a:pt x="522" y="7254"/>
                  <a:pt x="640" y="7254"/>
                </a:cubicBezTo>
                <a:lnTo>
                  <a:pt x="3559" y="7254"/>
                </a:lnTo>
                <a:cubicBezTo>
                  <a:pt x="3611" y="7403"/>
                  <a:pt x="3678" y="7546"/>
                  <a:pt x="3755" y="7680"/>
                </a:cubicBezTo>
                <a:lnTo>
                  <a:pt x="426" y="7680"/>
                </a:lnTo>
                <a:cubicBezTo>
                  <a:pt x="191" y="7680"/>
                  <a:pt x="0" y="7489"/>
                  <a:pt x="0" y="7254"/>
                </a:cubicBezTo>
                <a:lnTo>
                  <a:pt x="0" y="427"/>
                </a:lnTo>
                <a:cubicBezTo>
                  <a:pt x="0" y="191"/>
                  <a:pt x="191" y="0"/>
                  <a:pt x="426" y="0"/>
                </a:cubicBezTo>
                <a:lnTo>
                  <a:pt x="5973" y="0"/>
                </a:lnTo>
                <a:cubicBezTo>
                  <a:pt x="6209" y="0"/>
                  <a:pt x="6400" y="191"/>
                  <a:pt x="6400" y="427"/>
                </a:cubicBezTo>
                <a:lnTo>
                  <a:pt x="6400" y="3876"/>
                </a:lnTo>
                <a:close/>
                <a:moveTo>
                  <a:pt x="1493" y="1707"/>
                </a:moveTo>
                <a:lnTo>
                  <a:pt x="4906" y="1707"/>
                </a:lnTo>
                <a:cubicBezTo>
                  <a:pt x="5024" y="1707"/>
                  <a:pt x="5120" y="1803"/>
                  <a:pt x="5120" y="1920"/>
                </a:cubicBezTo>
                <a:cubicBezTo>
                  <a:pt x="5120" y="2038"/>
                  <a:pt x="5024" y="2134"/>
                  <a:pt x="4906" y="2134"/>
                </a:cubicBezTo>
                <a:lnTo>
                  <a:pt x="1493" y="2134"/>
                </a:lnTo>
                <a:cubicBezTo>
                  <a:pt x="1375" y="2134"/>
                  <a:pt x="1280" y="2038"/>
                  <a:pt x="1280" y="1920"/>
                </a:cubicBezTo>
                <a:cubicBezTo>
                  <a:pt x="1280" y="1802"/>
                  <a:pt x="1375" y="1707"/>
                  <a:pt x="1493" y="1707"/>
                </a:cubicBezTo>
                <a:close/>
                <a:moveTo>
                  <a:pt x="1493" y="2987"/>
                </a:moveTo>
                <a:lnTo>
                  <a:pt x="4906" y="2987"/>
                </a:lnTo>
                <a:cubicBezTo>
                  <a:pt x="5024" y="2987"/>
                  <a:pt x="5120" y="3083"/>
                  <a:pt x="5120" y="3200"/>
                </a:cubicBezTo>
                <a:cubicBezTo>
                  <a:pt x="5120" y="3318"/>
                  <a:pt x="5024" y="3414"/>
                  <a:pt x="4906" y="3414"/>
                </a:cubicBezTo>
                <a:lnTo>
                  <a:pt x="1493" y="3414"/>
                </a:lnTo>
                <a:cubicBezTo>
                  <a:pt x="1375" y="3414"/>
                  <a:pt x="1280" y="3318"/>
                  <a:pt x="1280" y="3200"/>
                </a:cubicBezTo>
                <a:cubicBezTo>
                  <a:pt x="1280" y="3083"/>
                  <a:pt x="1375" y="2987"/>
                  <a:pt x="1493" y="2987"/>
                </a:cubicBezTo>
                <a:close/>
                <a:moveTo>
                  <a:pt x="1493" y="4480"/>
                </a:moveTo>
                <a:lnTo>
                  <a:pt x="3413" y="4480"/>
                </a:lnTo>
                <a:cubicBezTo>
                  <a:pt x="3531" y="4480"/>
                  <a:pt x="3626" y="4576"/>
                  <a:pt x="3626" y="4694"/>
                </a:cubicBezTo>
                <a:cubicBezTo>
                  <a:pt x="3626" y="4811"/>
                  <a:pt x="3531" y="4907"/>
                  <a:pt x="3413" y="4907"/>
                </a:cubicBezTo>
                <a:lnTo>
                  <a:pt x="1493" y="4907"/>
                </a:lnTo>
                <a:cubicBezTo>
                  <a:pt x="1375" y="4907"/>
                  <a:pt x="1280" y="4811"/>
                  <a:pt x="1280" y="4694"/>
                </a:cubicBezTo>
                <a:cubicBezTo>
                  <a:pt x="1280" y="4576"/>
                  <a:pt x="1375" y="4480"/>
                  <a:pt x="1493" y="4480"/>
                </a:cubicBezTo>
                <a:close/>
                <a:moveTo>
                  <a:pt x="1493" y="5547"/>
                </a:moveTo>
                <a:lnTo>
                  <a:pt x="2773" y="5547"/>
                </a:lnTo>
                <a:cubicBezTo>
                  <a:pt x="2891" y="5547"/>
                  <a:pt x="2986" y="5643"/>
                  <a:pt x="2986" y="5760"/>
                </a:cubicBezTo>
                <a:cubicBezTo>
                  <a:pt x="2986" y="5878"/>
                  <a:pt x="2891" y="5974"/>
                  <a:pt x="2773" y="5974"/>
                </a:cubicBezTo>
                <a:lnTo>
                  <a:pt x="1493" y="5974"/>
                </a:lnTo>
                <a:cubicBezTo>
                  <a:pt x="1375" y="5974"/>
                  <a:pt x="1280" y="5878"/>
                  <a:pt x="1280" y="5760"/>
                </a:cubicBezTo>
                <a:cubicBezTo>
                  <a:pt x="1280" y="5643"/>
                  <a:pt x="1375" y="5547"/>
                  <a:pt x="1493" y="5547"/>
                </a:cubicBezTo>
                <a:close/>
                <a:moveTo>
                  <a:pt x="5973" y="8534"/>
                </a:moveTo>
                <a:cubicBezTo>
                  <a:pt x="4795" y="8534"/>
                  <a:pt x="3840" y="7579"/>
                  <a:pt x="3840" y="6400"/>
                </a:cubicBezTo>
                <a:cubicBezTo>
                  <a:pt x="3840" y="5222"/>
                  <a:pt x="4795" y="4267"/>
                  <a:pt x="5973" y="4267"/>
                </a:cubicBezTo>
                <a:cubicBezTo>
                  <a:pt x="7151" y="4267"/>
                  <a:pt x="8106" y="5222"/>
                  <a:pt x="8106" y="6400"/>
                </a:cubicBezTo>
                <a:cubicBezTo>
                  <a:pt x="8106" y="7579"/>
                  <a:pt x="7151" y="8534"/>
                  <a:pt x="5973" y="8534"/>
                </a:cubicBezTo>
                <a:close/>
                <a:moveTo>
                  <a:pt x="5973" y="8107"/>
                </a:moveTo>
                <a:cubicBezTo>
                  <a:pt x="6916" y="8107"/>
                  <a:pt x="7680" y="7343"/>
                  <a:pt x="7680" y="6400"/>
                </a:cubicBezTo>
                <a:cubicBezTo>
                  <a:pt x="7680" y="5458"/>
                  <a:pt x="6916" y="4694"/>
                  <a:pt x="5973" y="4694"/>
                </a:cubicBezTo>
                <a:cubicBezTo>
                  <a:pt x="5030" y="4694"/>
                  <a:pt x="4266" y="5458"/>
                  <a:pt x="4266" y="6400"/>
                </a:cubicBezTo>
                <a:cubicBezTo>
                  <a:pt x="4266" y="7343"/>
                  <a:pt x="5030" y="8107"/>
                  <a:pt x="5973" y="8107"/>
                </a:cubicBezTo>
                <a:close/>
                <a:moveTo>
                  <a:pt x="7040" y="6400"/>
                </a:moveTo>
                <a:lnTo>
                  <a:pt x="5333" y="7254"/>
                </a:lnTo>
                <a:lnTo>
                  <a:pt x="5333" y="5547"/>
                </a:lnTo>
                <a:lnTo>
                  <a:pt x="7040" y="640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49" name="logout_166463"/>
          <p:cNvSpPr>
            <a:spLocks/>
          </p:cNvSpPr>
          <p:nvPr/>
        </p:nvSpPr>
        <p:spPr bwMode="auto">
          <a:xfrm>
            <a:off x="573052" y="3728992"/>
            <a:ext cx="159086" cy="193996"/>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94" h="3960">
                <a:moveTo>
                  <a:pt x="3661" y="0"/>
                </a:moveTo>
                <a:lnTo>
                  <a:pt x="1681" y="0"/>
                </a:lnTo>
                <a:cubicBezTo>
                  <a:pt x="1607" y="0"/>
                  <a:pt x="1548" y="60"/>
                  <a:pt x="1548" y="133"/>
                </a:cubicBezTo>
                <a:lnTo>
                  <a:pt x="1548" y="1627"/>
                </a:lnTo>
                <a:lnTo>
                  <a:pt x="1123" y="1627"/>
                </a:lnTo>
                <a:lnTo>
                  <a:pt x="1279" y="1394"/>
                </a:lnTo>
                <a:cubicBezTo>
                  <a:pt x="1306" y="1353"/>
                  <a:pt x="1308" y="1300"/>
                  <a:pt x="1285" y="1257"/>
                </a:cubicBezTo>
                <a:cubicBezTo>
                  <a:pt x="1262" y="1214"/>
                  <a:pt x="1217" y="1187"/>
                  <a:pt x="1168" y="1187"/>
                </a:cubicBezTo>
                <a:lnTo>
                  <a:pt x="581" y="1187"/>
                </a:lnTo>
                <a:cubicBezTo>
                  <a:pt x="536" y="1187"/>
                  <a:pt x="495" y="1209"/>
                  <a:pt x="470" y="1246"/>
                </a:cubicBezTo>
                <a:lnTo>
                  <a:pt x="30" y="1906"/>
                </a:lnTo>
                <a:cubicBezTo>
                  <a:pt x="0" y="1951"/>
                  <a:pt x="0" y="2009"/>
                  <a:pt x="30" y="2054"/>
                </a:cubicBezTo>
                <a:lnTo>
                  <a:pt x="470" y="2714"/>
                </a:lnTo>
                <a:cubicBezTo>
                  <a:pt x="495" y="2751"/>
                  <a:pt x="536" y="2773"/>
                  <a:pt x="581" y="2773"/>
                </a:cubicBezTo>
                <a:lnTo>
                  <a:pt x="1168" y="2773"/>
                </a:lnTo>
                <a:cubicBezTo>
                  <a:pt x="1217" y="2773"/>
                  <a:pt x="1262" y="2746"/>
                  <a:pt x="1285" y="2703"/>
                </a:cubicBezTo>
                <a:cubicBezTo>
                  <a:pt x="1308" y="2660"/>
                  <a:pt x="1306" y="2607"/>
                  <a:pt x="1279" y="2566"/>
                </a:cubicBezTo>
                <a:lnTo>
                  <a:pt x="1123" y="2333"/>
                </a:lnTo>
                <a:lnTo>
                  <a:pt x="1548" y="2333"/>
                </a:lnTo>
                <a:lnTo>
                  <a:pt x="1548" y="3827"/>
                </a:lnTo>
                <a:cubicBezTo>
                  <a:pt x="1548" y="3900"/>
                  <a:pt x="1607" y="3960"/>
                  <a:pt x="1681" y="3960"/>
                </a:cubicBezTo>
                <a:lnTo>
                  <a:pt x="3661" y="3960"/>
                </a:lnTo>
                <a:cubicBezTo>
                  <a:pt x="3735" y="3960"/>
                  <a:pt x="3794" y="3900"/>
                  <a:pt x="3794" y="3827"/>
                </a:cubicBezTo>
                <a:lnTo>
                  <a:pt x="3794" y="133"/>
                </a:lnTo>
                <a:cubicBezTo>
                  <a:pt x="3794" y="60"/>
                  <a:pt x="3735" y="0"/>
                  <a:pt x="3661" y="0"/>
                </a:cubicBezTo>
                <a:close/>
                <a:moveTo>
                  <a:pt x="874" y="2067"/>
                </a:moveTo>
                <a:cubicBezTo>
                  <a:pt x="825" y="2067"/>
                  <a:pt x="780" y="2094"/>
                  <a:pt x="757" y="2137"/>
                </a:cubicBezTo>
                <a:cubicBezTo>
                  <a:pt x="734" y="2180"/>
                  <a:pt x="736" y="2233"/>
                  <a:pt x="763" y="2274"/>
                </a:cubicBezTo>
                <a:lnTo>
                  <a:pt x="919" y="2507"/>
                </a:lnTo>
                <a:lnTo>
                  <a:pt x="652" y="2507"/>
                </a:lnTo>
                <a:lnTo>
                  <a:pt x="301" y="1980"/>
                </a:lnTo>
                <a:lnTo>
                  <a:pt x="652" y="1453"/>
                </a:lnTo>
                <a:lnTo>
                  <a:pt x="919" y="1453"/>
                </a:lnTo>
                <a:lnTo>
                  <a:pt x="763" y="1686"/>
                </a:lnTo>
                <a:cubicBezTo>
                  <a:pt x="736" y="1727"/>
                  <a:pt x="734" y="1780"/>
                  <a:pt x="757" y="1823"/>
                </a:cubicBezTo>
                <a:cubicBezTo>
                  <a:pt x="780" y="1866"/>
                  <a:pt x="825" y="1893"/>
                  <a:pt x="874" y="1893"/>
                </a:cubicBezTo>
                <a:lnTo>
                  <a:pt x="2268" y="1893"/>
                </a:lnTo>
                <a:cubicBezTo>
                  <a:pt x="2315" y="1893"/>
                  <a:pt x="2354" y="1932"/>
                  <a:pt x="2354" y="1980"/>
                </a:cubicBezTo>
                <a:cubicBezTo>
                  <a:pt x="2354" y="2028"/>
                  <a:pt x="2315" y="2067"/>
                  <a:pt x="2268" y="2067"/>
                </a:cubicBezTo>
                <a:lnTo>
                  <a:pt x="874" y="2067"/>
                </a:lnTo>
                <a:close/>
                <a:moveTo>
                  <a:pt x="3528" y="3693"/>
                </a:moveTo>
                <a:lnTo>
                  <a:pt x="1814" y="3693"/>
                </a:lnTo>
                <a:lnTo>
                  <a:pt x="1814" y="2333"/>
                </a:lnTo>
                <a:lnTo>
                  <a:pt x="2268" y="2333"/>
                </a:lnTo>
                <a:cubicBezTo>
                  <a:pt x="2462" y="2333"/>
                  <a:pt x="2621" y="2175"/>
                  <a:pt x="2621" y="1980"/>
                </a:cubicBezTo>
                <a:cubicBezTo>
                  <a:pt x="2621" y="1785"/>
                  <a:pt x="2462" y="1627"/>
                  <a:pt x="2268" y="1627"/>
                </a:cubicBezTo>
                <a:lnTo>
                  <a:pt x="1814" y="1627"/>
                </a:lnTo>
                <a:lnTo>
                  <a:pt x="1814" y="267"/>
                </a:lnTo>
                <a:lnTo>
                  <a:pt x="3528" y="267"/>
                </a:lnTo>
                <a:lnTo>
                  <a:pt x="3528" y="3693"/>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50" name="monitoring-test-card-on-computer_31936"/>
          <p:cNvSpPr>
            <a:spLocks/>
          </p:cNvSpPr>
          <p:nvPr/>
        </p:nvSpPr>
        <p:spPr bwMode="auto">
          <a:xfrm>
            <a:off x="585779" y="4704012"/>
            <a:ext cx="159493" cy="134060"/>
          </a:xfrm>
          <a:custGeom>
            <a:avLst/>
            <a:gdLst>
              <a:gd name="T0" fmla="*/ 4898 w 4898"/>
              <a:gd name="T1" fmla="*/ 3128 h 3654"/>
              <a:gd name="T2" fmla="*/ 4898 w 4898"/>
              <a:gd name="T3" fmla="*/ 0 h 3654"/>
              <a:gd name="T4" fmla="*/ 0 w 4898"/>
              <a:gd name="T5" fmla="*/ 0 h 3654"/>
              <a:gd name="T6" fmla="*/ 0 w 4898"/>
              <a:gd name="T7" fmla="*/ 3128 h 3654"/>
              <a:gd name="T8" fmla="*/ 1859 w 4898"/>
              <a:gd name="T9" fmla="*/ 3128 h 3654"/>
              <a:gd name="T10" fmla="*/ 1859 w 4898"/>
              <a:gd name="T11" fmla="*/ 3361 h 3654"/>
              <a:gd name="T12" fmla="*/ 972 w 4898"/>
              <a:gd name="T13" fmla="*/ 3499 h 3654"/>
              <a:gd name="T14" fmla="*/ 2541 w 4898"/>
              <a:gd name="T15" fmla="*/ 3654 h 3654"/>
              <a:gd name="T16" fmla="*/ 4110 w 4898"/>
              <a:gd name="T17" fmla="*/ 3499 h 3654"/>
              <a:gd name="T18" fmla="*/ 3039 w 4898"/>
              <a:gd name="T19" fmla="*/ 3354 h 3654"/>
              <a:gd name="T20" fmla="*/ 3039 w 4898"/>
              <a:gd name="T21" fmla="*/ 3128 h 3654"/>
              <a:gd name="T22" fmla="*/ 4898 w 4898"/>
              <a:gd name="T23" fmla="*/ 3128 h 3654"/>
              <a:gd name="T24" fmla="*/ 322 w 4898"/>
              <a:gd name="T25" fmla="*/ 2860 h 3654"/>
              <a:gd name="T26" fmla="*/ 322 w 4898"/>
              <a:gd name="T27" fmla="*/ 241 h 3654"/>
              <a:gd name="T28" fmla="*/ 4576 w 4898"/>
              <a:gd name="T29" fmla="*/ 241 h 3654"/>
              <a:gd name="T30" fmla="*/ 4576 w 4898"/>
              <a:gd name="T31" fmla="*/ 2860 h 3654"/>
              <a:gd name="T32" fmla="*/ 322 w 4898"/>
              <a:gd name="T33" fmla="*/ 2860 h 3654"/>
              <a:gd name="T34" fmla="*/ 1546 w 4898"/>
              <a:gd name="T35" fmla="*/ 1081 h 3654"/>
              <a:gd name="T36" fmla="*/ 1413 w 4898"/>
              <a:gd name="T37" fmla="*/ 1081 h 3654"/>
              <a:gd name="T38" fmla="*/ 2271 w 4898"/>
              <a:gd name="T39" fmla="*/ 416 h 3654"/>
              <a:gd name="T40" fmla="*/ 2436 w 4898"/>
              <a:gd name="T41" fmla="*/ 404 h 3654"/>
              <a:gd name="T42" fmla="*/ 3459 w 4898"/>
              <a:gd name="T43" fmla="*/ 1081 h 3654"/>
              <a:gd name="T44" fmla="*/ 3327 w 4898"/>
              <a:gd name="T45" fmla="*/ 1081 h 3654"/>
              <a:gd name="T46" fmla="*/ 2920 w 4898"/>
              <a:gd name="T47" fmla="*/ 650 h 3654"/>
              <a:gd name="T48" fmla="*/ 2934 w 4898"/>
              <a:gd name="T49" fmla="*/ 664 h 3654"/>
              <a:gd name="T50" fmla="*/ 3052 w 4898"/>
              <a:gd name="T51" fmla="*/ 1081 h 3654"/>
              <a:gd name="T52" fmla="*/ 2101 w 4898"/>
              <a:gd name="T53" fmla="*/ 1081 h 3654"/>
              <a:gd name="T54" fmla="*/ 1936 w 4898"/>
              <a:gd name="T55" fmla="*/ 660 h 3654"/>
              <a:gd name="T56" fmla="*/ 1546 w 4898"/>
              <a:gd name="T57" fmla="*/ 1081 h 3654"/>
              <a:gd name="T58" fmla="*/ 2962 w 4898"/>
              <a:gd name="T59" fmla="*/ 1814 h 3654"/>
              <a:gd name="T60" fmla="*/ 3506 w 4898"/>
              <a:gd name="T61" fmla="*/ 1814 h 3654"/>
              <a:gd name="T62" fmla="*/ 2436 w 4898"/>
              <a:gd name="T63" fmla="*/ 2626 h 3654"/>
              <a:gd name="T64" fmla="*/ 1366 w 4898"/>
              <a:gd name="T65" fmla="*/ 1814 h 3654"/>
              <a:gd name="T66" fmla="*/ 1691 w 4898"/>
              <a:gd name="T67" fmla="*/ 1814 h 3654"/>
              <a:gd name="T68" fmla="*/ 1824 w 4898"/>
              <a:gd name="T69" fmla="*/ 2039 h 3654"/>
              <a:gd name="T70" fmla="*/ 1651 w 4898"/>
              <a:gd name="T71" fmla="*/ 2118 h 3654"/>
              <a:gd name="T72" fmla="*/ 2008 w 4898"/>
              <a:gd name="T73" fmla="*/ 2409 h 3654"/>
              <a:gd name="T74" fmla="*/ 1981 w 4898"/>
              <a:gd name="T75" fmla="*/ 2118 h 3654"/>
              <a:gd name="T76" fmla="*/ 2210 w 4898"/>
              <a:gd name="T77" fmla="*/ 1938 h 3654"/>
              <a:gd name="T78" fmla="*/ 2324 w 4898"/>
              <a:gd name="T79" fmla="*/ 2002 h 3654"/>
              <a:gd name="T80" fmla="*/ 2467 w 4898"/>
              <a:gd name="T81" fmla="*/ 2009 h 3654"/>
              <a:gd name="T82" fmla="*/ 2608 w 4898"/>
              <a:gd name="T83" fmla="*/ 2224 h 3654"/>
              <a:gd name="T84" fmla="*/ 2657 w 4898"/>
              <a:gd name="T85" fmla="*/ 2411 h 3654"/>
              <a:gd name="T86" fmla="*/ 2609 w 4898"/>
              <a:gd name="T87" fmla="*/ 2491 h 3654"/>
              <a:gd name="T88" fmla="*/ 3086 w 4898"/>
              <a:gd name="T89" fmla="*/ 2263 h 3654"/>
              <a:gd name="T90" fmla="*/ 2919 w 4898"/>
              <a:gd name="T91" fmla="*/ 1925 h 3654"/>
              <a:gd name="T92" fmla="*/ 2962 w 4898"/>
              <a:gd name="T93" fmla="*/ 1814 h 3654"/>
              <a:gd name="T94" fmla="*/ 1066 w 4898"/>
              <a:gd name="T95" fmla="*/ 1768 h 3654"/>
              <a:gd name="T96" fmla="*/ 3832 w 4898"/>
              <a:gd name="T97" fmla="*/ 1768 h 3654"/>
              <a:gd name="T98" fmla="*/ 3832 w 4898"/>
              <a:gd name="T99" fmla="*/ 1187 h 3654"/>
              <a:gd name="T100" fmla="*/ 1066 w 4898"/>
              <a:gd name="T101" fmla="*/ 1187 h 3654"/>
              <a:gd name="T102" fmla="*/ 1066 w 4898"/>
              <a:gd name="T103" fmla="*/ 1768 h 3654"/>
              <a:gd name="T104" fmla="*/ 1167 w 4898"/>
              <a:gd name="T105" fmla="*/ 1288 h 3654"/>
              <a:gd name="T106" fmla="*/ 3731 w 4898"/>
              <a:gd name="T107" fmla="*/ 1288 h 3654"/>
              <a:gd name="T108" fmla="*/ 3731 w 4898"/>
              <a:gd name="T109" fmla="*/ 1667 h 3654"/>
              <a:gd name="T110" fmla="*/ 1167 w 4898"/>
              <a:gd name="T111" fmla="*/ 1667 h 3654"/>
              <a:gd name="T112" fmla="*/ 1167 w 4898"/>
              <a:gd name="T113" fmla="*/ 1288 h 3654"/>
              <a:gd name="T114" fmla="*/ 1298 w 4898"/>
              <a:gd name="T115" fmla="*/ 1380 h 3654"/>
              <a:gd name="T116" fmla="*/ 2035 w 4898"/>
              <a:gd name="T117" fmla="*/ 1380 h 3654"/>
              <a:gd name="T118" fmla="*/ 2035 w 4898"/>
              <a:gd name="T119" fmla="*/ 1583 h 3654"/>
              <a:gd name="T120" fmla="*/ 1298 w 4898"/>
              <a:gd name="T121" fmla="*/ 1583 h 3654"/>
              <a:gd name="T122" fmla="*/ 1298 w 4898"/>
              <a:gd name="T123" fmla="*/ 138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98" h="3654">
                <a:moveTo>
                  <a:pt x="4898" y="3128"/>
                </a:moveTo>
                <a:lnTo>
                  <a:pt x="4898" y="0"/>
                </a:lnTo>
                <a:lnTo>
                  <a:pt x="0" y="0"/>
                </a:lnTo>
                <a:lnTo>
                  <a:pt x="0" y="3128"/>
                </a:lnTo>
                <a:lnTo>
                  <a:pt x="1859" y="3128"/>
                </a:lnTo>
                <a:lnTo>
                  <a:pt x="1859" y="3361"/>
                </a:lnTo>
                <a:cubicBezTo>
                  <a:pt x="1335" y="3386"/>
                  <a:pt x="972" y="3438"/>
                  <a:pt x="972" y="3499"/>
                </a:cubicBezTo>
                <a:cubicBezTo>
                  <a:pt x="972" y="3585"/>
                  <a:pt x="1675" y="3654"/>
                  <a:pt x="2541" y="3654"/>
                </a:cubicBezTo>
                <a:cubicBezTo>
                  <a:pt x="3407" y="3654"/>
                  <a:pt x="4110" y="3585"/>
                  <a:pt x="4110" y="3499"/>
                </a:cubicBezTo>
                <a:cubicBezTo>
                  <a:pt x="4110" y="3431"/>
                  <a:pt x="3661" y="3374"/>
                  <a:pt x="3039" y="3354"/>
                </a:cubicBezTo>
                <a:lnTo>
                  <a:pt x="3039" y="3128"/>
                </a:lnTo>
                <a:lnTo>
                  <a:pt x="4898" y="3128"/>
                </a:lnTo>
                <a:close/>
                <a:moveTo>
                  <a:pt x="322" y="2860"/>
                </a:moveTo>
                <a:lnTo>
                  <a:pt x="322" y="241"/>
                </a:lnTo>
                <a:lnTo>
                  <a:pt x="4576" y="241"/>
                </a:lnTo>
                <a:lnTo>
                  <a:pt x="4576" y="2860"/>
                </a:lnTo>
                <a:lnTo>
                  <a:pt x="322" y="2860"/>
                </a:lnTo>
                <a:close/>
                <a:moveTo>
                  <a:pt x="1546" y="1081"/>
                </a:moveTo>
                <a:lnTo>
                  <a:pt x="1413" y="1081"/>
                </a:lnTo>
                <a:cubicBezTo>
                  <a:pt x="1562" y="732"/>
                  <a:pt x="1884" y="474"/>
                  <a:pt x="2271" y="416"/>
                </a:cubicBezTo>
                <a:cubicBezTo>
                  <a:pt x="2325" y="408"/>
                  <a:pt x="2380" y="404"/>
                  <a:pt x="2436" y="404"/>
                </a:cubicBezTo>
                <a:cubicBezTo>
                  <a:pt x="2895" y="404"/>
                  <a:pt x="3290" y="683"/>
                  <a:pt x="3459" y="1081"/>
                </a:cubicBezTo>
                <a:lnTo>
                  <a:pt x="3327" y="1081"/>
                </a:lnTo>
                <a:cubicBezTo>
                  <a:pt x="3238" y="900"/>
                  <a:pt x="3095" y="749"/>
                  <a:pt x="2920" y="650"/>
                </a:cubicBezTo>
                <a:cubicBezTo>
                  <a:pt x="2925" y="655"/>
                  <a:pt x="2930" y="659"/>
                  <a:pt x="2934" y="664"/>
                </a:cubicBezTo>
                <a:cubicBezTo>
                  <a:pt x="3124" y="854"/>
                  <a:pt x="3030" y="874"/>
                  <a:pt x="3052" y="1081"/>
                </a:cubicBezTo>
                <a:lnTo>
                  <a:pt x="2101" y="1081"/>
                </a:lnTo>
                <a:cubicBezTo>
                  <a:pt x="2095" y="921"/>
                  <a:pt x="2075" y="760"/>
                  <a:pt x="1936" y="660"/>
                </a:cubicBezTo>
                <a:cubicBezTo>
                  <a:pt x="1768" y="758"/>
                  <a:pt x="1632" y="905"/>
                  <a:pt x="1546" y="1081"/>
                </a:cubicBezTo>
                <a:close/>
                <a:moveTo>
                  <a:pt x="2962" y="1814"/>
                </a:moveTo>
                <a:lnTo>
                  <a:pt x="3506" y="1814"/>
                </a:lnTo>
                <a:cubicBezTo>
                  <a:pt x="3375" y="2282"/>
                  <a:pt x="2945" y="2626"/>
                  <a:pt x="2436" y="2626"/>
                </a:cubicBezTo>
                <a:cubicBezTo>
                  <a:pt x="1927" y="2626"/>
                  <a:pt x="1497" y="2282"/>
                  <a:pt x="1366" y="1814"/>
                </a:cubicBezTo>
                <a:lnTo>
                  <a:pt x="1691" y="1814"/>
                </a:lnTo>
                <a:cubicBezTo>
                  <a:pt x="1756" y="1888"/>
                  <a:pt x="1830" y="1961"/>
                  <a:pt x="1824" y="2039"/>
                </a:cubicBezTo>
                <a:cubicBezTo>
                  <a:pt x="1816" y="2150"/>
                  <a:pt x="1733" y="2156"/>
                  <a:pt x="1651" y="2118"/>
                </a:cubicBezTo>
                <a:cubicBezTo>
                  <a:pt x="1745" y="2241"/>
                  <a:pt x="1867" y="2341"/>
                  <a:pt x="2008" y="2409"/>
                </a:cubicBezTo>
                <a:cubicBezTo>
                  <a:pt x="1985" y="2315"/>
                  <a:pt x="1952" y="2210"/>
                  <a:pt x="1981" y="2118"/>
                </a:cubicBezTo>
                <a:cubicBezTo>
                  <a:pt x="2011" y="2023"/>
                  <a:pt x="2100" y="1923"/>
                  <a:pt x="2210" y="1938"/>
                </a:cubicBezTo>
                <a:cubicBezTo>
                  <a:pt x="2257" y="1945"/>
                  <a:pt x="2288" y="1973"/>
                  <a:pt x="2324" y="2002"/>
                </a:cubicBezTo>
                <a:cubicBezTo>
                  <a:pt x="2362" y="2032"/>
                  <a:pt x="2422" y="2007"/>
                  <a:pt x="2467" y="2009"/>
                </a:cubicBezTo>
                <a:cubicBezTo>
                  <a:pt x="2581" y="2012"/>
                  <a:pt x="2600" y="2135"/>
                  <a:pt x="2608" y="2224"/>
                </a:cubicBezTo>
                <a:cubicBezTo>
                  <a:pt x="2614" y="2289"/>
                  <a:pt x="2674" y="2343"/>
                  <a:pt x="2657" y="2411"/>
                </a:cubicBezTo>
                <a:cubicBezTo>
                  <a:pt x="2650" y="2442"/>
                  <a:pt x="2634" y="2472"/>
                  <a:pt x="2609" y="2491"/>
                </a:cubicBezTo>
                <a:cubicBezTo>
                  <a:pt x="2789" y="2459"/>
                  <a:pt x="2953" y="2378"/>
                  <a:pt x="3086" y="2263"/>
                </a:cubicBezTo>
                <a:cubicBezTo>
                  <a:pt x="3040" y="2147"/>
                  <a:pt x="2908" y="2077"/>
                  <a:pt x="2919" y="1925"/>
                </a:cubicBezTo>
                <a:cubicBezTo>
                  <a:pt x="2924" y="1876"/>
                  <a:pt x="2940" y="1840"/>
                  <a:pt x="2962" y="1814"/>
                </a:cubicBezTo>
                <a:close/>
                <a:moveTo>
                  <a:pt x="1066" y="1768"/>
                </a:moveTo>
                <a:lnTo>
                  <a:pt x="3832" y="1768"/>
                </a:lnTo>
                <a:lnTo>
                  <a:pt x="3832" y="1187"/>
                </a:lnTo>
                <a:lnTo>
                  <a:pt x="1066" y="1187"/>
                </a:lnTo>
                <a:lnTo>
                  <a:pt x="1066" y="1768"/>
                </a:lnTo>
                <a:close/>
                <a:moveTo>
                  <a:pt x="1167" y="1288"/>
                </a:moveTo>
                <a:lnTo>
                  <a:pt x="3731" y="1288"/>
                </a:lnTo>
                <a:lnTo>
                  <a:pt x="3731" y="1667"/>
                </a:lnTo>
                <a:lnTo>
                  <a:pt x="1167" y="1667"/>
                </a:lnTo>
                <a:lnTo>
                  <a:pt x="1167" y="1288"/>
                </a:lnTo>
                <a:close/>
                <a:moveTo>
                  <a:pt x="1298" y="1380"/>
                </a:moveTo>
                <a:lnTo>
                  <a:pt x="2035" y="1380"/>
                </a:lnTo>
                <a:lnTo>
                  <a:pt x="2035" y="1583"/>
                </a:lnTo>
                <a:lnTo>
                  <a:pt x="1298" y="1583"/>
                </a:lnTo>
                <a:lnTo>
                  <a:pt x="1298" y="1380"/>
                </a:lnTo>
                <a:close/>
              </a:path>
            </a:pathLst>
          </a:custGeom>
          <a:solidFill>
            <a:schemeClr val="bg1"/>
          </a:solidFill>
          <a:ln>
            <a:noFill/>
          </a:ln>
        </p:spPr>
        <p:txBody>
          <a:bodyPr/>
          <a:lstStyle/>
          <a:p>
            <a:pPr fontAlgn="ctr"/>
            <a:endParaRPr lang="en-US" altLang="zh-CN" dirty="0">
              <a:latin typeface="Huawei Sans" panose="020C0503030203020204" pitchFamily="34" charset="0"/>
            </a:endParaRPr>
          </a:p>
        </p:txBody>
      </p:sp>
      <p:sp>
        <p:nvSpPr>
          <p:cNvPr id="21" name="矩形 20"/>
          <p:cNvSpPr/>
          <p:nvPr/>
        </p:nvSpPr>
        <p:spPr>
          <a:xfrm>
            <a:off x="5661124" y="3793001"/>
            <a:ext cx="2470655" cy="133210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2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连接符 21"/>
          <p:cNvCxnSpPr>
            <a:stCxn id="25" idx="3"/>
          </p:cNvCxnSpPr>
          <p:nvPr/>
        </p:nvCxnSpPr>
        <p:spPr>
          <a:xfrm>
            <a:off x="6283352" y="4815076"/>
            <a:ext cx="1210417" cy="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23" name="图片 86" descr="核心交换机.png"/>
          <p:cNvPicPr>
            <a:picLocks noChangeAspect="1"/>
          </p:cNvPicPr>
          <p:nvPr/>
        </p:nvPicPr>
        <p:blipFill>
          <a:blip r:embed="rId4" cstate="print"/>
          <a:stretch>
            <a:fillRect/>
          </a:stretch>
        </p:blipFill>
        <p:spPr>
          <a:xfrm>
            <a:off x="6651858" y="4633553"/>
            <a:ext cx="449690" cy="361118"/>
          </a:xfrm>
          <a:prstGeom prst="rect">
            <a:avLst/>
          </a:prstGeom>
        </p:spPr>
      </p:pic>
      <p:pic>
        <p:nvPicPr>
          <p:cNvPr id="2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5831257" y="4633552"/>
            <a:ext cx="452096" cy="363048"/>
          </a:xfrm>
          <a:prstGeom prst="rect">
            <a:avLst/>
          </a:prstGeom>
          <a:noFill/>
        </p:spPr>
      </p:pic>
      <p:pic>
        <p:nvPicPr>
          <p:cNvPr id="26"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50656" y="3922494"/>
            <a:ext cx="452096" cy="363048"/>
          </a:xfrm>
          <a:prstGeom prst="rect">
            <a:avLst/>
          </a:prstGeom>
        </p:spPr>
      </p:pic>
      <p:pic>
        <p:nvPicPr>
          <p:cNvPr id="27" name="图片 102" descr="AC-蓝.png"/>
          <p:cNvPicPr>
            <a:picLocks noChangeAspect="1"/>
          </p:cNvPicPr>
          <p:nvPr/>
        </p:nvPicPr>
        <p:blipFill>
          <a:blip r:embed="rId7" cstate="print"/>
          <a:stretch>
            <a:fillRect/>
          </a:stretch>
        </p:blipFill>
        <p:spPr>
          <a:xfrm>
            <a:off x="7493770" y="4631622"/>
            <a:ext cx="452096" cy="363049"/>
          </a:xfrm>
          <a:prstGeom prst="rect">
            <a:avLst/>
          </a:prstGeom>
        </p:spPr>
      </p:pic>
      <p:cxnSp>
        <p:nvCxnSpPr>
          <p:cNvPr id="28" name="直接连接符 27"/>
          <p:cNvCxnSpPr>
            <a:stCxn id="26" idx="2"/>
            <a:endCxn id="23" idx="0"/>
          </p:cNvCxnSpPr>
          <p:nvPr/>
        </p:nvCxnSpPr>
        <p:spPr>
          <a:xfrm>
            <a:off x="6876703" y="4285542"/>
            <a:ext cx="0" cy="348010"/>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417476" y="5956753"/>
            <a:ext cx="2016000"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156" algn="ctr" fontAlgn="ctr"/>
            <a:r>
              <a:rPr lang="en-US" sz="1200" dirty="0">
                <a:latin typeface="Huawei Sans" panose="020C0503030203020204" pitchFamily="34" charset="0"/>
              </a:rPr>
              <a:t>Network running status test</a:t>
            </a:r>
            <a:endParaRPr lang="en-US" altLang="zh-CN" sz="1200" dirty="0">
              <a:latin typeface="Huawei Sans" panose="020C0503030203020204" pitchFamily="34" charset="0"/>
            </a:endParaRPr>
          </a:p>
        </p:txBody>
      </p:sp>
      <p:sp>
        <p:nvSpPr>
          <p:cNvPr id="32" name="矩形 31"/>
          <p:cNvSpPr/>
          <p:nvPr/>
        </p:nvSpPr>
        <p:spPr>
          <a:xfrm>
            <a:off x="5871482" y="5956753"/>
            <a:ext cx="2016000"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indent="-173156" algn="ctr" fontAlgn="ctr"/>
            <a:r>
              <a:rPr lang="en-US" sz="1200" dirty="0">
                <a:latin typeface="Huawei Sans" panose="020C0503030203020204" pitchFamily="34" charset="0"/>
              </a:rPr>
              <a:t>Service test</a:t>
            </a:r>
            <a:endParaRPr lang="en-US" altLang="zh-CN" sz="1200" dirty="0">
              <a:latin typeface="Huawei Sans" panose="020C0503030203020204" pitchFamily="34" charset="0"/>
            </a:endParaRPr>
          </a:p>
        </p:txBody>
      </p:sp>
      <p:sp>
        <p:nvSpPr>
          <p:cNvPr id="33" name="矩形 32"/>
          <p:cNvSpPr/>
          <p:nvPr/>
        </p:nvSpPr>
        <p:spPr>
          <a:xfrm>
            <a:off x="8325487" y="5952743"/>
            <a:ext cx="2016000" cy="413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200" dirty="0">
                <a:solidFill>
                  <a:srgbClr val="1D1D1A"/>
                </a:solidFill>
                <a:latin typeface="Huawei Sans" panose="020C0503030203020204" pitchFamily="34" charset="0"/>
              </a:rPr>
              <a:t>Application test</a:t>
            </a:r>
            <a:endParaRPr lang="en-US" altLang="zh-CN" sz="1200" kern="0" dirty="0">
              <a:solidFill>
                <a:srgbClr val="1D1D1A"/>
              </a:solidFill>
              <a:latin typeface="Huawei Sans" panose="020C0503030203020204" pitchFamily="34" charset="0"/>
              <a:sym typeface="Huawei Sans" panose="020C0503030203020204" pitchFamily="34" charset="0"/>
            </a:endParaRPr>
          </a:p>
        </p:txBody>
      </p:sp>
      <p:cxnSp>
        <p:nvCxnSpPr>
          <p:cNvPr id="34" name="直接箭头连接符 33">
            <a:extLst>
              <a:ext uri="{FF2B5EF4-FFF2-40B4-BE49-F238E27FC236}">
                <a16:creationId xmlns:a16="http://schemas.microsoft.com/office/drawing/2014/main" xmlns="" id="{25FFCF9E-B77D-4002-8CAE-8C36C256A152}"/>
              </a:ext>
            </a:extLst>
          </p:cNvPr>
          <p:cNvCxnSpPr>
            <a:cxnSpLocks/>
            <a:stCxn id="21" idx="2"/>
            <a:endCxn id="31" idx="0"/>
          </p:cNvCxnSpPr>
          <p:nvPr/>
        </p:nvCxnSpPr>
        <p:spPr>
          <a:xfrm flipH="1">
            <a:off x="4425476" y="5125107"/>
            <a:ext cx="2470977" cy="831645"/>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7" name="直接箭头连接符 36">
            <a:extLst>
              <a:ext uri="{FF2B5EF4-FFF2-40B4-BE49-F238E27FC236}">
                <a16:creationId xmlns:a16="http://schemas.microsoft.com/office/drawing/2014/main" xmlns="" id="{25FFCF9E-B77D-4002-8CAE-8C36C256A152}"/>
              </a:ext>
            </a:extLst>
          </p:cNvPr>
          <p:cNvCxnSpPr>
            <a:cxnSpLocks/>
            <a:stCxn id="21" idx="2"/>
            <a:endCxn id="32" idx="0"/>
          </p:cNvCxnSpPr>
          <p:nvPr/>
        </p:nvCxnSpPr>
        <p:spPr>
          <a:xfrm flipH="1">
            <a:off x="6879482" y="5125107"/>
            <a:ext cx="16971" cy="831645"/>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40" name="直接箭头连接符 39">
            <a:extLst>
              <a:ext uri="{FF2B5EF4-FFF2-40B4-BE49-F238E27FC236}">
                <a16:creationId xmlns:a16="http://schemas.microsoft.com/office/drawing/2014/main" xmlns="" id="{25FFCF9E-B77D-4002-8CAE-8C36C256A152}"/>
              </a:ext>
            </a:extLst>
          </p:cNvPr>
          <p:cNvCxnSpPr>
            <a:cxnSpLocks/>
            <a:stCxn id="21" idx="2"/>
            <a:endCxn id="33" idx="0"/>
          </p:cNvCxnSpPr>
          <p:nvPr/>
        </p:nvCxnSpPr>
        <p:spPr>
          <a:xfrm>
            <a:off x="6896453" y="5125108"/>
            <a:ext cx="2437035" cy="827636"/>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3" name="íşḻïď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5246D82-A4F5-42F2-854D-C3D348D160CE}"/>
              </a:ext>
            </a:extLst>
          </p:cNvPr>
          <p:cNvSpPr txBox="1"/>
          <p:nvPr/>
        </p:nvSpPr>
        <p:spPr bwMode="auto">
          <a:xfrm>
            <a:off x="4939437" y="5435137"/>
            <a:ext cx="390358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fontAlgn="ctr" hangingPunct="1">
              <a:lnSpc>
                <a:spcPct val="100000"/>
              </a:lnSpc>
              <a:spcBef>
                <a:spcPct val="0"/>
              </a:spcBef>
            </a:pPr>
            <a:r>
              <a:rPr lang="en-US" sz="1200" dirty="0">
                <a:latin typeface="Huawei Sans" panose="020C0503030203020204" pitchFamily="34" charset="0"/>
              </a:rPr>
              <a:t>Check items after the migration</a:t>
            </a:r>
            <a:endParaRPr lang="en-US" altLang="zh-CN" sz="1200" dirty="0">
              <a:latin typeface="Huawei Sans" panose="020C0503030203020204" pitchFamily="34" charset="0"/>
            </a:endParaRPr>
          </a:p>
        </p:txBody>
      </p:sp>
      <p:grpSp>
        <p:nvGrpSpPr>
          <p:cNvPr id="35" name="组合 34"/>
          <p:cNvGrpSpPr/>
          <p:nvPr/>
        </p:nvGrpSpPr>
        <p:grpSpPr>
          <a:xfrm>
            <a:off x="7154200" y="76200"/>
            <a:ext cx="4531254" cy="213120"/>
            <a:chOff x="5725449" y="76200"/>
            <a:chExt cx="4531254" cy="213120"/>
          </a:xfrm>
        </p:grpSpPr>
        <p:sp>
          <p:nvSpPr>
            <p:cNvPr id="36" name="五边形 35"/>
            <p:cNvSpPr/>
            <p:nvPr/>
          </p:nvSpPr>
          <p:spPr bwMode="auto">
            <a:xfrm>
              <a:off x="5725449" y="76200"/>
              <a:ext cx="162668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Preparation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燕尾形 37"/>
            <p:cNvSpPr/>
            <p:nvPr/>
          </p:nvSpPr>
          <p:spPr bwMode="auto">
            <a:xfrm>
              <a:off x="7256209" y="76200"/>
              <a:ext cx="1836419"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chemeClr val="bg1"/>
                  </a:solidFill>
                  <a:latin typeface="Huawei Sans" panose="020C0503030203020204" pitchFamily="34" charset="0"/>
                </a:rPr>
                <a:t>Implementation Phase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燕尾形 38"/>
            <p:cNvSpPr/>
            <p:nvPr/>
          </p:nvSpPr>
          <p:spPr bwMode="auto">
            <a:xfrm>
              <a:off x="8996703" y="76200"/>
              <a:ext cx="12600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Closing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custDataLst>
      <p:tags r:id="rId1"/>
    </p:custDataLst>
    <p:extLst>
      <p:ext uri="{BB962C8B-B14F-4D97-AF65-F5344CB8AC3E}">
        <p14:creationId xmlns:p14="http://schemas.microsoft.com/office/powerpoint/2010/main" val="1472156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sz="2000" dirty="0" smtClean="0"/>
              <a:t>After the migration is complete and the customer's application service test is passed, the network enters a special observation period. During this period, engineers usually stay at the customer's site and observe the network running status to prevent unexpected faults.</a:t>
            </a:r>
          </a:p>
          <a:p>
            <a:endParaRPr lang="en-US" altLang="zh-CN" sz="2000" dirty="0"/>
          </a:p>
        </p:txBody>
      </p:sp>
      <p:sp>
        <p:nvSpPr>
          <p:cNvPr id="2" name="标题 1"/>
          <p:cNvSpPr>
            <a:spLocks noGrp="1"/>
          </p:cNvSpPr>
          <p:nvPr>
            <p:ph type="title"/>
          </p:nvPr>
        </p:nvSpPr>
        <p:spPr/>
        <p:txBody>
          <a:bodyPr/>
          <a:lstStyle/>
          <a:p>
            <a:r>
              <a:rPr lang="en-US" smtClean="0"/>
              <a:t>Onsite Attendance</a:t>
            </a:r>
            <a:endParaRPr lang="en-US" altLang="zh-CN" dirty="0"/>
          </a:p>
        </p:txBody>
      </p:sp>
      <p:sp>
        <p:nvSpPr>
          <p:cNvPr id="8" name="矩形 7"/>
          <p:cNvSpPr/>
          <p:nvPr/>
        </p:nvSpPr>
        <p:spPr>
          <a:xfrm>
            <a:off x="2808301" y="3249614"/>
            <a:ext cx="2039685" cy="41631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24 hours</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5012108" y="3249614"/>
            <a:ext cx="2039685" cy="41631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One week</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7215915" y="3249614"/>
            <a:ext cx="2039685" cy="41631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rPr>
              <a:t>One month</a:t>
            </a: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 name="直接连接符 10"/>
          <p:cNvCxnSpPr/>
          <p:nvPr/>
        </p:nvCxnSpPr>
        <p:spPr>
          <a:xfrm>
            <a:off x="2808300" y="3789698"/>
            <a:ext cx="0" cy="36000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255599" y="3789698"/>
            <a:ext cx="0" cy="360000"/>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endCxn id="14" idx="1"/>
          </p:cNvCxnSpPr>
          <p:nvPr/>
        </p:nvCxnSpPr>
        <p:spPr>
          <a:xfrm>
            <a:off x="2808301" y="3974883"/>
            <a:ext cx="1601763" cy="0"/>
          </a:xfrm>
          <a:prstGeom prst="straightConnector1">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4" name="TextBox 120">
            <a:extLst>
              <a:ext uri="{FF2B5EF4-FFF2-40B4-BE49-F238E27FC236}">
                <a16:creationId xmlns:a16="http://schemas.microsoft.com/office/drawing/2014/main" xmlns="" id="{020D7A1D-EFAD-4C8C-B9DE-D0FAD269B77A}"/>
              </a:ext>
            </a:extLst>
          </p:cNvPr>
          <p:cNvSpPr txBox="1"/>
          <p:nvPr/>
        </p:nvSpPr>
        <p:spPr>
          <a:xfrm>
            <a:off x="4410064" y="3716338"/>
            <a:ext cx="2804553" cy="738664"/>
          </a:xfrm>
          <a:prstGeom prst="rect">
            <a:avLst/>
          </a:prstGeom>
          <a:noFill/>
          <a:ln>
            <a:noFill/>
          </a:ln>
        </p:spPr>
        <p:txBody>
          <a:bodyPr wrap="square" rtlCol="0">
            <a:spAutoFit/>
          </a:bodyPr>
          <a:lstStyle/>
          <a:p>
            <a:pPr algn="ctr" fontAlgn="ctr"/>
            <a:r>
              <a:rPr lang="en-US" sz="1400" dirty="0">
                <a:latin typeface="Huawei Sans" panose="020C0503030203020204" pitchFamily="34" charset="0"/>
              </a:rPr>
              <a:t>The specific onsite attendance time needs to be negotiated with the customer.</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 name="直接箭头连接符 19"/>
          <p:cNvCxnSpPr/>
          <p:nvPr/>
        </p:nvCxnSpPr>
        <p:spPr>
          <a:xfrm>
            <a:off x="7653837" y="3972579"/>
            <a:ext cx="1601763" cy="0"/>
          </a:xfrm>
          <a:prstGeom prst="straightConnector1">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7154200" y="76200"/>
            <a:ext cx="4531254" cy="213120"/>
            <a:chOff x="5725449" y="76200"/>
            <a:chExt cx="4531254" cy="213120"/>
          </a:xfrm>
        </p:grpSpPr>
        <p:sp>
          <p:nvSpPr>
            <p:cNvPr id="19" name="五边形 18"/>
            <p:cNvSpPr/>
            <p:nvPr/>
          </p:nvSpPr>
          <p:spPr bwMode="auto">
            <a:xfrm>
              <a:off x="5725449" y="76200"/>
              <a:ext cx="162668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Preparation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7256209" y="76200"/>
              <a:ext cx="1836419"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8996703" y="76200"/>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chemeClr val="bg1"/>
                  </a:solidFill>
                  <a:latin typeface="Huawei Sans" panose="020C0503030203020204" pitchFamily="34" charset="0"/>
                </a:rPr>
                <a:t>Closing Phase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108983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smtClean="0"/>
              <a:t>With the development of enterprise services, enterprise networks need to be reconstructed and optimized to meet service requirements. For example, IPv4 networks need to be upgraded to IPv6 networks, Intermediate System-to-Intermediate System (IS-IS) levels need to be modified, and the virtual private network (VPN) architecture needs to be modified. Regardless of hardware capacity expansion, software upgrade, and configuration change, enterprises formulate strict operation processes and risk mitigation measures based on service security level requirements for operations that affect services on the live network (for example, service interruption), and define these operations as migration projects.</a:t>
            </a:r>
          </a:p>
          <a:p>
            <a:r>
              <a:rPr lang="en-US" sz="2000" dirty="0" smtClean="0"/>
              <a:t>This course introduces the migration process, operation specifications, and risk control measures, and describes how to efficiently and smoothly complete network migration.</a:t>
            </a:r>
          </a:p>
          <a:p>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5785774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2"/>
          <p:cNvSpPr>
            <a:spLocks noGrp="1"/>
          </p:cNvSpPr>
          <p:nvPr>
            <p:ph type="body" sz="quarter" idx="10"/>
          </p:nvPr>
        </p:nvSpPr>
        <p:spPr/>
        <p:txBody>
          <a:bodyPr/>
          <a:lstStyle/>
          <a:p>
            <a:pPr marL="0" indent="0">
              <a:buNone/>
            </a:pPr>
            <a:r>
              <a:rPr lang="en-US" sz="1800" dirty="0" smtClean="0"/>
              <a:t>After the migration is complete and no exception occurs, we need to provide maintenance training for the customer and hand over documents to the customer.</a:t>
            </a:r>
            <a:endParaRPr lang="en-US" altLang="zh-CN" sz="1800" dirty="0"/>
          </a:p>
        </p:txBody>
      </p:sp>
      <p:sp>
        <p:nvSpPr>
          <p:cNvPr id="2" name="标题 1"/>
          <p:cNvSpPr>
            <a:spLocks noGrp="1"/>
          </p:cNvSpPr>
          <p:nvPr>
            <p:ph type="title"/>
          </p:nvPr>
        </p:nvSpPr>
        <p:spPr/>
        <p:txBody>
          <a:bodyPr/>
          <a:lstStyle/>
          <a:p>
            <a:r>
              <a:rPr lang="en-US" smtClean="0"/>
              <a:t>Migration Acceptance</a:t>
            </a:r>
            <a:endParaRPr lang="en-US" altLang="zh-CN" dirty="0"/>
          </a:p>
        </p:txBody>
      </p:sp>
      <p:sp>
        <p:nvSpPr>
          <p:cNvPr id="8" name="圆角矩形 75"/>
          <p:cNvSpPr/>
          <p:nvPr/>
        </p:nvSpPr>
        <p:spPr>
          <a:xfrm>
            <a:off x="453454" y="2105152"/>
            <a:ext cx="557396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Transfer-to-maintenance training</a:t>
            </a:r>
          </a:p>
        </p:txBody>
      </p:sp>
      <p:sp>
        <p:nvSpPr>
          <p:cNvPr id="9" name="圆角矩形 75"/>
          <p:cNvSpPr/>
          <p:nvPr/>
        </p:nvSpPr>
        <p:spPr>
          <a:xfrm>
            <a:off x="453454" y="2536657"/>
            <a:ext cx="5573966" cy="38275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400" dirty="0">
              <a:solidFill>
                <a:prstClr val="black"/>
              </a:solidFill>
              <a:latin typeface="Huawei Sans" panose="020C0503030203020204" pitchFamily="34" charset="0"/>
            </a:endParaRPr>
          </a:p>
        </p:txBody>
      </p:sp>
      <p:sp>
        <p:nvSpPr>
          <p:cNvPr id="10" name="圆角矩形 75"/>
          <p:cNvSpPr/>
          <p:nvPr/>
        </p:nvSpPr>
        <p:spPr>
          <a:xfrm>
            <a:off x="6171947" y="2105152"/>
            <a:ext cx="557396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Material handover</a:t>
            </a:r>
            <a:endParaRPr lang="en-US" altLang="zh-CN" sz="1600" b="1" dirty="0">
              <a:solidFill>
                <a:prstClr val="white"/>
              </a:solidFill>
              <a:latin typeface="Huawei Sans" panose="020C0503030203020204" pitchFamily="34" charset="0"/>
            </a:endParaRPr>
          </a:p>
        </p:txBody>
      </p:sp>
      <p:sp>
        <p:nvSpPr>
          <p:cNvPr id="11" name="圆角矩形 75"/>
          <p:cNvSpPr/>
          <p:nvPr/>
        </p:nvSpPr>
        <p:spPr>
          <a:xfrm>
            <a:off x="6171947" y="2536657"/>
            <a:ext cx="5573966" cy="38275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400" dirty="0">
              <a:solidFill>
                <a:prstClr val="black"/>
              </a:solidFill>
              <a:latin typeface="Huawei Sans" panose="020C0503030203020204" pitchFamily="34" charset="0"/>
            </a:endParaRPr>
          </a:p>
        </p:txBody>
      </p:sp>
      <p:sp>
        <p:nvSpPr>
          <p:cNvPr id="14" name="ExtraShap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1A0BB8A2-6877-4889-87BF-EFCDE746784A}"/>
              </a:ext>
            </a:extLst>
          </p:cNvPr>
          <p:cNvSpPr/>
          <p:nvPr/>
        </p:nvSpPr>
        <p:spPr bwMode="auto">
          <a:xfrm>
            <a:off x="2798869" y="3982096"/>
            <a:ext cx="1277514" cy="1227682"/>
          </a:xfrm>
          <a:custGeom>
            <a:avLst/>
            <a:gdLst>
              <a:gd name="T0" fmla="*/ 1178 w 1178"/>
              <a:gd name="T1" fmla="*/ 31 h 1134"/>
              <a:gd name="T2" fmla="*/ 837 w 1178"/>
              <a:gd name="T3" fmla="*/ 31 h 1134"/>
              <a:gd name="T4" fmla="*/ 836 w 1178"/>
              <a:gd name="T5" fmla="*/ 27 h 1134"/>
              <a:gd name="T6" fmla="*/ 796 w 1178"/>
              <a:gd name="T7" fmla="*/ 6 h 1134"/>
              <a:gd name="T8" fmla="*/ 774 w 1178"/>
              <a:gd name="T9" fmla="*/ 31 h 1134"/>
              <a:gd name="T10" fmla="*/ 389 w 1178"/>
              <a:gd name="T11" fmla="*/ 31 h 1134"/>
              <a:gd name="T12" fmla="*/ 367 w 1178"/>
              <a:gd name="T13" fmla="*/ 6 h 1134"/>
              <a:gd name="T14" fmla="*/ 327 w 1178"/>
              <a:gd name="T15" fmla="*/ 27 h 1134"/>
              <a:gd name="T16" fmla="*/ 326 w 1178"/>
              <a:gd name="T17" fmla="*/ 31 h 1134"/>
              <a:gd name="T18" fmla="*/ 107 w 1178"/>
              <a:gd name="T19" fmla="*/ 31 h 1134"/>
              <a:gd name="T20" fmla="*/ 107 w 1178"/>
              <a:gd name="T21" fmla="*/ 252 h 1134"/>
              <a:gd name="T22" fmla="*/ 259 w 1178"/>
              <a:gd name="T23" fmla="*/ 252 h 1134"/>
              <a:gd name="T24" fmla="*/ 5 w 1178"/>
              <a:gd name="T25" fmla="*/ 1093 h 1134"/>
              <a:gd name="T26" fmla="*/ 26 w 1178"/>
              <a:gd name="T27" fmla="*/ 1133 h 1134"/>
              <a:gd name="T28" fmla="*/ 36 w 1178"/>
              <a:gd name="T29" fmla="*/ 1134 h 1134"/>
              <a:gd name="T30" fmla="*/ 66 w 1178"/>
              <a:gd name="T31" fmla="*/ 1111 h 1134"/>
              <a:gd name="T32" fmla="*/ 326 w 1178"/>
              <a:gd name="T33" fmla="*/ 252 h 1134"/>
              <a:gd name="T34" fmla="*/ 837 w 1178"/>
              <a:gd name="T35" fmla="*/ 252 h 1134"/>
              <a:gd name="T36" fmla="*/ 1097 w 1178"/>
              <a:gd name="T37" fmla="*/ 1111 h 1134"/>
              <a:gd name="T38" fmla="*/ 1127 w 1178"/>
              <a:gd name="T39" fmla="*/ 1134 h 1134"/>
              <a:gd name="T40" fmla="*/ 1137 w 1178"/>
              <a:gd name="T41" fmla="*/ 1133 h 1134"/>
              <a:gd name="T42" fmla="*/ 1158 w 1178"/>
              <a:gd name="T43" fmla="*/ 1093 h 1134"/>
              <a:gd name="T44" fmla="*/ 904 w 1178"/>
              <a:gd name="T45" fmla="*/ 252 h 1134"/>
              <a:gd name="T46" fmla="*/ 1178 w 1178"/>
              <a:gd name="T47" fmla="*/ 252 h 1134"/>
              <a:gd name="T48" fmla="*/ 1178 w 1178"/>
              <a:gd name="T49" fmla="*/ 31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8" h="1134">
                <a:moveTo>
                  <a:pt x="1178" y="31"/>
                </a:moveTo>
                <a:cubicBezTo>
                  <a:pt x="837" y="31"/>
                  <a:pt x="837" y="31"/>
                  <a:pt x="837" y="31"/>
                </a:cubicBezTo>
                <a:cubicBezTo>
                  <a:pt x="836" y="27"/>
                  <a:pt x="836" y="27"/>
                  <a:pt x="836" y="27"/>
                </a:cubicBezTo>
                <a:cubicBezTo>
                  <a:pt x="831" y="10"/>
                  <a:pt x="813" y="0"/>
                  <a:pt x="796" y="6"/>
                </a:cubicBezTo>
                <a:cubicBezTo>
                  <a:pt x="784" y="9"/>
                  <a:pt x="776" y="20"/>
                  <a:pt x="774" y="31"/>
                </a:cubicBezTo>
                <a:cubicBezTo>
                  <a:pt x="389" y="31"/>
                  <a:pt x="389" y="31"/>
                  <a:pt x="389" y="31"/>
                </a:cubicBezTo>
                <a:cubicBezTo>
                  <a:pt x="387" y="20"/>
                  <a:pt x="379" y="9"/>
                  <a:pt x="367" y="6"/>
                </a:cubicBezTo>
                <a:cubicBezTo>
                  <a:pt x="350" y="0"/>
                  <a:pt x="332" y="10"/>
                  <a:pt x="327" y="27"/>
                </a:cubicBezTo>
                <a:cubicBezTo>
                  <a:pt x="326" y="31"/>
                  <a:pt x="326" y="31"/>
                  <a:pt x="326" y="31"/>
                </a:cubicBezTo>
                <a:cubicBezTo>
                  <a:pt x="107" y="31"/>
                  <a:pt x="107" y="31"/>
                  <a:pt x="107" y="31"/>
                </a:cubicBezTo>
                <a:cubicBezTo>
                  <a:pt x="107" y="252"/>
                  <a:pt x="107" y="252"/>
                  <a:pt x="107" y="252"/>
                </a:cubicBezTo>
                <a:cubicBezTo>
                  <a:pt x="259" y="252"/>
                  <a:pt x="259" y="252"/>
                  <a:pt x="259" y="252"/>
                </a:cubicBezTo>
                <a:cubicBezTo>
                  <a:pt x="5" y="1093"/>
                  <a:pt x="5" y="1093"/>
                  <a:pt x="5" y="1093"/>
                </a:cubicBezTo>
                <a:cubicBezTo>
                  <a:pt x="0" y="1110"/>
                  <a:pt x="10" y="1127"/>
                  <a:pt x="26" y="1133"/>
                </a:cubicBezTo>
                <a:cubicBezTo>
                  <a:pt x="30" y="1133"/>
                  <a:pt x="33" y="1134"/>
                  <a:pt x="36" y="1134"/>
                </a:cubicBezTo>
                <a:cubicBezTo>
                  <a:pt x="49" y="1134"/>
                  <a:pt x="62" y="1125"/>
                  <a:pt x="66" y="1111"/>
                </a:cubicBezTo>
                <a:cubicBezTo>
                  <a:pt x="326" y="252"/>
                  <a:pt x="326" y="252"/>
                  <a:pt x="326" y="252"/>
                </a:cubicBezTo>
                <a:cubicBezTo>
                  <a:pt x="837" y="252"/>
                  <a:pt x="837" y="252"/>
                  <a:pt x="837" y="252"/>
                </a:cubicBezTo>
                <a:cubicBezTo>
                  <a:pt x="1097" y="1111"/>
                  <a:pt x="1097" y="1111"/>
                  <a:pt x="1097" y="1111"/>
                </a:cubicBezTo>
                <a:cubicBezTo>
                  <a:pt x="1101" y="1125"/>
                  <a:pt x="1114" y="1134"/>
                  <a:pt x="1127" y="1134"/>
                </a:cubicBezTo>
                <a:cubicBezTo>
                  <a:pt x="1130" y="1134"/>
                  <a:pt x="1134" y="1133"/>
                  <a:pt x="1137" y="1133"/>
                </a:cubicBezTo>
                <a:cubicBezTo>
                  <a:pt x="1154" y="1127"/>
                  <a:pt x="1163" y="1110"/>
                  <a:pt x="1158" y="1093"/>
                </a:cubicBezTo>
                <a:cubicBezTo>
                  <a:pt x="904" y="252"/>
                  <a:pt x="904" y="252"/>
                  <a:pt x="904" y="252"/>
                </a:cubicBezTo>
                <a:cubicBezTo>
                  <a:pt x="1178" y="252"/>
                  <a:pt x="1178" y="252"/>
                  <a:pt x="1178" y="252"/>
                </a:cubicBezTo>
                <a:lnTo>
                  <a:pt x="1178" y="31"/>
                </a:ln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15"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51578853-00F2-4B4D-B20A-EFF9C3A371ED}"/>
              </a:ext>
            </a:extLst>
          </p:cNvPr>
          <p:cNvSpPr/>
          <p:nvPr/>
        </p:nvSpPr>
        <p:spPr bwMode="auto">
          <a:xfrm>
            <a:off x="3400817" y="2647954"/>
            <a:ext cx="73616" cy="1303563"/>
          </a:xfrm>
          <a:custGeom>
            <a:avLst/>
            <a:gdLst>
              <a:gd name="T0" fmla="*/ 32 w 68"/>
              <a:gd name="T1" fmla="*/ 1204 h 1204"/>
              <a:gd name="T2" fmla="*/ 0 w 68"/>
              <a:gd name="T3" fmla="*/ 1172 h 1204"/>
              <a:gd name="T4" fmla="*/ 0 w 68"/>
              <a:gd name="T5" fmla="*/ 32 h 1204"/>
              <a:gd name="T6" fmla="*/ 32 w 68"/>
              <a:gd name="T7" fmla="*/ 0 h 1204"/>
              <a:gd name="T8" fmla="*/ 36 w 68"/>
              <a:gd name="T9" fmla="*/ 0 h 1204"/>
              <a:gd name="T10" fmla="*/ 68 w 68"/>
              <a:gd name="T11" fmla="*/ 32 h 1204"/>
              <a:gd name="T12" fmla="*/ 68 w 68"/>
              <a:gd name="T13" fmla="*/ 1172 h 1204"/>
              <a:gd name="T14" fmla="*/ 36 w 68"/>
              <a:gd name="T15" fmla="*/ 1204 h 1204"/>
              <a:gd name="T16" fmla="*/ 32 w 68"/>
              <a:gd name="T17" fmla="*/ 120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204">
                <a:moveTo>
                  <a:pt x="32" y="1204"/>
                </a:moveTo>
                <a:cubicBezTo>
                  <a:pt x="14" y="1204"/>
                  <a:pt x="0" y="1189"/>
                  <a:pt x="0" y="1172"/>
                </a:cubicBezTo>
                <a:cubicBezTo>
                  <a:pt x="0" y="32"/>
                  <a:pt x="0" y="32"/>
                  <a:pt x="0" y="32"/>
                </a:cubicBezTo>
                <a:cubicBezTo>
                  <a:pt x="0" y="14"/>
                  <a:pt x="14" y="0"/>
                  <a:pt x="32" y="0"/>
                </a:cubicBezTo>
                <a:cubicBezTo>
                  <a:pt x="36" y="0"/>
                  <a:pt x="36" y="0"/>
                  <a:pt x="36" y="0"/>
                </a:cubicBezTo>
                <a:cubicBezTo>
                  <a:pt x="53" y="0"/>
                  <a:pt x="68" y="14"/>
                  <a:pt x="68" y="32"/>
                </a:cubicBezTo>
                <a:cubicBezTo>
                  <a:pt x="68" y="1172"/>
                  <a:pt x="68" y="1172"/>
                  <a:pt x="68" y="1172"/>
                </a:cubicBezTo>
                <a:cubicBezTo>
                  <a:pt x="68" y="1189"/>
                  <a:pt x="53" y="1204"/>
                  <a:pt x="36" y="1204"/>
                </a:cubicBezTo>
                <a:lnTo>
                  <a:pt x="32" y="1204"/>
                </a:ln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16"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909B941-B3F4-4BED-B8FA-BB2002232B4D}"/>
              </a:ext>
            </a:extLst>
          </p:cNvPr>
          <p:cNvSpPr/>
          <p:nvPr/>
        </p:nvSpPr>
        <p:spPr bwMode="auto">
          <a:xfrm>
            <a:off x="2285294" y="2799715"/>
            <a:ext cx="2304665" cy="1883037"/>
          </a:xfrm>
          <a:prstGeom prst="rect">
            <a:avLst/>
          </a:prstGeom>
          <a:solidFill>
            <a:srgbClr val="778495">
              <a:lumMod val="40000"/>
              <a:lumOff val="60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17"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03D7D7A-6C92-44BD-8166-C69AEDF15D66}"/>
              </a:ext>
            </a:extLst>
          </p:cNvPr>
          <p:cNvSpPr/>
          <p:nvPr/>
        </p:nvSpPr>
        <p:spPr bwMode="auto">
          <a:xfrm>
            <a:off x="2387201" y="2946947"/>
            <a:ext cx="2100851" cy="1582861"/>
          </a:xfrm>
          <a:custGeom>
            <a:avLst/>
            <a:gdLst>
              <a:gd name="T0" fmla="*/ 1819 w 1819"/>
              <a:gd name="T1" fmla="*/ 1362 h 1373"/>
              <a:gd name="T2" fmla="*/ 1808 w 1819"/>
              <a:gd name="T3" fmla="*/ 1373 h 1373"/>
              <a:gd name="T4" fmla="*/ 11 w 1819"/>
              <a:gd name="T5" fmla="*/ 1373 h 1373"/>
              <a:gd name="T6" fmla="*/ 0 w 1819"/>
              <a:gd name="T7" fmla="*/ 1362 h 1373"/>
              <a:gd name="T8" fmla="*/ 0 w 1819"/>
              <a:gd name="T9" fmla="*/ 10 h 1373"/>
              <a:gd name="T10" fmla="*/ 11 w 1819"/>
              <a:gd name="T11" fmla="*/ 0 h 1373"/>
              <a:gd name="T12" fmla="*/ 1808 w 1819"/>
              <a:gd name="T13" fmla="*/ 0 h 1373"/>
              <a:gd name="T14" fmla="*/ 1819 w 1819"/>
              <a:gd name="T15" fmla="*/ 10 h 1373"/>
              <a:gd name="T16" fmla="*/ 1819 w 1819"/>
              <a:gd name="T17" fmla="*/ 1362 h 1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9" h="1373">
                <a:moveTo>
                  <a:pt x="1819" y="1362"/>
                </a:moveTo>
                <a:cubicBezTo>
                  <a:pt x="1819" y="1368"/>
                  <a:pt x="1814" y="1373"/>
                  <a:pt x="1808" y="1373"/>
                </a:cubicBezTo>
                <a:cubicBezTo>
                  <a:pt x="11" y="1373"/>
                  <a:pt x="11" y="1373"/>
                  <a:pt x="11" y="1373"/>
                </a:cubicBezTo>
                <a:cubicBezTo>
                  <a:pt x="5" y="1373"/>
                  <a:pt x="0" y="1368"/>
                  <a:pt x="0" y="1362"/>
                </a:cubicBezTo>
                <a:cubicBezTo>
                  <a:pt x="0" y="10"/>
                  <a:pt x="0" y="10"/>
                  <a:pt x="0" y="10"/>
                </a:cubicBezTo>
                <a:cubicBezTo>
                  <a:pt x="0" y="4"/>
                  <a:pt x="5" y="0"/>
                  <a:pt x="11" y="0"/>
                </a:cubicBezTo>
                <a:cubicBezTo>
                  <a:pt x="1808" y="0"/>
                  <a:pt x="1808" y="0"/>
                  <a:pt x="1808" y="0"/>
                </a:cubicBezTo>
                <a:cubicBezTo>
                  <a:pt x="1814" y="0"/>
                  <a:pt x="1819" y="4"/>
                  <a:pt x="1819" y="10"/>
                </a:cubicBezTo>
                <a:lnTo>
                  <a:pt x="1819" y="13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18"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BA756BC8-FB2B-4CD7-8699-7805AD0976C3}"/>
              </a:ext>
            </a:extLst>
          </p:cNvPr>
          <p:cNvSpPr/>
          <p:nvPr/>
        </p:nvSpPr>
        <p:spPr bwMode="auto">
          <a:xfrm>
            <a:off x="2341039" y="3678226"/>
            <a:ext cx="78737" cy="100664"/>
          </a:xfrm>
          <a:custGeom>
            <a:avLst/>
            <a:gdLst>
              <a:gd name="T0" fmla="*/ 4 w 82"/>
              <a:gd name="T1" fmla="*/ 51 h 106"/>
              <a:gd name="T2" fmla="*/ 31 w 82"/>
              <a:gd name="T3" fmla="*/ 93 h 106"/>
              <a:gd name="T4" fmla="*/ 82 w 82"/>
              <a:gd name="T5" fmla="*/ 49 h 106"/>
              <a:gd name="T6" fmla="*/ 59 w 82"/>
              <a:gd name="T7" fmla="*/ 7 h 106"/>
              <a:gd name="T8" fmla="*/ 4 w 82"/>
              <a:gd name="T9" fmla="*/ 51 h 106"/>
            </a:gdLst>
            <a:ahLst/>
            <a:cxnLst>
              <a:cxn ang="0">
                <a:pos x="T0" y="T1"/>
              </a:cxn>
              <a:cxn ang="0">
                <a:pos x="T2" y="T3"/>
              </a:cxn>
              <a:cxn ang="0">
                <a:pos x="T4" y="T5"/>
              </a:cxn>
              <a:cxn ang="0">
                <a:pos x="T6" y="T7"/>
              </a:cxn>
              <a:cxn ang="0">
                <a:pos x="T8" y="T9"/>
              </a:cxn>
            </a:cxnLst>
            <a:rect l="0" t="0" r="r" b="b"/>
            <a:pathLst>
              <a:path w="82" h="106">
                <a:moveTo>
                  <a:pt x="4" y="51"/>
                </a:moveTo>
                <a:cubicBezTo>
                  <a:pt x="7" y="58"/>
                  <a:pt x="7" y="106"/>
                  <a:pt x="31" y="93"/>
                </a:cubicBezTo>
                <a:cubicBezTo>
                  <a:pt x="54" y="79"/>
                  <a:pt x="81" y="71"/>
                  <a:pt x="82" y="49"/>
                </a:cubicBezTo>
                <a:cubicBezTo>
                  <a:pt x="82" y="39"/>
                  <a:pt x="73" y="0"/>
                  <a:pt x="59" y="7"/>
                </a:cubicBezTo>
                <a:cubicBezTo>
                  <a:pt x="44" y="15"/>
                  <a:pt x="0" y="44"/>
                  <a:pt x="4" y="51"/>
                </a:cubicBez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19"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97F2181-9222-463A-BAA8-FD3CAB6009EF}"/>
              </a:ext>
            </a:extLst>
          </p:cNvPr>
          <p:cNvSpPr/>
          <p:nvPr/>
        </p:nvSpPr>
        <p:spPr bwMode="auto">
          <a:xfrm>
            <a:off x="2298181" y="3643343"/>
            <a:ext cx="103654" cy="156477"/>
          </a:xfrm>
          <a:custGeom>
            <a:avLst/>
            <a:gdLst>
              <a:gd name="T0" fmla="*/ 0 w 108"/>
              <a:gd name="T1" fmla="*/ 84 h 164"/>
              <a:gd name="T2" fmla="*/ 42 w 108"/>
              <a:gd name="T3" fmla="*/ 26 h 164"/>
              <a:gd name="T4" fmla="*/ 88 w 108"/>
              <a:gd name="T5" fmla="*/ 2 h 164"/>
              <a:gd name="T6" fmla="*/ 85 w 108"/>
              <a:gd name="T7" fmla="*/ 26 h 164"/>
              <a:gd name="T8" fmla="*/ 57 w 108"/>
              <a:gd name="T9" fmla="*/ 54 h 164"/>
              <a:gd name="T10" fmla="*/ 93 w 108"/>
              <a:gd name="T11" fmla="*/ 107 h 164"/>
              <a:gd name="T12" fmla="*/ 45 w 108"/>
              <a:gd name="T13" fmla="*/ 144 h 164"/>
              <a:gd name="T14" fmla="*/ 12 w 108"/>
              <a:gd name="T15" fmla="*/ 121 h 164"/>
              <a:gd name="T16" fmla="*/ 0 w 108"/>
              <a:gd name="T17" fmla="*/ 8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64">
                <a:moveTo>
                  <a:pt x="0" y="84"/>
                </a:moveTo>
                <a:cubicBezTo>
                  <a:pt x="0" y="75"/>
                  <a:pt x="40" y="28"/>
                  <a:pt x="42" y="26"/>
                </a:cubicBezTo>
                <a:cubicBezTo>
                  <a:pt x="44" y="23"/>
                  <a:pt x="86" y="3"/>
                  <a:pt x="88" y="2"/>
                </a:cubicBezTo>
                <a:cubicBezTo>
                  <a:pt x="90" y="0"/>
                  <a:pt x="96" y="19"/>
                  <a:pt x="85" y="26"/>
                </a:cubicBezTo>
                <a:cubicBezTo>
                  <a:pt x="75" y="32"/>
                  <a:pt x="57" y="54"/>
                  <a:pt x="57" y="54"/>
                </a:cubicBezTo>
                <a:cubicBezTo>
                  <a:pt x="57" y="54"/>
                  <a:pt x="108" y="92"/>
                  <a:pt x="93" y="107"/>
                </a:cubicBezTo>
                <a:cubicBezTo>
                  <a:pt x="72" y="127"/>
                  <a:pt x="47" y="142"/>
                  <a:pt x="45" y="144"/>
                </a:cubicBezTo>
                <a:cubicBezTo>
                  <a:pt x="30" y="164"/>
                  <a:pt x="12" y="121"/>
                  <a:pt x="12" y="121"/>
                </a:cubicBezTo>
                <a:lnTo>
                  <a:pt x="0" y="84"/>
                </a:ln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0"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D086701-D2E7-4484-9DCF-BCEC2A577335}"/>
              </a:ext>
            </a:extLst>
          </p:cNvPr>
          <p:cNvSpPr/>
          <p:nvPr/>
        </p:nvSpPr>
        <p:spPr bwMode="auto">
          <a:xfrm>
            <a:off x="2334062" y="3445006"/>
            <a:ext cx="350125" cy="270096"/>
          </a:xfrm>
          <a:custGeom>
            <a:avLst/>
            <a:gdLst>
              <a:gd name="T0" fmla="*/ 0 w 420"/>
              <a:gd name="T1" fmla="*/ 305 h 324"/>
              <a:gd name="T2" fmla="*/ 414 w 420"/>
              <a:gd name="T3" fmla="*/ 0 h 324"/>
              <a:gd name="T4" fmla="*/ 420 w 420"/>
              <a:gd name="T5" fmla="*/ 10 h 324"/>
              <a:gd name="T6" fmla="*/ 14 w 420"/>
              <a:gd name="T7" fmla="*/ 324 h 324"/>
              <a:gd name="T8" fmla="*/ 0 w 420"/>
              <a:gd name="T9" fmla="*/ 305 h 324"/>
            </a:gdLst>
            <a:ahLst/>
            <a:cxnLst>
              <a:cxn ang="0">
                <a:pos x="T0" y="T1"/>
              </a:cxn>
              <a:cxn ang="0">
                <a:pos x="T2" y="T3"/>
              </a:cxn>
              <a:cxn ang="0">
                <a:pos x="T4" y="T5"/>
              </a:cxn>
              <a:cxn ang="0">
                <a:pos x="T6" y="T7"/>
              </a:cxn>
              <a:cxn ang="0">
                <a:pos x="T8" y="T9"/>
              </a:cxn>
            </a:cxnLst>
            <a:rect l="0" t="0" r="r" b="b"/>
            <a:pathLst>
              <a:path w="420" h="324">
                <a:moveTo>
                  <a:pt x="0" y="305"/>
                </a:moveTo>
                <a:lnTo>
                  <a:pt x="414" y="0"/>
                </a:lnTo>
                <a:lnTo>
                  <a:pt x="420" y="10"/>
                </a:lnTo>
                <a:lnTo>
                  <a:pt x="14" y="324"/>
                </a:lnTo>
                <a:lnTo>
                  <a:pt x="0" y="305"/>
                </a:lnTo>
                <a:close/>
              </a:path>
            </a:pathLst>
          </a:custGeom>
          <a:solidFill>
            <a:srgbClr val="778495">
              <a:lumMod val="60000"/>
              <a:lumOff val="40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1"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61A82A4-D872-4B49-99EB-F1689D15E58B}"/>
              </a:ext>
            </a:extLst>
          </p:cNvPr>
          <p:cNvSpPr/>
          <p:nvPr/>
        </p:nvSpPr>
        <p:spPr bwMode="auto">
          <a:xfrm>
            <a:off x="1845696" y="5048643"/>
            <a:ext cx="246177" cy="153487"/>
          </a:xfrm>
          <a:custGeom>
            <a:avLst/>
            <a:gdLst>
              <a:gd name="T0" fmla="*/ 9 w 258"/>
              <a:gd name="T1" fmla="*/ 67 h 161"/>
              <a:gd name="T2" fmla="*/ 9 w 258"/>
              <a:gd name="T3" fmla="*/ 121 h 161"/>
              <a:gd name="T4" fmla="*/ 86 w 258"/>
              <a:gd name="T5" fmla="*/ 128 h 161"/>
              <a:gd name="T6" fmla="*/ 150 w 258"/>
              <a:gd name="T7" fmla="*/ 149 h 161"/>
              <a:gd name="T8" fmla="*/ 252 w 258"/>
              <a:gd name="T9" fmla="*/ 143 h 161"/>
              <a:gd name="T10" fmla="*/ 256 w 258"/>
              <a:gd name="T11" fmla="*/ 111 h 161"/>
              <a:gd name="T12" fmla="*/ 199 w 258"/>
              <a:gd name="T13" fmla="*/ 98 h 161"/>
              <a:gd name="T14" fmla="*/ 116 w 258"/>
              <a:gd name="T15" fmla="*/ 32 h 161"/>
              <a:gd name="T16" fmla="*/ 87 w 258"/>
              <a:gd name="T17" fmla="*/ 0 h 161"/>
              <a:gd name="T18" fmla="*/ 9 w 258"/>
              <a:gd name="T19" fmla="*/ 6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161">
                <a:moveTo>
                  <a:pt x="9" y="67"/>
                </a:moveTo>
                <a:cubicBezTo>
                  <a:pt x="9" y="67"/>
                  <a:pt x="0" y="111"/>
                  <a:pt x="9" y="121"/>
                </a:cubicBezTo>
                <a:cubicBezTo>
                  <a:pt x="24" y="136"/>
                  <a:pt x="66" y="124"/>
                  <a:pt x="86" y="128"/>
                </a:cubicBezTo>
                <a:cubicBezTo>
                  <a:pt x="102" y="132"/>
                  <a:pt x="135" y="146"/>
                  <a:pt x="150" y="149"/>
                </a:cubicBezTo>
                <a:cubicBezTo>
                  <a:pt x="175" y="154"/>
                  <a:pt x="234" y="161"/>
                  <a:pt x="252" y="143"/>
                </a:cubicBezTo>
                <a:cubicBezTo>
                  <a:pt x="257" y="137"/>
                  <a:pt x="258" y="125"/>
                  <a:pt x="256" y="111"/>
                </a:cubicBezTo>
                <a:cubicBezTo>
                  <a:pt x="254" y="98"/>
                  <a:pt x="211" y="104"/>
                  <a:pt x="199" y="98"/>
                </a:cubicBezTo>
                <a:cubicBezTo>
                  <a:pt x="175" y="87"/>
                  <a:pt x="116" y="32"/>
                  <a:pt x="116" y="32"/>
                </a:cubicBezTo>
                <a:cubicBezTo>
                  <a:pt x="87" y="0"/>
                  <a:pt x="87" y="0"/>
                  <a:pt x="87" y="0"/>
                </a:cubicBezTo>
                <a:lnTo>
                  <a:pt x="9" y="67"/>
                </a:lnTo>
                <a:close/>
              </a:path>
            </a:pathLst>
          </a:custGeom>
          <a:solidFill>
            <a:srgbClr val="281D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2" name="ExtraShape5">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A6BDE3C-A404-4ACE-ABBB-FC2B1447B6ED}"/>
              </a:ext>
            </a:extLst>
          </p:cNvPr>
          <p:cNvSpPr/>
          <p:nvPr/>
        </p:nvSpPr>
        <p:spPr bwMode="auto">
          <a:xfrm>
            <a:off x="1599519" y="5048643"/>
            <a:ext cx="205313" cy="153487"/>
          </a:xfrm>
          <a:custGeom>
            <a:avLst/>
            <a:gdLst>
              <a:gd name="T0" fmla="*/ 12 w 215"/>
              <a:gd name="T1" fmla="*/ 42 h 161"/>
              <a:gd name="T2" fmla="*/ 7 w 215"/>
              <a:gd name="T3" fmla="*/ 121 h 161"/>
              <a:gd name="T4" fmla="*/ 77 w 215"/>
              <a:gd name="T5" fmla="*/ 128 h 161"/>
              <a:gd name="T6" fmla="*/ 129 w 215"/>
              <a:gd name="T7" fmla="*/ 149 h 161"/>
              <a:gd name="T8" fmla="*/ 210 w 215"/>
              <a:gd name="T9" fmla="*/ 143 h 161"/>
              <a:gd name="T10" fmla="*/ 213 w 215"/>
              <a:gd name="T11" fmla="*/ 112 h 161"/>
              <a:gd name="T12" fmla="*/ 168 w 215"/>
              <a:gd name="T13" fmla="*/ 98 h 161"/>
              <a:gd name="T14" fmla="*/ 101 w 215"/>
              <a:gd name="T15" fmla="*/ 32 h 161"/>
              <a:gd name="T16" fmla="*/ 78 w 215"/>
              <a:gd name="T17" fmla="*/ 0 h 161"/>
              <a:gd name="T18" fmla="*/ 12 w 215"/>
              <a:gd name="T19" fmla="*/ 4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61">
                <a:moveTo>
                  <a:pt x="12" y="42"/>
                </a:moveTo>
                <a:cubicBezTo>
                  <a:pt x="12" y="42"/>
                  <a:pt x="0" y="111"/>
                  <a:pt x="7" y="121"/>
                </a:cubicBezTo>
                <a:cubicBezTo>
                  <a:pt x="19" y="136"/>
                  <a:pt x="61" y="124"/>
                  <a:pt x="77" y="128"/>
                </a:cubicBezTo>
                <a:cubicBezTo>
                  <a:pt x="90" y="132"/>
                  <a:pt x="116" y="146"/>
                  <a:pt x="129" y="149"/>
                </a:cubicBezTo>
                <a:cubicBezTo>
                  <a:pt x="149" y="154"/>
                  <a:pt x="196" y="161"/>
                  <a:pt x="210" y="143"/>
                </a:cubicBezTo>
                <a:cubicBezTo>
                  <a:pt x="214" y="137"/>
                  <a:pt x="215" y="126"/>
                  <a:pt x="213" y="112"/>
                </a:cubicBezTo>
                <a:cubicBezTo>
                  <a:pt x="211" y="100"/>
                  <a:pt x="177" y="104"/>
                  <a:pt x="168" y="98"/>
                </a:cubicBezTo>
                <a:cubicBezTo>
                  <a:pt x="148" y="87"/>
                  <a:pt x="101" y="32"/>
                  <a:pt x="101" y="32"/>
                </a:cubicBezTo>
                <a:cubicBezTo>
                  <a:pt x="78" y="0"/>
                  <a:pt x="78" y="0"/>
                  <a:pt x="78" y="0"/>
                </a:cubicBezTo>
                <a:lnTo>
                  <a:pt x="12" y="42"/>
                </a:lnTo>
                <a:close/>
              </a:path>
            </a:pathLst>
          </a:custGeom>
          <a:solidFill>
            <a:srgbClr val="281D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3" name="ExtraShape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7160CB9-9BD5-4D11-8F33-2734E58A242E}"/>
              </a:ext>
            </a:extLst>
          </p:cNvPr>
          <p:cNvSpPr/>
          <p:nvPr/>
        </p:nvSpPr>
        <p:spPr bwMode="auto">
          <a:xfrm>
            <a:off x="1478921" y="4356956"/>
            <a:ext cx="81726" cy="108637"/>
          </a:xfrm>
          <a:custGeom>
            <a:avLst/>
            <a:gdLst>
              <a:gd name="T0" fmla="*/ 3 w 82"/>
              <a:gd name="T1" fmla="*/ 0 h 109"/>
              <a:gd name="T2" fmla="*/ 0 w 82"/>
              <a:gd name="T3" fmla="*/ 49 h 109"/>
              <a:gd name="T4" fmla="*/ 15 w 82"/>
              <a:gd name="T5" fmla="*/ 103 h 109"/>
              <a:gd name="T6" fmla="*/ 82 w 82"/>
              <a:gd name="T7" fmla="*/ 109 h 109"/>
              <a:gd name="T8" fmla="*/ 78 w 82"/>
              <a:gd name="T9" fmla="*/ 58 h 109"/>
              <a:gd name="T10" fmla="*/ 62 w 82"/>
              <a:gd name="T11" fmla="*/ 5 h 109"/>
              <a:gd name="T12" fmla="*/ 3 w 82"/>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82" h="109">
                <a:moveTo>
                  <a:pt x="3" y="0"/>
                </a:moveTo>
                <a:lnTo>
                  <a:pt x="0" y="49"/>
                </a:lnTo>
                <a:lnTo>
                  <a:pt x="15" y="103"/>
                </a:lnTo>
                <a:lnTo>
                  <a:pt x="82" y="109"/>
                </a:lnTo>
                <a:lnTo>
                  <a:pt x="78" y="58"/>
                </a:lnTo>
                <a:lnTo>
                  <a:pt x="62" y="5"/>
                </a:lnTo>
                <a:lnTo>
                  <a:pt x="3" y="0"/>
                </a:ln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4" name="ExtraShape7">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2477A49-F32C-4436-87E3-3720B2236824}"/>
              </a:ext>
            </a:extLst>
          </p:cNvPr>
          <p:cNvSpPr/>
          <p:nvPr/>
        </p:nvSpPr>
        <p:spPr bwMode="auto">
          <a:xfrm>
            <a:off x="1540715" y="4375893"/>
            <a:ext cx="49833" cy="92691"/>
          </a:xfrm>
          <a:custGeom>
            <a:avLst/>
            <a:gdLst>
              <a:gd name="T0" fmla="*/ 0 w 52"/>
              <a:gd name="T1" fmla="*/ 5 h 97"/>
              <a:gd name="T2" fmla="*/ 14 w 52"/>
              <a:gd name="T3" fmla="*/ 7 h 97"/>
              <a:gd name="T4" fmla="*/ 42 w 52"/>
              <a:gd name="T5" fmla="*/ 47 h 97"/>
              <a:gd name="T6" fmla="*/ 48 w 52"/>
              <a:gd name="T7" fmla="*/ 91 h 97"/>
              <a:gd name="T8" fmla="*/ 46 w 52"/>
              <a:gd name="T9" fmla="*/ 97 h 97"/>
              <a:gd name="T10" fmla="*/ 30 w 52"/>
              <a:gd name="T11" fmla="*/ 84 h 97"/>
              <a:gd name="T12" fmla="*/ 25 w 52"/>
              <a:gd name="T13" fmla="*/ 67 h 97"/>
              <a:gd name="T14" fmla="*/ 13 w 52"/>
              <a:gd name="T15" fmla="*/ 54 h 97"/>
              <a:gd name="T16" fmla="*/ 13 w 52"/>
              <a:gd name="T17" fmla="*/ 43 h 97"/>
              <a:gd name="T18" fmla="*/ 0 w 52"/>
              <a:gd name="T19"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97">
                <a:moveTo>
                  <a:pt x="0" y="5"/>
                </a:moveTo>
                <a:cubicBezTo>
                  <a:pt x="1" y="5"/>
                  <a:pt x="6" y="0"/>
                  <a:pt x="14" y="7"/>
                </a:cubicBezTo>
                <a:cubicBezTo>
                  <a:pt x="23" y="16"/>
                  <a:pt x="42" y="47"/>
                  <a:pt x="42" y="47"/>
                </a:cubicBezTo>
                <a:cubicBezTo>
                  <a:pt x="48" y="91"/>
                  <a:pt x="48" y="91"/>
                  <a:pt x="48" y="91"/>
                </a:cubicBezTo>
                <a:cubicBezTo>
                  <a:pt x="48" y="91"/>
                  <a:pt x="52" y="97"/>
                  <a:pt x="46" y="97"/>
                </a:cubicBezTo>
                <a:cubicBezTo>
                  <a:pt x="38" y="97"/>
                  <a:pt x="32" y="92"/>
                  <a:pt x="30" y="84"/>
                </a:cubicBezTo>
                <a:cubicBezTo>
                  <a:pt x="29" y="80"/>
                  <a:pt x="27" y="72"/>
                  <a:pt x="25" y="67"/>
                </a:cubicBezTo>
                <a:cubicBezTo>
                  <a:pt x="13" y="54"/>
                  <a:pt x="13" y="54"/>
                  <a:pt x="13" y="54"/>
                </a:cubicBezTo>
                <a:cubicBezTo>
                  <a:pt x="13" y="43"/>
                  <a:pt x="13" y="43"/>
                  <a:pt x="13" y="43"/>
                </a:cubicBezTo>
                <a:lnTo>
                  <a:pt x="0" y="5"/>
                </a:ln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5"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6B8B999-57C9-4F8A-9DD5-263EE4435BBB}"/>
              </a:ext>
            </a:extLst>
          </p:cNvPr>
          <p:cNvSpPr/>
          <p:nvPr/>
        </p:nvSpPr>
        <p:spPr bwMode="auto">
          <a:xfrm>
            <a:off x="1845695" y="5034690"/>
            <a:ext cx="245180" cy="153487"/>
          </a:xfrm>
          <a:custGeom>
            <a:avLst/>
            <a:gdLst>
              <a:gd name="T0" fmla="*/ 9 w 257"/>
              <a:gd name="T1" fmla="*/ 67 h 161"/>
              <a:gd name="T2" fmla="*/ 9 w 257"/>
              <a:gd name="T3" fmla="*/ 121 h 161"/>
              <a:gd name="T4" fmla="*/ 86 w 257"/>
              <a:gd name="T5" fmla="*/ 128 h 161"/>
              <a:gd name="T6" fmla="*/ 150 w 257"/>
              <a:gd name="T7" fmla="*/ 149 h 161"/>
              <a:gd name="T8" fmla="*/ 252 w 257"/>
              <a:gd name="T9" fmla="*/ 143 h 161"/>
              <a:gd name="T10" fmla="*/ 252 w 257"/>
              <a:gd name="T11" fmla="*/ 117 h 161"/>
              <a:gd name="T12" fmla="*/ 199 w 257"/>
              <a:gd name="T13" fmla="*/ 98 h 161"/>
              <a:gd name="T14" fmla="*/ 116 w 257"/>
              <a:gd name="T15" fmla="*/ 32 h 161"/>
              <a:gd name="T16" fmla="*/ 87 w 257"/>
              <a:gd name="T17" fmla="*/ 0 h 161"/>
              <a:gd name="T18" fmla="*/ 9 w 257"/>
              <a:gd name="T19" fmla="*/ 6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161">
                <a:moveTo>
                  <a:pt x="9" y="67"/>
                </a:moveTo>
                <a:cubicBezTo>
                  <a:pt x="9" y="67"/>
                  <a:pt x="0" y="111"/>
                  <a:pt x="9" y="121"/>
                </a:cubicBezTo>
                <a:cubicBezTo>
                  <a:pt x="24" y="136"/>
                  <a:pt x="66" y="124"/>
                  <a:pt x="86" y="128"/>
                </a:cubicBezTo>
                <a:cubicBezTo>
                  <a:pt x="102" y="132"/>
                  <a:pt x="135" y="146"/>
                  <a:pt x="150" y="149"/>
                </a:cubicBezTo>
                <a:cubicBezTo>
                  <a:pt x="175" y="154"/>
                  <a:pt x="234" y="161"/>
                  <a:pt x="252" y="143"/>
                </a:cubicBezTo>
                <a:cubicBezTo>
                  <a:pt x="257" y="137"/>
                  <a:pt x="257" y="123"/>
                  <a:pt x="252" y="117"/>
                </a:cubicBezTo>
                <a:cubicBezTo>
                  <a:pt x="243" y="106"/>
                  <a:pt x="211" y="104"/>
                  <a:pt x="199" y="98"/>
                </a:cubicBezTo>
                <a:cubicBezTo>
                  <a:pt x="175" y="87"/>
                  <a:pt x="116" y="32"/>
                  <a:pt x="116" y="32"/>
                </a:cubicBezTo>
                <a:cubicBezTo>
                  <a:pt x="87" y="0"/>
                  <a:pt x="87" y="0"/>
                  <a:pt x="87" y="0"/>
                </a:cubicBezTo>
                <a:lnTo>
                  <a:pt x="9" y="67"/>
                </a:lnTo>
                <a:close/>
              </a:path>
            </a:pathLst>
          </a:custGeom>
          <a:solidFill>
            <a:srgbClr val="778495">
              <a:lumMod val="50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6"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196B671-C6F5-463E-B855-2A107799CA4A}"/>
              </a:ext>
            </a:extLst>
          </p:cNvPr>
          <p:cNvSpPr/>
          <p:nvPr/>
        </p:nvSpPr>
        <p:spPr bwMode="auto">
          <a:xfrm>
            <a:off x="1599519" y="5034690"/>
            <a:ext cx="204317" cy="153487"/>
          </a:xfrm>
          <a:custGeom>
            <a:avLst/>
            <a:gdLst>
              <a:gd name="T0" fmla="*/ 12 w 214"/>
              <a:gd name="T1" fmla="*/ 42 h 161"/>
              <a:gd name="T2" fmla="*/ 7 w 214"/>
              <a:gd name="T3" fmla="*/ 121 h 161"/>
              <a:gd name="T4" fmla="*/ 77 w 214"/>
              <a:gd name="T5" fmla="*/ 128 h 161"/>
              <a:gd name="T6" fmla="*/ 129 w 214"/>
              <a:gd name="T7" fmla="*/ 149 h 161"/>
              <a:gd name="T8" fmla="*/ 210 w 214"/>
              <a:gd name="T9" fmla="*/ 143 h 161"/>
              <a:gd name="T10" fmla="*/ 210 w 214"/>
              <a:gd name="T11" fmla="*/ 117 h 161"/>
              <a:gd name="T12" fmla="*/ 168 w 214"/>
              <a:gd name="T13" fmla="*/ 98 h 161"/>
              <a:gd name="T14" fmla="*/ 101 w 214"/>
              <a:gd name="T15" fmla="*/ 32 h 161"/>
              <a:gd name="T16" fmla="*/ 78 w 214"/>
              <a:gd name="T17" fmla="*/ 0 h 161"/>
              <a:gd name="T18" fmla="*/ 12 w 214"/>
              <a:gd name="T19" fmla="*/ 4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61">
                <a:moveTo>
                  <a:pt x="12" y="42"/>
                </a:moveTo>
                <a:cubicBezTo>
                  <a:pt x="12" y="42"/>
                  <a:pt x="0" y="111"/>
                  <a:pt x="7" y="121"/>
                </a:cubicBezTo>
                <a:cubicBezTo>
                  <a:pt x="19" y="136"/>
                  <a:pt x="61" y="124"/>
                  <a:pt x="77" y="128"/>
                </a:cubicBezTo>
                <a:cubicBezTo>
                  <a:pt x="90" y="132"/>
                  <a:pt x="116" y="146"/>
                  <a:pt x="129" y="149"/>
                </a:cubicBezTo>
                <a:cubicBezTo>
                  <a:pt x="149" y="154"/>
                  <a:pt x="196" y="161"/>
                  <a:pt x="210" y="143"/>
                </a:cubicBezTo>
                <a:cubicBezTo>
                  <a:pt x="214" y="137"/>
                  <a:pt x="214" y="123"/>
                  <a:pt x="210" y="117"/>
                </a:cubicBezTo>
                <a:cubicBezTo>
                  <a:pt x="203" y="106"/>
                  <a:pt x="177" y="104"/>
                  <a:pt x="168" y="98"/>
                </a:cubicBezTo>
                <a:cubicBezTo>
                  <a:pt x="148" y="87"/>
                  <a:pt x="101" y="32"/>
                  <a:pt x="101" y="32"/>
                </a:cubicBezTo>
                <a:cubicBezTo>
                  <a:pt x="78" y="0"/>
                  <a:pt x="78" y="0"/>
                  <a:pt x="78" y="0"/>
                </a:cubicBezTo>
                <a:lnTo>
                  <a:pt x="12" y="42"/>
                </a:lnTo>
                <a:close/>
              </a:path>
            </a:pathLst>
          </a:custGeom>
          <a:solidFill>
            <a:srgbClr val="778495">
              <a:lumMod val="50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7"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5C6C2A1B-31BB-4D62-8EBB-138BCC2D2381}"/>
              </a:ext>
            </a:extLst>
          </p:cNvPr>
          <p:cNvSpPr/>
          <p:nvPr/>
        </p:nvSpPr>
        <p:spPr bwMode="auto">
          <a:xfrm>
            <a:off x="1471945" y="3667263"/>
            <a:ext cx="876071" cy="1455133"/>
          </a:xfrm>
          <a:custGeom>
            <a:avLst/>
            <a:gdLst>
              <a:gd name="T0" fmla="*/ 918 w 918"/>
              <a:gd name="T1" fmla="*/ 121 h 1527"/>
              <a:gd name="T2" fmla="*/ 866 w 918"/>
              <a:gd name="T3" fmla="*/ 53 h 1527"/>
              <a:gd name="T4" fmla="*/ 650 w 918"/>
              <a:gd name="T5" fmla="*/ 212 h 1527"/>
              <a:gd name="T6" fmla="*/ 512 w 918"/>
              <a:gd name="T7" fmla="*/ 55 h 1527"/>
              <a:gd name="T8" fmla="*/ 451 w 918"/>
              <a:gd name="T9" fmla="*/ 43 h 1527"/>
              <a:gd name="T10" fmla="*/ 419 w 918"/>
              <a:gd name="T11" fmla="*/ 5 h 1527"/>
              <a:gd name="T12" fmla="*/ 423 w 918"/>
              <a:gd name="T13" fmla="*/ 18 h 1527"/>
              <a:gd name="T14" fmla="*/ 309 w 918"/>
              <a:gd name="T15" fmla="*/ 0 h 1527"/>
              <a:gd name="T16" fmla="*/ 268 w 918"/>
              <a:gd name="T17" fmla="*/ 26 h 1527"/>
              <a:gd name="T18" fmla="*/ 104 w 918"/>
              <a:gd name="T19" fmla="*/ 59 h 1527"/>
              <a:gd name="T20" fmla="*/ 82 w 918"/>
              <a:gd name="T21" fmla="*/ 178 h 1527"/>
              <a:gd name="T22" fmla="*/ 28 w 918"/>
              <a:gd name="T23" fmla="*/ 413 h 1527"/>
              <a:gd name="T24" fmla="*/ 0 w 918"/>
              <a:gd name="T25" fmla="*/ 737 h 1527"/>
              <a:gd name="T26" fmla="*/ 95 w 918"/>
              <a:gd name="T27" fmla="*/ 752 h 1527"/>
              <a:gd name="T28" fmla="*/ 129 w 918"/>
              <a:gd name="T29" fmla="*/ 443 h 1527"/>
              <a:gd name="T30" fmla="*/ 168 w 918"/>
              <a:gd name="T31" fmla="*/ 301 h 1527"/>
              <a:gd name="T32" fmla="*/ 141 w 918"/>
              <a:gd name="T33" fmla="*/ 702 h 1527"/>
              <a:gd name="T34" fmla="*/ 157 w 918"/>
              <a:gd name="T35" fmla="*/ 725 h 1527"/>
              <a:gd name="T36" fmla="*/ 188 w 918"/>
              <a:gd name="T37" fmla="*/ 737 h 1527"/>
              <a:gd name="T38" fmla="*/ 183 w 918"/>
              <a:gd name="T39" fmla="*/ 769 h 1527"/>
              <a:gd name="T40" fmla="*/ 172 w 918"/>
              <a:gd name="T41" fmla="*/ 994 h 1527"/>
              <a:gd name="T42" fmla="*/ 150 w 918"/>
              <a:gd name="T43" fmla="*/ 1202 h 1527"/>
              <a:gd name="T44" fmla="*/ 136 w 918"/>
              <a:gd name="T45" fmla="*/ 1517 h 1527"/>
              <a:gd name="T46" fmla="*/ 256 w 918"/>
              <a:gd name="T47" fmla="*/ 1482 h 1527"/>
              <a:gd name="T48" fmla="*/ 247 w 918"/>
              <a:gd name="T49" fmla="*/ 1438 h 1527"/>
              <a:gd name="T50" fmla="*/ 275 w 918"/>
              <a:gd name="T51" fmla="*/ 1196 h 1527"/>
              <a:gd name="T52" fmla="*/ 295 w 918"/>
              <a:gd name="T53" fmla="*/ 1114 h 1527"/>
              <a:gd name="T54" fmla="*/ 299 w 918"/>
              <a:gd name="T55" fmla="*/ 1063 h 1527"/>
              <a:gd name="T56" fmla="*/ 345 w 918"/>
              <a:gd name="T57" fmla="*/ 813 h 1527"/>
              <a:gd name="T58" fmla="*/ 389 w 918"/>
              <a:gd name="T59" fmla="*/ 810 h 1527"/>
              <a:gd name="T60" fmla="*/ 394 w 918"/>
              <a:gd name="T61" fmla="*/ 1033 h 1527"/>
              <a:gd name="T62" fmla="*/ 391 w 918"/>
              <a:gd name="T63" fmla="*/ 1118 h 1527"/>
              <a:gd name="T64" fmla="*/ 391 w 918"/>
              <a:gd name="T65" fmla="*/ 1433 h 1527"/>
              <a:gd name="T66" fmla="*/ 396 w 918"/>
              <a:gd name="T67" fmla="*/ 1527 h 1527"/>
              <a:gd name="T68" fmla="*/ 516 w 918"/>
              <a:gd name="T69" fmla="*/ 1466 h 1527"/>
              <a:gd name="T70" fmla="*/ 502 w 918"/>
              <a:gd name="T71" fmla="*/ 1433 h 1527"/>
              <a:gd name="T72" fmla="*/ 510 w 918"/>
              <a:gd name="T73" fmla="*/ 1082 h 1527"/>
              <a:gd name="T74" fmla="*/ 524 w 918"/>
              <a:gd name="T75" fmla="*/ 1028 h 1527"/>
              <a:gd name="T76" fmla="*/ 539 w 918"/>
              <a:gd name="T77" fmla="*/ 733 h 1527"/>
              <a:gd name="T78" fmla="*/ 564 w 918"/>
              <a:gd name="T79" fmla="*/ 721 h 1527"/>
              <a:gd name="T80" fmla="*/ 542 w 918"/>
              <a:gd name="T81" fmla="*/ 268 h 1527"/>
              <a:gd name="T82" fmla="*/ 637 w 918"/>
              <a:gd name="T83" fmla="*/ 340 h 1527"/>
              <a:gd name="T84" fmla="*/ 918 w 918"/>
              <a:gd name="T85" fmla="*/ 121 h 1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8" h="1527">
                <a:moveTo>
                  <a:pt x="918" y="121"/>
                </a:moveTo>
                <a:cubicBezTo>
                  <a:pt x="866" y="53"/>
                  <a:pt x="866" y="53"/>
                  <a:pt x="866" y="53"/>
                </a:cubicBezTo>
                <a:cubicBezTo>
                  <a:pt x="866" y="53"/>
                  <a:pt x="666" y="212"/>
                  <a:pt x="650" y="212"/>
                </a:cubicBezTo>
                <a:cubicBezTo>
                  <a:pt x="633" y="212"/>
                  <a:pt x="527" y="58"/>
                  <a:pt x="512" y="55"/>
                </a:cubicBezTo>
                <a:cubicBezTo>
                  <a:pt x="497" y="52"/>
                  <a:pt x="451" y="43"/>
                  <a:pt x="451" y="43"/>
                </a:cubicBezTo>
                <a:cubicBezTo>
                  <a:pt x="419" y="5"/>
                  <a:pt x="419" y="5"/>
                  <a:pt x="419" y="5"/>
                </a:cubicBezTo>
                <a:cubicBezTo>
                  <a:pt x="423" y="18"/>
                  <a:pt x="423" y="18"/>
                  <a:pt x="423" y="18"/>
                </a:cubicBezTo>
                <a:cubicBezTo>
                  <a:pt x="309" y="0"/>
                  <a:pt x="309" y="0"/>
                  <a:pt x="309" y="0"/>
                </a:cubicBezTo>
                <a:cubicBezTo>
                  <a:pt x="268" y="26"/>
                  <a:pt x="268" y="26"/>
                  <a:pt x="268" y="26"/>
                </a:cubicBezTo>
                <a:cubicBezTo>
                  <a:pt x="268" y="26"/>
                  <a:pt x="117" y="56"/>
                  <a:pt x="104" y="59"/>
                </a:cubicBezTo>
                <a:cubicBezTo>
                  <a:pt x="90" y="62"/>
                  <a:pt x="82" y="178"/>
                  <a:pt x="82" y="178"/>
                </a:cubicBezTo>
                <a:cubicBezTo>
                  <a:pt x="82" y="178"/>
                  <a:pt x="30" y="394"/>
                  <a:pt x="28" y="413"/>
                </a:cubicBezTo>
                <a:cubicBezTo>
                  <a:pt x="26" y="432"/>
                  <a:pt x="0" y="737"/>
                  <a:pt x="0" y="737"/>
                </a:cubicBezTo>
                <a:cubicBezTo>
                  <a:pt x="95" y="752"/>
                  <a:pt x="95" y="752"/>
                  <a:pt x="95" y="752"/>
                </a:cubicBezTo>
                <a:cubicBezTo>
                  <a:pt x="129" y="443"/>
                  <a:pt x="129" y="443"/>
                  <a:pt x="129" y="443"/>
                </a:cubicBezTo>
                <a:cubicBezTo>
                  <a:pt x="168" y="301"/>
                  <a:pt x="168" y="301"/>
                  <a:pt x="168" y="301"/>
                </a:cubicBezTo>
                <a:cubicBezTo>
                  <a:pt x="168" y="301"/>
                  <a:pt x="142" y="684"/>
                  <a:pt x="141" y="702"/>
                </a:cubicBezTo>
                <a:cubicBezTo>
                  <a:pt x="141" y="720"/>
                  <a:pt x="157" y="725"/>
                  <a:pt x="157" y="725"/>
                </a:cubicBezTo>
                <a:cubicBezTo>
                  <a:pt x="188" y="737"/>
                  <a:pt x="188" y="737"/>
                  <a:pt x="188" y="737"/>
                </a:cubicBezTo>
                <a:cubicBezTo>
                  <a:pt x="183" y="769"/>
                  <a:pt x="183" y="769"/>
                  <a:pt x="183" y="769"/>
                </a:cubicBezTo>
                <a:cubicBezTo>
                  <a:pt x="183" y="769"/>
                  <a:pt x="172" y="876"/>
                  <a:pt x="172" y="994"/>
                </a:cubicBezTo>
                <a:cubicBezTo>
                  <a:pt x="172" y="1112"/>
                  <a:pt x="150" y="1202"/>
                  <a:pt x="150" y="1202"/>
                </a:cubicBezTo>
                <a:cubicBezTo>
                  <a:pt x="136" y="1517"/>
                  <a:pt x="136" y="1517"/>
                  <a:pt x="136" y="1517"/>
                </a:cubicBezTo>
                <a:cubicBezTo>
                  <a:pt x="256" y="1482"/>
                  <a:pt x="256" y="1482"/>
                  <a:pt x="256" y="1482"/>
                </a:cubicBezTo>
                <a:cubicBezTo>
                  <a:pt x="247" y="1438"/>
                  <a:pt x="247" y="1438"/>
                  <a:pt x="247" y="1438"/>
                </a:cubicBezTo>
                <a:cubicBezTo>
                  <a:pt x="275" y="1196"/>
                  <a:pt x="275" y="1196"/>
                  <a:pt x="275" y="1196"/>
                </a:cubicBezTo>
                <a:cubicBezTo>
                  <a:pt x="295" y="1114"/>
                  <a:pt x="295" y="1114"/>
                  <a:pt x="295" y="1114"/>
                </a:cubicBezTo>
                <a:cubicBezTo>
                  <a:pt x="299" y="1063"/>
                  <a:pt x="299" y="1063"/>
                  <a:pt x="299" y="1063"/>
                </a:cubicBezTo>
                <a:cubicBezTo>
                  <a:pt x="345" y="813"/>
                  <a:pt x="345" y="813"/>
                  <a:pt x="345" y="813"/>
                </a:cubicBezTo>
                <a:cubicBezTo>
                  <a:pt x="389" y="810"/>
                  <a:pt x="389" y="810"/>
                  <a:pt x="389" y="810"/>
                </a:cubicBezTo>
                <a:cubicBezTo>
                  <a:pt x="394" y="1033"/>
                  <a:pt x="394" y="1033"/>
                  <a:pt x="394" y="1033"/>
                </a:cubicBezTo>
                <a:cubicBezTo>
                  <a:pt x="391" y="1118"/>
                  <a:pt x="391" y="1118"/>
                  <a:pt x="391" y="1118"/>
                </a:cubicBezTo>
                <a:cubicBezTo>
                  <a:pt x="391" y="1433"/>
                  <a:pt x="391" y="1433"/>
                  <a:pt x="391" y="1433"/>
                </a:cubicBezTo>
                <a:cubicBezTo>
                  <a:pt x="396" y="1527"/>
                  <a:pt x="396" y="1527"/>
                  <a:pt x="396" y="1527"/>
                </a:cubicBezTo>
                <a:cubicBezTo>
                  <a:pt x="516" y="1466"/>
                  <a:pt x="516" y="1466"/>
                  <a:pt x="516" y="1466"/>
                </a:cubicBezTo>
                <a:cubicBezTo>
                  <a:pt x="502" y="1433"/>
                  <a:pt x="502" y="1433"/>
                  <a:pt x="502" y="1433"/>
                </a:cubicBezTo>
                <a:cubicBezTo>
                  <a:pt x="510" y="1082"/>
                  <a:pt x="510" y="1082"/>
                  <a:pt x="510" y="1082"/>
                </a:cubicBezTo>
                <a:cubicBezTo>
                  <a:pt x="524" y="1028"/>
                  <a:pt x="524" y="1028"/>
                  <a:pt x="524" y="1028"/>
                </a:cubicBezTo>
                <a:cubicBezTo>
                  <a:pt x="539" y="733"/>
                  <a:pt x="539" y="733"/>
                  <a:pt x="539" y="733"/>
                </a:cubicBezTo>
                <a:cubicBezTo>
                  <a:pt x="564" y="721"/>
                  <a:pt x="564" y="721"/>
                  <a:pt x="564" y="721"/>
                </a:cubicBezTo>
                <a:cubicBezTo>
                  <a:pt x="542" y="268"/>
                  <a:pt x="542" y="268"/>
                  <a:pt x="542" y="268"/>
                </a:cubicBezTo>
                <a:cubicBezTo>
                  <a:pt x="542" y="268"/>
                  <a:pt x="620" y="339"/>
                  <a:pt x="637" y="340"/>
                </a:cubicBezTo>
                <a:cubicBezTo>
                  <a:pt x="654" y="342"/>
                  <a:pt x="918" y="121"/>
                  <a:pt x="918" y="121"/>
                </a:cubicBezTo>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8"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1BEB0C8A-0844-4418-8E44-5C64A5464E9A}"/>
              </a:ext>
            </a:extLst>
          </p:cNvPr>
          <p:cNvSpPr/>
          <p:nvPr/>
        </p:nvSpPr>
        <p:spPr bwMode="auto">
          <a:xfrm>
            <a:off x="1618454" y="3250655"/>
            <a:ext cx="324914" cy="379730"/>
          </a:xfrm>
          <a:custGeom>
            <a:avLst/>
            <a:gdLst>
              <a:gd name="T0" fmla="*/ 319 w 341"/>
              <a:gd name="T1" fmla="*/ 199 h 399"/>
              <a:gd name="T2" fmla="*/ 331 w 341"/>
              <a:gd name="T3" fmla="*/ 177 h 399"/>
              <a:gd name="T4" fmla="*/ 307 w 341"/>
              <a:gd name="T5" fmla="*/ 66 h 399"/>
              <a:gd name="T6" fmla="*/ 280 w 341"/>
              <a:gd name="T7" fmla="*/ 17 h 399"/>
              <a:gd name="T8" fmla="*/ 256 w 341"/>
              <a:gd name="T9" fmla="*/ 0 h 399"/>
              <a:gd name="T10" fmla="*/ 227 w 341"/>
              <a:gd name="T11" fmla="*/ 23 h 399"/>
              <a:gd name="T12" fmla="*/ 192 w 341"/>
              <a:gd name="T13" fmla="*/ 27 h 399"/>
              <a:gd name="T14" fmla="*/ 107 w 341"/>
              <a:gd name="T15" fmla="*/ 49 h 399"/>
              <a:gd name="T16" fmla="*/ 62 w 341"/>
              <a:gd name="T17" fmla="*/ 116 h 399"/>
              <a:gd name="T18" fmla="*/ 29 w 341"/>
              <a:gd name="T19" fmla="*/ 135 h 399"/>
              <a:gd name="T20" fmla="*/ 21 w 341"/>
              <a:gd name="T21" fmla="*/ 246 h 399"/>
              <a:gd name="T22" fmla="*/ 151 w 341"/>
              <a:gd name="T23" fmla="*/ 399 h 399"/>
              <a:gd name="T24" fmla="*/ 304 w 341"/>
              <a:gd name="T25" fmla="*/ 247 h 399"/>
              <a:gd name="T26" fmla="*/ 319 w 341"/>
              <a:gd name="T27" fmla="*/ 1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1" h="399">
                <a:moveTo>
                  <a:pt x="319" y="199"/>
                </a:moveTo>
                <a:cubicBezTo>
                  <a:pt x="319" y="199"/>
                  <a:pt x="329" y="188"/>
                  <a:pt x="331" y="177"/>
                </a:cubicBezTo>
                <a:cubicBezTo>
                  <a:pt x="341" y="125"/>
                  <a:pt x="307" y="66"/>
                  <a:pt x="307" y="66"/>
                </a:cubicBezTo>
                <a:cubicBezTo>
                  <a:pt x="307" y="66"/>
                  <a:pt x="301" y="33"/>
                  <a:pt x="280" y="17"/>
                </a:cubicBezTo>
                <a:cubicBezTo>
                  <a:pt x="264" y="3"/>
                  <a:pt x="256" y="0"/>
                  <a:pt x="256" y="0"/>
                </a:cubicBezTo>
                <a:cubicBezTo>
                  <a:pt x="256" y="0"/>
                  <a:pt x="237" y="17"/>
                  <a:pt x="227" y="23"/>
                </a:cubicBezTo>
                <a:cubicBezTo>
                  <a:pt x="214" y="31"/>
                  <a:pt x="204" y="29"/>
                  <a:pt x="192" y="27"/>
                </a:cubicBezTo>
                <a:cubicBezTo>
                  <a:pt x="175" y="25"/>
                  <a:pt x="153" y="22"/>
                  <a:pt x="107" y="49"/>
                </a:cubicBezTo>
                <a:cubicBezTo>
                  <a:pt x="77" y="67"/>
                  <a:pt x="62" y="116"/>
                  <a:pt x="62" y="116"/>
                </a:cubicBezTo>
                <a:cubicBezTo>
                  <a:pt x="62" y="116"/>
                  <a:pt x="33" y="128"/>
                  <a:pt x="29" y="135"/>
                </a:cubicBezTo>
                <a:cubicBezTo>
                  <a:pt x="15" y="159"/>
                  <a:pt x="0" y="198"/>
                  <a:pt x="21" y="246"/>
                </a:cubicBezTo>
                <a:cubicBezTo>
                  <a:pt x="71" y="362"/>
                  <a:pt x="151" y="399"/>
                  <a:pt x="151" y="399"/>
                </a:cubicBezTo>
                <a:cubicBezTo>
                  <a:pt x="304" y="247"/>
                  <a:pt x="304" y="247"/>
                  <a:pt x="304" y="247"/>
                </a:cubicBezTo>
                <a:cubicBezTo>
                  <a:pt x="319" y="199"/>
                  <a:pt x="319" y="199"/>
                  <a:pt x="319" y="199"/>
                </a:cubicBezTo>
              </a:path>
            </a:pathLst>
          </a:custGeom>
          <a:solidFill>
            <a:srgbClr val="778495">
              <a:lumMod val="50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29" name="ExtraShape5">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B49466A-C1E2-4AFE-A30A-357E3FF1A4F9}"/>
              </a:ext>
            </a:extLst>
          </p:cNvPr>
          <p:cNvSpPr/>
          <p:nvPr/>
        </p:nvSpPr>
        <p:spPr bwMode="auto">
          <a:xfrm>
            <a:off x="1682241" y="3343347"/>
            <a:ext cx="272090" cy="383717"/>
          </a:xfrm>
          <a:custGeom>
            <a:avLst/>
            <a:gdLst>
              <a:gd name="T0" fmla="*/ 63 w 285"/>
              <a:gd name="T1" fmla="*/ 228 h 402"/>
              <a:gd name="T2" fmla="*/ 84 w 285"/>
              <a:gd name="T3" fmla="*/ 346 h 402"/>
              <a:gd name="T4" fmla="*/ 178 w 285"/>
              <a:gd name="T5" fmla="*/ 402 h 402"/>
              <a:gd name="T6" fmla="*/ 211 w 285"/>
              <a:gd name="T7" fmla="*/ 379 h 402"/>
              <a:gd name="T8" fmla="*/ 207 w 285"/>
              <a:gd name="T9" fmla="*/ 315 h 402"/>
              <a:gd name="T10" fmla="*/ 256 w 285"/>
              <a:gd name="T11" fmla="*/ 300 h 402"/>
              <a:gd name="T12" fmla="*/ 276 w 285"/>
              <a:gd name="T13" fmla="*/ 160 h 402"/>
              <a:gd name="T14" fmla="*/ 265 w 285"/>
              <a:gd name="T15" fmla="*/ 122 h 402"/>
              <a:gd name="T16" fmla="*/ 264 w 285"/>
              <a:gd name="T17" fmla="*/ 91 h 402"/>
              <a:gd name="T18" fmla="*/ 236 w 285"/>
              <a:gd name="T19" fmla="*/ 9 h 402"/>
              <a:gd name="T20" fmla="*/ 197 w 285"/>
              <a:gd name="T21" fmla="*/ 15 h 402"/>
              <a:gd name="T22" fmla="*/ 163 w 285"/>
              <a:gd name="T23" fmla="*/ 12 h 402"/>
              <a:gd name="T24" fmla="*/ 126 w 285"/>
              <a:gd name="T25" fmla="*/ 8 h 402"/>
              <a:gd name="T26" fmla="*/ 88 w 285"/>
              <a:gd name="T27" fmla="*/ 20 h 402"/>
              <a:gd name="T28" fmla="*/ 68 w 285"/>
              <a:gd name="T29" fmla="*/ 52 h 402"/>
              <a:gd name="T30" fmla="*/ 57 w 285"/>
              <a:gd name="T31" fmla="*/ 98 h 402"/>
              <a:gd name="T32" fmla="*/ 49 w 285"/>
              <a:gd name="T33" fmla="*/ 148 h 402"/>
              <a:gd name="T34" fmla="*/ 61 w 285"/>
              <a:gd name="T35" fmla="*/ 172 h 402"/>
              <a:gd name="T36" fmla="*/ 58 w 285"/>
              <a:gd name="T37" fmla="*/ 186 h 402"/>
              <a:gd name="T38" fmla="*/ 53 w 285"/>
              <a:gd name="T39" fmla="*/ 188 h 402"/>
              <a:gd name="T40" fmla="*/ 23 w 285"/>
              <a:gd name="T41" fmla="*/ 154 h 402"/>
              <a:gd name="T42" fmla="*/ 5 w 285"/>
              <a:gd name="T43" fmla="*/ 171 h 402"/>
              <a:gd name="T44" fmla="*/ 16 w 285"/>
              <a:gd name="T45" fmla="*/ 213 h 402"/>
              <a:gd name="T46" fmla="*/ 52 w 285"/>
              <a:gd name="T47" fmla="*/ 238 h 402"/>
              <a:gd name="T48" fmla="*/ 63 w 285"/>
              <a:gd name="T49" fmla="*/ 228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5" h="402">
                <a:moveTo>
                  <a:pt x="63" y="228"/>
                </a:moveTo>
                <a:cubicBezTo>
                  <a:pt x="84" y="346"/>
                  <a:pt x="84" y="346"/>
                  <a:pt x="84" y="346"/>
                </a:cubicBezTo>
                <a:cubicBezTo>
                  <a:pt x="178" y="402"/>
                  <a:pt x="178" y="402"/>
                  <a:pt x="178" y="402"/>
                </a:cubicBezTo>
                <a:cubicBezTo>
                  <a:pt x="211" y="379"/>
                  <a:pt x="211" y="379"/>
                  <a:pt x="211" y="379"/>
                </a:cubicBezTo>
                <a:cubicBezTo>
                  <a:pt x="207" y="315"/>
                  <a:pt x="207" y="315"/>
                  <a:pt x="207" y="315"/>
                </a:cubicBezTo>
                <a:cubicBezTo>
                  <a:pt x="207" y="315"/>
                  <a:pt x="239" y="312"/>
                  <a:pt x="256" y="300"/>
                </a:cubicBezTo>
                <a:cubicBezTo>
                  <a:pt x="285" y="279"/>
                  <a:pt x="276" y="195"/>
                  <a:pt x="276" y="160"/>
                </a:cubicBezTo>
                <a:cubicBezTo>
                  <a:pt x="275" y="147"/>
                  <a:pt x="265" y="135"/>
                  <a:pt x="265" y="122"/>
                </a:cubicBezTo>
                <a:cubicBezTo>
                  <a:pt x="265" y="107"/>
                  <a:pt x="265" y="100"/>
                  <a:pt x="264" y="91"/>
                </a:cubicBezTo>
                <a:cubicBezTo>
                  <a:pt x="264" y="81"/>
                  <a:pt x="262" y="24"/>
                  <a:pt x="236" y="9"/>
                </a:cubicBezTo>
                <a:cubicBezTo>
                  <a:pt x="221" y="0"/>
                  <a:pt x="213" y="14"/>
                  <a:pt x="197" y="15"/>
                </a:cubicBezTo>
                <a:cubicBezTo>
                  <a:pt x="188" y="16"/>
                  <a:pt x="176" y="14"/>
                  <a:pt x="163" y="12"/>
                </a:cubicBezTo>
                <a:cubicBezTo>
                  <a:pt x="150" y="9"/>
                  <a:pt x="135" y="7"/>
                  <a:pt x="126" y="8"/>
                </a:cubicBezTo>
                <a:cubicBezTo>
                  <a:pt x="116" y="10"/>
                  <a:pt x="101" y="15"/>
                  <a:pt x="88" y="20"/>
                </a:cubicBezTo>
                <a:cubicBezTo>
                  <a:pt x="75" y="25"/>
                  <a:pt x="69" y="44"/>
                  <a:pt x="68" y="52"/>
                </a:cubicBezTo>
                <a:cubicBezTo>
                  <a:pt x="65" y="70"/>
                  <a:pt x="62" y="90"/>
                  <a:pt x="57" y="98"/>
                </a:cubicBezTo>
                <a:cubicBezTo>
                  <a:pt x="47" y="112"/>
                  <a:pt x="46" y="122"/>
                  <a:pt x="49" y="148"/>
                </a:cubicBezTo>
                <a:cubicBezTo>
                  <a:pt x="50" y="154"/>
                  <a:pt x="56" y="164"/>
                  <a:pt x="61" y="172"/>
                </a:cubicBezTo>
                <a:cubicBezTo>
                  <a:pt x="68" y="184"/>
                  <a:pt x="58" y="186"/>
                  <a:pt x="58" y="186"/>
                </a:cubicBezTo>
                <a:cubicBezTo>
                  <a:pt x="53" y="188"/>
                  <a:pt x="53" y="188"/>
                  <a:pt x="53" y="188"/>
                </a:cubicBezTo>
                <a:cubicBezTo>
                  <a:pt x="53" y="188"/>
                  <a:pt x="41" y="161"/>
                  <a:pt x="23" y="154"/>
                </a:cubicBezTo>
                <a:cubicBezTo>
                  <a:pt x="15" y="151"/>
                  <a:pt x="8" y="161"/>
                  <a:pt x="5" y="171"/>
                </a:cubicBezTo>
                <a:cubicBezTo>
                  <a:pt x="0" y="187"/>
                  <a:pt x="10" y="205"/>
                  <a:pt x="16" y="213"/>
                </a:cubicBezTo>
                <a:cubicBezTo>
                  <a:pt x="22" y="222"/>
                  <a:pt x="41" y="239"/>
                  <a:pt x="52" y="238"/>
                </a:cubicBezTo>
                <a:cubicBezTo>
                  <a:pt x="56" y="237"/>
                  <a:pt x="63" y="228"/>
                  <a:pt x="63" y="228"/>
                </a:cubicBezTo>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0" name="ExtraShape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D989831-31E9-45C1-A700-AB08ED24CA2D}"/>
              </a:ext>
            </a:extLst>
          </p:cNvPr>
          <p:cNvSpPr/>
          <p:nvPr/>
        </p:nvSpPr>
        <p:spPr bwMode="auto">
          <a:xfrm>
            <a:off x="1742042" y="3560620"/>
            <a:ext cx="138537" cy="159467"/>
          </a:xfrm>
          <a:custGeom>
            <a:avLst/>
            <a:gdLst>
              <a:gd name="T0" fmla="*/ 0 w 145"/>
              <a:gd name="T1" fmla="*/ 0 h 167"/>
              <a:gd name="T2" fmla="*/ 21 w 145"/>
              <a:gd name="T3" fmla="*/ 118 h 167"/>
              <a:gd name="T4" fmla="*/ 105 w 145"/>
              <a:gd name="T5" fmla="*/ 167 h 167"/>
              <a:gd name="T6" fmla="*/ 82 w 145"/>
              <a:gd name="T7" fmla="*/ 148 h 167"/>
              <a:gd name="T8" fmla="*/ 64 w 145"/>
              <a:gd name="T9" fmla="*/ 121 h 167"/>
              <a:gd name="T10" fmla="*/ 71 w 145"/>
              <a:gd name="T11" fmla="*/ 118 h 167"/>
              <a:gd name="T12" fmla="*/ 84 w 145"/>
              <a:gd name="T13" fmla="*/ 119 h 167"/>
              <a:gd name="T14" fmla="*/ 99 w 145"/>
              <a:gd name="T15" fmla="*/ 120 h 167"/>
              <a:gd name="T16" fmla="*/ 105 w 145"/>
              <a:gd name="T17" fmla="*/ 120 h 167"/>
              <a:gd name="T18" fmla="*/ 144 w 145"/>
              <a:gd name="T19" fmla="*/ 98 h 167"/>
              <a:gd name="T20" fmla="*/ 144 w 145"/>
              <a:gd name="T21" fmla="*/ 87 h 167"/>
              <a:gd name="T22" fmla="*/ 144 w 145"/>
              <a:gd name="T23" fmla="*/ 87 h 167"/>
              <a:gd name="T24" fmla="*/ 136 w 145"/>
              <a:gd name="T25" fmla="*/ 87 h 167"/>
              <a:gd name="T26" fmla="*/ 116 w 145"/>
              <a:gd name="T27" fmla="*/ 85 h 167"/>
              <a:gd name="T28" fmla="*/ 0 w 145"/>
              <a:gd name="T2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7">
                <a:moveTo>
                  <a:pt x="0" y="0"/>
                </a:moveTo>
                <a:cubicBezTo>
                  <a:pt x="21" y="118"/>
                  <a:pt x="21" y="118"/>
                  <a:pt x="21" y="118"/>
                </a:cubicBezTo>
                <a:cubicBezTo>
                  <a:pt x="105" y="167"/>
                  <a:pt x="105" y="167"/>
                  <a:pt x="105" y="167"/>
                </a:cubicBezTo>
                <a:cubicBezTo>
                  <a:pt x="104" y="166"/>
                  <a:pt x="86" y="151"/>
                  <a:pt x="82" y="148"/>
                </a:cubicBezTo>
                <a:cubicBezTo>
                  <a:pt x="72" y="139"/>
                  <a:pt x="62" y="131"/>
                  <a:pt x="64" y="121"/>
                </a:cubicBezTo>
                <a:cubicBezTo>
                  <a:pt x="64" y="119"/>
                  <a:pt x="67" y="118"/>
                  <a:pt x="71" y="118"/>
                </a:cubicBezTo>
                <a:cubicBezTo>
                  <a:pt x="75" y="118"/>
                  <a:pt x="79" y="119"/>
                  <a:pt x="84" y="119"/>
                </a:cubicBezTo>
                <a:cubicBezTo>
                  <a:pt x="89" y="120"/>
                  <a:pt x="94" y="120"/>
                  <a:pt x="99" y="120"/>
                </a:cubicBezTo>
                <a:cubicBezTo>
                  <a:pt x="101" y="120"/>
                  <a:pt x="103" y="120"/>
                  <a:pt x="105" y="120"/>
                </a:cubicBezTo>
                <a:cubicBezTo>
                  <a:pt x="134" y="117"/>
                  <a:pt x="145" y="111"/>
                  <a:pt x="144" y="98"/>
                </a:cubicBezTo>
                <a:cubicBezTo>
                  <a:pt x="144" y="87"/>
                  <a:pt x="144" y="87"/>
                  <a:pt x="144" y="87"/>
                </a:cubicBezTo>
                <a:cubicBezTo>
                  <a:pt x="144" y="87"/>
                  <a:pt x="144" y="87"/>
                  <a:pt x="144" y="87"/>
                </a:cubicBezTo>
                <a:cubicBezTo>
                  <a:pt x="141" y="87"/>
                  <a:pt x="139" y="87"/>
                  <a:pt x="136" y="87"/>
                </a:cubicBezTo>
                <a:cubicBezTo>
                  <a:pt x="130" y="87"/>
                  <a:pt x="123" y="86"/>
                  <a:pt x="116" y="85"/>
                </a:cubicBezTo>
                <a:cubicBezTo>
                  <a:pt x="74" y="80"/>
                  <a:pt x="17" y="51"/>
                  <a:pt x="0" y="0"/>
                </a:cubicBezTo>
              </a:path>
            </a:pathLst>
          </a:custGeom>
          <a:solidFill>
            <a:srgbClr val="F8A584"/>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1" name="ExtraShape7">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C935D91B-0AB5-4B14-9EC7-3228FF4655F9}"/>
              </a:ext>
            </a:extLst>
          </p:cNvPr>
          <p:cNvSpPr/>
          <p:nvPr/>
        </p:nvSpPr>
        <p:spPr bwMode="auto">
          <a:xfrm>
            <a:off x="1760978" y="3665269"/>
            <a:ext cx="163454" cy="334880"/>
          </a:xfrm>
          <a:custGeom>
            <a:avLst/>
            <a:gdLst>
              <a:gd name="T0" fmla="*/ 0 w 164"/>
              <a:gd name="T1" fmla="*/ 0 h 336"/>
              <a:gd name="T2" fmla="*/ 23 w 164"/>
              <a:gd name="T3" fmla="*/ 119 h 336"/>
              <a:gd name="T4" fmla="*/ 138 w 164"/>
              <a:gd name="T5" fmla="*/ 336 h 336"/>
              <a:gd name="T6" fmla="*/ 164 w 164"/>
              <a:gd name="T7" fmla="*/ 130 h 336"/>
              <a:gd name="T8" fmla="*/ 122 w 164"/>
              <a:gd name="T9" fmla="*/ 21 h 336"/>
              <a:gd name="T10" fmla="*/ 91 w 164"/>
              <a:gd name="T11" fmla="*/ 62 h 336"/>
              <a:gd name="T12" fmla="*/ 0 w 164"/>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164" h="336">
                <a:moveTo>
                  <a:pt x="0" y="0"/>
                </a:moveTo>
                <a:lnTo>
                  <a:pt x="23" y="119"/>
                </a:lnTo>
                <a:lnTo>
                  <a:pt x="138" y="336"/>
                </a:lnTo>
                <a:lnTo>
                  <a:pt x="164" y="130"/>
                </a:lnTo>
                <a:lnTo>
                  <a:pt x="122" y="21"/>
                </a:lnTo>
                <a:lnTo>
                  <a:pt x="91" y="62"/>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2"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BAA1FFC-AD36-40FE-87E1-67580A99B6BA}"/>
              </a:ext>
            </a:extLst>
          </p:cNvPr>
          <p:cNvSpPr/>
          <p:nvPr/>
        </p:nvSpPr>
        <p:spPr bwMode="auto">
          <a:xfrm>
            <a:off x="1824764" y="3727062"/>
            <a:ext cx="84717" cy="273087"/>
          </a:xfrm>
          <a:custGeom>
            <a:avLst/>
            <a:gdLst>
              <a:gd name="T0" fmla="*/ 27 w 85"/>
              <a:gd name="T1" fmla="*/ 0 h 274"/>
              <a:gd name="T2" fmla="*/ 0 w 85"/>
              <a:gd name="T3" fmla="*/ 36 h 274"/>
              <a:gd name="T4" fmla="*/ 22 w 85"/>
              <a:gd name="T5" fmla="*/ 59 h 274"/>
              <a:gd name="T6" fmla="*/ 33 w 85"/>
              <a:gd name="T7" fmla="*/ 197 h 274"/>
              <a:gd name="T8" fmla="*/ 74 w 85"/>
              <a:gd name="T9" fmla="*/ 274 h 274"/>
              <a:gd name="T10" fmla="*/ 85 w 85"/>
              <a:gd name="T11" fmla="*/ 196 h 274"/>
              <a:gd name="T12" fmla="*/ 50 w 85"/>
              <a:gd name="T13" fmla="*/ 59 h 274"/>
              <a:gd name="T14" fmla="*/ 59 w 85"/>
              <a:gd name="T15" fmla="*/ 37 h 274"/>
              <a:gd name="T16" fmla="*/ 27 w 85"/>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274">
                <a:moveTo>
                  <a:pt x="27" y="0"/>
                </a:moveTo>
                <a:lnTo>
                  <a:pt x="0" y="36"/>
                </a:lnTo>
                <a:lnTo>
                  <a:pt x="22" y="59"/>
                </a:lnTo>
                <a:lnTo>
                  <a:pt x="33" y="197"/>
                </a:lnTo>
                <a:lnTo>
                  <a:pt x="74" y="274"/>
                </a:lnTo>
                <a:lnTo>
                  <a:pt x="85" y="196"/>
                </a:lnTo>
                <a:lnTo>
                  <a:pt x="50" y="59"/>
                </a:lnTo>
                <a:lnTo>
                  <a:pt x="59" y="37"/>
                </a:lnTo>
                <a:lnTo>
                  <a:pt x="27" y="0"/>
                </a:lnTo>
                <a:close/>
              </a:path>
            </a:pathLst>
          </a:custGeom>
          <a:solidFill>
            <a:srgbClr val="31778E"/>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3"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4D2FF01-B0A0-4786-9095-21C5A6FF464F}"/>
              </a:ext>
            </a:extLst>
          </p:cNvPr>
          <p:cNvSpPr/>
          <p:nvPr/>
        </p:nvSpPr>
        <p:spPr bwMode="auto">
          <a:xfrm>
            <a:off x="1506828" y="4409779"/>
            <a:ext cx="67774" cy="107640"/>
          </a:xfrm>
          <a:custGeom>
            <a:avLst/>
            <a:gdLst>
              <a:gd name="T0" fmla="*/ 0 w 71"/>
              <a:gd name="T1" fmla="*/ 44 h 113"/>
              <a:gd name="T2" fmla="*/ 29 w 71"/>
              <a:gd name="T3" fmla="*/ 86 h 113"/>
              <a:gd name="T4" fmla="*/ 34 w 71"/>
              <a:gd name="T5" fmla="*/ 84 h 113"/>
              <a:gd name="T6" fmla="*/ 56 w 71"/>
              <a:gd name="T7" fmla="*/ 110 h 113"/>
              <a:gd name="T8" fmla="*/ 56 w 71"/>
              <a:gd name="T9" fmla="*/ 58 h 113"/>
              <a:gd name="T10" fmla="*/ 39 w 71"/>
              <a:gd name="T11" fmla="*/ 1 h 113"/>
              <a:gd name="T12" fmla="*/ 17 w 71"/>
              <a:gd name="T13" fmla="*/ 7 h 113"/>
              <a:gd name="T14" fmla="*/ 0 w 71"/>
              <a:gd name="T15" fmla="*/ 4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3">
                <a:moveTo>
                  <a:pt x="0" y="44"/>
                </a:moveTo>
                <a:cubicBezTo>
                  <a:pt x="5" y="65"/>
                  <a:pt x="8" y="83"/>
                  <a:pt x="29" y="86"/>
                </a:cubicBezTo>
                <a:cubicBezTo>
                  <a:pt x="32" y="86"/>
                  <a:pt x="34" y="84"/>
                  <a:pt x="34" y="84"/>
                </a:cubicBezTo>
                <a:cubicBezTo>
                  <a:pt x="34" y="84"/>
                  <a:pt x="40" y="113"/>
                  <a:pt x="56" y="110"/>
                </a:cubicBezTo>
                <a:cubicBezTo>
                  <a:pt x="71" y="108"/>
                  <a:pt x="61" y="96"/>
                  <a:pt x="56" y="58"/>
                </a:cubicBezTo>
                <a:cubicBezTo>
                  <a:pt x="51" y="21"/>
                  <a:pt x="49" y="0"/>
                  <a:pt x="39" y="1"/>
                </a:cubicBezTo>
                <a:cubicBezTo>
                  <a:pt x="28" y="2"/>
                  <a:pt x="23" y="1"/>
                  <a:pt x="17" y="7"/>
                </a:cubicBezTo>
                <a:cubicBezTo>
                  <a:pt x="11" y="13"/>
                  <a:pt x="0" y="44"/>
                  <a:pt x="0" y="44"/>
                </a:cubicBez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4"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C45618C-6991-4C38-A33C-27D6FDE247F9}"/>
              </a:ext>
            </a:extLst>
          </p:cNvPr>
          <p:cNvSpPr/>
          <p:nvPr/>
        </p:nvSpPr>
        <p:spPr bwMode="auto">
          <a:xfrm>
            <a:off x="1491878" y="4437686"/>
            <a:ext cx="36877" cy="37873"/>
          </a:xfrm>
          <a:custGeom>
            <a:avLst/>
            <a:gdLst>
              <a:gd name="T0" fmla="*/ 2 w 39"/>
              <a:gd name="T1" fmla="*/ 4 h 40"/>
              <a:gd name="T2" fmla="*/ 2 w 39"/>
              <a:gd name="T3" fmla="*/ 23 h 40"/>
              <a:gd name="T4" fmla="*/ 23 w 39"/>
              <a:gd name="T5" fmla="*/ 38 h 40"/>
              <a:gd name="T6" fmla="*/ 32 w 39"/>
              <a:gd name="T7" fmla="*/ 17 h 40"/>
              <a:gd name="T8" fmla="*/ 18 w 39"/>
              <a:gd name="T9" fmla="*/ 1 h 40"/>
              <a:gd name="T10" fmla="*/ 2 w 39"/>
              <a:gd name="T11" fmla="*/ 4 h 40"/>
            </a:gdLst>
            <a:ahLst/>
            <a:cxnLst>
              <a:cxn ang="0">
                <a:pos x="T0" y="T1"/>
              </a:cxn>
              <a:cxn ang="0">
                <a:pos x="T2" y="T3"/>
              </a:cxn>
              <a:cxn ang="0">
                <a:pos x="T4" y="T5"/>
              </a:cxn>
              <a:cxn ang="0">
                <a:pos x="T6" y="T7"/>
              </a:cxn>
              <a:cxn ang="0">
                <a:pos x="T8" y="T9"/>
              </a:cxn>
              <a:cxn ang="0">
                <a:pos x="T10" y="T11"/>
              </a:cxn>
            </a:cxnLst>
            <a:rect l="0" t="0" r="r" b="b"/>
            <a:pathLst>
              <a:path w="39" h="40">
                <a:moveTo>
                  <a:pt x="2" y="4"/>
                </a:moveTo>
                <a:cubicBezTo>
                  <a:pt x="2" y="11"/>
                  <a:pt x="0" y="17"/>
                  <a:pt x="2" y="23"/>
                </a:cubicBezTo>
                <a:cubicBezTo>
                  <a:pt x="4" y="30"/>
                  <a:pt x="8" y="40"/>
                  <a:pt x="23" y="38"/>
                </a:cubicBezTo>
                <a:cubicBezTo>
                  <a:pt x="39" y="37"/>
                  <a:pt x="32" y="19"/>
                  <a:pt x="32" y="17"/>
                </a:cubicBezTo>
                <a:cubicBezTo>
                  <a:pt x="31" y="14"/>
                  <a:pt x="21" y="2"/>
                  <a:pt x="18" y="1"/>
                </a:cubicBezTo>
                <a:cubicBezTo>
                  <a:pt x="15" y="0"/>
                  <a:pt x="2" y="4"/>
                  <a:pt x="2" y="4"/>
                </a:cubicBez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5"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C0020C6-229B-4B25-AAA5-A61329B0373F}"/>
              </a:ext>
            </a:extLst>
          </p:cNvPr>
          <p:cNvSpPr/>
          <p:nvPr/>
        </p:nvSpPr>
        <p:spPr bwMode="auto">
          <a:xfrm>
            <a:off x="2359976" y="3662279"/>
            <a:ext cx="61793" cy="57806"/>
          </a:xfrm>
          <a:custGeom>
            <a:avLst/>
            <a:gdLst>
              <a:gd name="T0" fmla="*/ 1 w 64"/>
              <a:gd name="T1" fmla="*/ 45 h 61"/>
              <a:gd name="T2" fmla="*/ 25 w 64"/>
              <a:gd name="T3" fmla="*/ 50 h 61"/>
              <a:gd name="T4" fmla="*/ 62 w 64"/>
              <a:gd name="T5" fmla="*/ 22 h 61"/>
              <a:gd name="T6" fmla="*/ 44 w 64"/>
              <a:gd name="T7" fmla="*/ 6 h 61"/>
              <a:gd name="T8" fmla="*/ 1 w 64"/>
              <a:gd name="T9" fmla="*/ 45 h 61"/>
            </a:gdLst>
            <a:ahLst/>
            <a:cxnLst>
              <a:cxn ang="0">
                <a:pos x="T0" y="T1"/>
              </a:cxn>
              <a:cxn ang="0">
                <a:pos x="T2" y="T3"/>
              </a:cxn>
              <a:cxn ang="0">
                <a:pos x="T4" y="T5"/>
              </a:cxn>
              <a:cxn ang="0">
                <a:pos x="T6" y="T7"/>
              </a:cxn>
              <a:cxn ang="0">
                <a:pos x="T8" y="T9"/>
              </a:cxn>
            </a:cxnLst>
            <a:rect l="0" t="0" r="r" b="b"/>
            <a:pathLst>
              <a:path w="64" h="61">
                <a:moveTo>
                  <a:pt x="1" y="45"/>
                </a:moveTo>
                <a:cubicBezTo>
                  <a:pt x="1" y="51"/>
                  <a:pt x="5" y="61"/>
                  <a:pt x="25" y="50"/>
                </a:cubicBezTo>
                <a:cubicBezTo>
                  <a:pt x="45" y="38"/>
                  <a:pt x="59" y="31"/>
                  <a:pt x="62" y="22"/>
                </a:cubicBezTo>
                <a:cubicBezTo>
                  <a:pt x="64" y="15"/>
                  <a:pt x="56" y="0"/>
                  <a:pt x="44" y="6"/>
                </a:cubicBezTo>
                <a:cubicBezTo>
                  <a:pt x="33" y="13"/>
                  <a:pt x="0" y="33"/>
                  <a:pt x="1" y="45"/>
                </a:cubicBezTo>
                <a:close/>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6" name="ExtraShape5">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99975A1E-1978-45A2-A3FA-3E64C9C54E0E}"/>
              </a:ext>
            </a:extLst>
          </p:cNvPr>
          <p:cNvSpPr/>
          <p:nvPr/>
        </p:nvSpPr>
        <p:spPr bwMode="auto">
          <a:xfrm>
            <a:off x="1642374" y="4369912"/>
            <a:ext cx="8970" cy="81726"/>
          </a:xfrm>
          <a:custGeom>
            <a:avLst/>
            <a:gdLst>
              <a:gd name="T0" fmla="*/ 0 w 9"/>
              <a:gd name="T1" fmla="*/ 86 h 86"/>
              <a:gd name="T2" fmla="*/ 0 w 9"/>
              <a:gd name="T3" fmla="*/ 86 h 86"/>
              <a:gd name="T4" fmla="*/ 0 w 9"/>
              <a:gd name="T5" fmla="*/ 86 h 86"/>
              <a:gd name="T6" fmla="*/ 9 w 9"/>
              <a:gd name="T7" fmla="*/ 0 h 86"/>
              <a:gd name="T8" fmla="*/ 4 w 9"/>
              <a:gd name="T9" fmla="*/ 32 h 86"/>
              <a:gd name="T10" fmla="*/ 0 w 9"/>
              <a:gd name="T11" fmla="*/ 86 h 86"/>
              <a:gd name="T12" fmla="*/ 4 w 9"/>
              <a:gd name="T13" fmla="*/ 32 h 86"/>
              <a:gd name="T14" fmla="*/ 9 w 9"/>
              <a:gd name="T15" fmla="*/ 0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6">
                <a:moveTo>
                  <a:pt x="0" y="86"/>
                </a:moveTo>
                <a:cubicBezTo>
                  <a:pt x="0" y="86"/>
                  <a:pt x="0" y="86"/>
                  <a:pt x="0" y="86"/>
                </a:cubicBezTo>
                <a:cubicBezTo>
                  <a:pt x="0" y="86"/>
                  <a:pt x="0" y="86"/>
                  <a:pt x="0" y="86"/>
                </a:cubicBezTo>
                <a:moveTo>
                  <a:pt x="9" y="0"/>
                </a:moveTo>
                <a:cubicBezTo>
                  <a:pt x="4" y="32"/>
                  <a:pt x="4" y="32"/>
                  <a:pt x="4" y="32"/>
                </a:cubicBezTo>
                <a:cubicBezTo>
                  <a:pt x="4" y="32"/>
                  <a:pt x="2" y="52"/>
                  <a:pt x="0" y="86"/>
                </a:cubicBezTo>
                <a:cubicBezTo>
                  <a:pt x="2" y="52"/>
                  <a:pt x="4" y="32"/>
                  <a:pt x="4" y="32"/>
                </a:cubicBezTo>
                <a:cubicBezTo>
                  <a:pt x="9" y="0"/>
                  <a:pt x="9" y="0"/>
                  <a:pt x="9" y="0"/>
                </a:cubicBezTo>
              </a:path>
            </a:pathLst>
          </a:custGeom>
          <a:solidFill>
            <a:srgbClr val="D7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7" name="ExtraShape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E03A653E-DFF1-4D23-8CE7-5641357BB97F}"/>
              </a:ext>
            </a:extLst>
          </p:cNvPr>
          <p:cNvSpPr/>
          <p:nvPr/>
        </p:nvSpPr>
        <p:spPr bwMode="auto">
          <a:xfrm>
            <a:off x="1641377" y="4365927"/>
            <a:ext cx="344847" cy="92691"/>
          </a:xfrm>
          <a:custGeom>
            <a:avLst/>
            <a:gdLst>
              <a:gd name="T0" fmla="*/ 0 w 361"/>
              <a:gd name="T1" fmla="*/ 97 h 97"/>
              <a:gd name="T2" fmla="*/ 0 w 361"/>
              <a:gd name="T3" fmla="*/ 97 h 97"/>
              <a:gd name="T4" fmla="*/ 0 w 361"/>
              <a:gd name="T5" fmla="*/ 97 h 97"/>
              <a:gd name="T6" fmla="*/ 361 w 361"/>
              <a:gd name="T7" fmla="*/ 0 h 97"/>
              <a:gd name="T8" fmla="*/ 226 w 361"/>
              <a:gd name="T9" fmla="*/ 12 h 97"/>
              <a:gd name="T10" fmla="*/ 10 w 361"/>
              <a:gd name="T11" fmla="*/ 4 h 97"/>
              <a:gd name="T12" fmla="*/ 10 w 361"/>
              <a:gd name="T13" fmla="*/ 4 h 97"/>
              <a:gd name="T14" fmla="*/ 5 w 361"/>
              <a:gd name="T15" fmla="*/ 36 h 97"/>
              <a:gd name="T16" fmla="*/ 1 w 361"/>
              <a:gd name="T17" fmla="*/ 90 h 97"/>
              <a:gd name="T18" fmla="*/ 1 w 361"/>
              <a:gd name="T19" fmla="*/ 90 h 97"/>
              <a:gd name="T20" fmla="*/ 1 w 361"/>
              <a:gd name="T21" fmla="*/ 90 h 97"/>
              <a:gd name="T22" fmla="*/ 0 w 361"/>
              <a:gd name="T23" fmla="*/ 97 h 97"/>
              <a:gd name="T24" fmla="*/ 142 w 361"/>
              <a:gd name="T25" fmla="*/ 53 h 97"/>
              <a:gd name="T26" fmla="*/ 360 w 361"/>
              <a:gd name="T27" fmla="*/ 23 h 97"/>
              <a:gd name="T28" fmla="*/ 361 w 361"/>
              <a:gd name="T2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1" h="97">
                <a:moveTo>
                  <a:pt x="0" y="97"/>
                </a:moveTo>
                <a:cubicBezTo>
                  <a:pt x="0" y="97"/>
                  <a:pt x="0" y="97"/>
                  <a:pt x="0" y="97"/>
                </a:cubicBezTo>
                <a:cubicBezTo>
                  <a:pt x="0" y="97"/>
                  <a:pt x="0" y="97"/>
                  <a:pt x="0" y="97"/>
                </a:cubicBezTo>
                <a:moveTo>
                  <a:pt x="361" y="0"/>
                </a:moveTo>
                <a:cubicBezTo>
                  <a:pt x="342" y="9"/>
                  <a:pt x="287" y="12"/>
                  <a:pt x="226" y="12"/>
                </a:cubicBezTo>
                <a:cubicBezTo>
                  <a:pt x="126" y="12"/>
                  <a:pt x="10" y="4"/>
                  <a:pt x="10" y="4"/>
                </a:cubicBezTo>
                <a:cubicBezTo>
                  <a:pt x="10" y="4"/>
                  <a:pt x="10" y="4"/>
                  <a:pt x="10" y="4"/>
                </a:cubicBezTo>
                <a:cubicBezTo>
                  <a:pt x="5" y="36"/>
                  <a:pt x="5" y="36"/>
                  <a:pt x="5" y="36"/>
                </a:cubicBezTo>
                <a:cubicBezTo>
                  <a:pt x="5" y="36"/>
                  <a:pt x="3" y="56"/>
                  <a:pt x="1" y="90"/>
                </a:cubicBezTo>
                <a:cubicBezTo>
                  <a:pt x="1" y="90"/>
                  <a:pt x="1" y="90"/>
                  <a:pt x="1" y="90"/>
                </a:cubicBezTo>
                <a:cubicBezTo>
                  <a:pt x="1" y="90"/>
                  <a:pt x="1" y="90"/>
                  <a:pt x="1" y="90"/>
                </a:cubicBezTo>
                <a:cubicBezTo>
                  <a:pt x="0" y="92"/>
                  <a:pt x="0" y="94"/>
                  <a:pt x="0" y="97"/>
                </a:cubicBezTo>
                <a:cubicBezTo>
                  <a:pt x="1" y="83"/>
                  <a:pt x="7" y="63"/>
                  <a:pt x="142" y="53"/>
                </a:cubicBezTo>
                <a:cubicBezTo>
                  <a:pt x="240" y="45"/>
                  <a:pt x="322" y="31"/>
                  <a:pt x="360" y="23"/>
                </a:cubicBezTo>
                <a:cubicBezTo>
                  <a:pt x="361" y="0"/>
                  <a:pt x="361" y="0"/>
                  <a:pt x="361" y="0"/>
                </a:cubicBezTo>
              </a:path>
            </a:pathLst>
          </a:custGeom>
          <a:solidFill>
            <a:srgbClr val="778495">
              <a:lumMod val="50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8" name="ExtraShape7">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6B5659E7-80BF-40E0-A2AC-BA2F383CEE50}"/>
              </a:ext>
            </a:extLst>
          </p:cNvPr>
          <p:cNvSpPr/>
          <p:nvPr/>
        </p:nvSpPr>
        <p:spPr bwMode="auto">
          <a:xfrm>
            <a:off x="1608489" y="4344000"/>
            <a:ext cx="15947" cy="15947"/>
          </a:xfrm>
          <a:custGeom>
            <a:avLst/>
            <a:gdLst>
              <a:gd name="T0" fmla="*/ 0 w 17"/>
              <a:gd name="T1" fmla="*/ 0 h 16"/>
              <a:gd name="T2" fmla="*/ 14 w 17"/>
              <a:gd name="T3" fmla="*/ 15 h 16"/>
              <a:gd name="T4" fmla="*/ 14 w 17"/>
              <a:gd name="T5" fmla="*/ 15 h 16"/>
              <a:gd name="T6" fmla="*/ 14 w 17"/>
              <a:gd name="T7" fmla="*/ 15 h 16"/>
              <a:gd name="T8" fmla="*/ 17 w 17"/>
              <a:gd name="T9" fmla="*/ 16 h 16"/>
              <a:gd name="T10" fmla="*/ 0 w 17"/>
              <a:gd name="T11" fmla="*/ 0 h 16"/>
            </a:gdLst>
            <a:ahLst/>
            <a:cxnLst>
              <a:cxn ang="0">
                <a:pos x="T0" y="T1"/>
              </a:cxn>
              <a:cxn ang="0">
                <a:pos x="T2" y="T3"/>
              </a:cxn>
              <a:cxn ang="0">
                <a:pos x="T4" y="T5"/>
              </a:cxn>
              <a:cxn ang="0">
                <a:pos x="T6" y="T7"/>
              </a:cxn>
              <a:cxn ang="0">
                <a:pos x="T8" y="T9"/>
              </a:cxn>
              <a:cxn ang="0">
                <a:pos x="T10" y="T11"/>
              </a:cxn>
            </a:cxnLst>
            <a:rect l="0" t="0" r="r" b="b"/>
            <a:pathLst>
              <a:path w="17" h="16">
                <a:moveTo>
                  <a:pt x="0" y="0"/>
                </a:moveTo>
                <a:cubicBezTo>
                  <a:pt x="3" y="11"/>
                  <a:pt x="14" y="15"/>
                  <a:pt x="14" y="15"/>
                </a:cubicBezTo>
                <a:cubicBezTo>
                  <a:pt x="14" y="15"/>
                  <a:pt x="14" y="15"/>
                  <a:pt x="14" y="15"/>
                </a:cubicBezTo>
                <a:cubicBezTo>
                  <a:pt x="14" y="15"/>
                  <a:pt x="14" y="15"/>
                  <a:pt x="14" y="15"/>
                </a:cubicBezTo>
                <a:cubicBezTo>
                  <a:pt x="17" y="16"/>
                  <a:pt x="17" y="16"/>
                  <a:pt x="17" y="16"/>
                </a:cubicBezTo>
                <a:cubicBezTo>
                  <a:pt x="10" y="11"/>
                  <a:pt x="4" y="6"/>
                  <a:pt x="0" y="0"/>
                </a:cubicBezTo>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39"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AD72DF12-D94A-42F5-A75E-20A3F58B1A0D}"/>
              </a:ext>
            </a:extLst>
          </p:cNvPr>
          <p:cNvSpPr/>
          <p:nvPr/>
        </p:nvSpPr>
        <p:spPr bwMode="auto">
          <a:xfrm>
            <a:off x="1758984" y="3664272"/>
            <a:ext cx="167440" cy="341857"/>
          </a:xfrm>
          <a:custGeom>
            <a:avLst/>
            <a:gdLst>
              <a:gd name="T0" fmla="*/ 142 w 168"/>
              <a:gd name="T1" fmla="*/ 343 h 343"/>
              <a:gd name="T2" fmla="*/ 24 w 168"/>
              <a:gd name="T3" fmla="*/ 120 h 343"/>
              <a:gd name="T4" fmla="*/ 0 w 168"/>
              <a:gd name="T5" fmla="*/ 1 h 343"/>
              <a:gd name="T6" fmla="*/ 4 w 168"/>
              <a:gd name="T7" fmla="*/ 0 h 343"/>
              <a:gd name="T8" fmla="*/ 27 w 168"/>
              <a:gd name="T9" fmla="*/ 119 h 343"/>
              <a:gd name="T10" fmla="*/ 139 w 168"/>
              <a:gd name="T11" fmla="*/ 330 h 343"/>
              <a:gd name="T12" fmla="*/ 164 w 168"/>
              <a:gd name="T13" fmla="*/ 131 h 343"/>
              <a:gd name="T14" fmla="*/ 122 w 168"/>
              <a:gd name="T15" fmla="*/ 22 h 343"/>
              <a:gd name="T16" fmla="*/ 126 w 168"/>
              <a:gd name="T17" fmla="*/ 21 h 343"/>
              <a:gd name="T18" fmla="*/ 168 w 168"/>
              <a:gd name="T19" fmla="*/ 130 h 343"/>
              <a:gd name="T20" fmla="*/ 168 w 168"/>
              <a:gd name="T21" fmla="*/ 131 h 343"/>
              <a:gd name="T22" fmla="*/ 142 w 168"/>
              <a:gd name="T23" fmla="*/ 343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 h="343">
                <a:moveTo>
                  <a:pt x="142" y="343"/>
                </a:moveTo>
                <a:lnTo>
                  <a:pt x="24" y="120"/>
                </a:lnTo>
                <a:lnTo>
                  <a:pt x="0" y="1"/>
                </a:lnTo>
                <a:lnTo>
                  <a:pt x="4" y="0"/>
                </a:lnTo>
                <a:lnTo>
                  <a:pt x="27" y="119"/>
                </a:lnTo>
                <a:lnTo>
                  <a:pt x="139" y="330"/>
                </a:lnTo>
                <a:lnTo>
                  <a:pt x="164" y="131"/>
                </a:lnTo>
                <a:lnTo>
                  <a:pt x="122" y="22"/>
                </a:lnTo>
                <a:lnTo>
                  <a:pt x="126" y="21"/>
                </a:lnTo>
                <a:lnTo>
                  <a:pt x="168" y="130"/>
                </a:lnTo>
                <a:lnTo>
                  <a:pt x="168" y="131"/>
                </a:lnTo>
                <a:lnTo>
                  <a:pt x="142" y="343"/>
                </a:ln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0"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3D2A45EE-C587-4CD3-8086-49214376A60B}"/>
              </a:ext>
            </a:extLst>
          </p:cNvPr>
          <p:cNvSpPr/>
          <p:nvPr/>
        </p:nvSpPr>
        <p:spPr bwMode="auto">
          <a:xfrm>
            <a:off x="1793869" y="3445006"/>
            <a:ext cx="70763" cy="47840"/>
          </a:xfrm>
          <a:custGeom>
            <a:avLst/>
            <a:gdLst>
              <a:gd name="T0" fmla="*/ 73 w 75"/>
              <a:gd name="T1" fmla="*/ 32 h 51"/>
              <a:gd name="T2" fmla="*/ 51 w 75"/>
              <a:gd name="T3" fmla="*/ 51 h 51"/>
              <a:gd name="T4" fmla="*/ 22 w 75"/>
              <a:gd name="T5" fmla="*/ 51 h 51"/>
              <a:gd name="T6" fmla="*/ 2 w 75"/>
              <a:gd name="T7" fmla="*/ 32 h 51"/>
              <a:gd name="T8" fmla="*/ 1 w 75"/>
              <a:gd name="T9" fmla="*/ 19 h 51"/>
              <a:gd name="T10" fmla="*/ 19 w 75"/>
              <a:gd name="T11" fmla="*/ 0 h 51"/>
              <a:gd name="T12" fmla="*/ 57 w 75"/>
              <a:gd name="T13" fmla="*/ 0 h 51"/>
              <a:gd name="T14" fmla="*/ 74 w 75"/>
              <a:gd name="T15" fmla="*/ 19 h 51"/>
              <a:gd name="T16" fmla="*/ 73 w 75"/>
              <a:gd name="T17"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1">
                <a:moveTo>
                  <a:pt x="73" y="32"/>
                </a:moveTo>
                <a:cubicBezTo>
                  <a:pt x="71" y="42"/>
                  <a:pt x="62" y="51"/>
                  <a:pt x="51" y="51"/>
                </a:cubicBezTo>
                <a:cubicBezTo>
                  <a:pt x="22" y="51"/>
                  <a:pt x="22" y="51"/>
                  <a:pt x="22" y="51"/>
                </a:cubicBezTo>
                <a:cubicBezTo>
                  <a:pt x="12" y="51"/>
                  <a:pt x="2" y="42"/>
                  <a:pt x="2" y="32"/>
                </a:cubicBezTo>
                <a:cubicBezTo>
                  <a:pt x="1" y="19"/>
                  <a:pt x="1" y="19"/>
                  <a:pt x="1" y="19"/>
                </a:cubicBezTo>
                <a:cubicBezTo>
                  <a:pt x="0" y="9"/>
                  <a:pt x="8" y="0"/>
                  <a:pt x="19" y="0"/>
                </a:cubicBezTo>
                <a:cubicBezTo>
                  <a:pt x="57" y="0"/>
                  <a:pt x="57" y="0"/>
                  <a:pt x="57" y="0"/>
                </a:cubicBezTo>
                <a:cubicBezTo>
                  <a:pt x="67" y="0"/>
                  <a:pt x="75" y="9"/>
                  <a:pt x="74" y="19"/>
                </a:cubicBezTo>
                <a:lnTo>
                  <a:pt x="73" y="32"/>
                </a:lnTo>
                <a:close/>
              </a:path>
            </a:pathLst>
          </a:custGeom>
          <a:solidFill>
            <a:srgbClr val="B0D3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1"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B745F7FF-3D5D-4E71-B1CC-763E9819D510}"/>
              </a:ext>
            </a:extLst>
          </p:cNvPr>
          <p:cNvSpPr/>
          <p:nvPr/>
        </p:nvSpPr>
        <p:spPr bwMode="auto">
          <a:xfrm>
            <a:off x="1790877" y="3441020"/>
            <a:ext cx="76744" cy="55813"/>
          </a:xfrm>
          <a:custGeom>
            <a:avLst/>
            <a:gdLst>
              <a:gd name="T0" fmla="*/ 76 w 81"/>
              <a:gd name="T1" fmla="*/ 36 h 59"/>
              <a:gd name="T2" fmla="*/ 72 w 81"/>
              <a:gd name="T3" fmla="*/ 35 h 59"/>
              <a:gd name="T4" fmla="*/ 66 w 81"/>
              <a:gd name="T5" fmla="*/ 47 h 59"/>
              <a:gd name="T6" fmla="*/ 54 w 81"/>
              <a:gd name="T7" fmla="*/ 51 h 59"/>
              <a:gd name="T8" fmla="*/ 25 w 81"/>
              <a:gd name="T9" fmla="*/ 51 h 59"/>
              <a:gd name="T10" fmla="*/ 14 w 81"/>
              <a:gd name="T11" fmla="*/ 47 h 59"/>
              <a:gd name="T12" fmla="*/ 9 w 81"/>
              <a:gd name="T13" fmla="*/ 35 h 59"/>
              <a:gd name="T14" fmla="*/ 8 w 81"/>
              <a:gd name="T15" fmla="*/ 23 h 59"/>
              <a:gd name="T16" fmla="*/ 8 w 81"/>
              <a:gd name="T17" fmla="*/ 22 h 59"/>
              <a:gd name="T18" fmla="*/ 12 w 81"/>
              <a:gd name="T19" fmla="*/ 12 h 59"/>
              <a:gd name="T20" fmla="*/ 22 w 81"/>
              <a:gd name="T21" fmla="*/ 8 h 59"/>
              <a:gd name="T22" fmla="*/ 60 w 81"/>
              <a:gd name="T23" fmla="*/ 8 h 59"/>
              <a:gd name="T24" fmla="*/ 69 w 81"/>
              <a:gd name="T25" fmla="*/ 12 h 59"/>
              <a:gd name="T26" fmla="*/ 73 w 81"/>
              <a:gd name="T27" fmla="*/ 21 h 59"/>
              <a:gd name="T28" fmla="*/ 73 w 81"/>
              <a:gd name="T29" fmla="*/ 23 h 59"/>
              <a:gd name="T30" fmla="*/ 72 w 81"/>
              <a:gd name="T31" fmla="*/ 35 h 59"/>
              <a:gd name="T32" fmla="*/ 76 w 81"/>
              <a:gd name="T33" fmla="*/ 36 h 59"/>
              <a:gd name="T34" fmla="*/ 80 w 81"/>
              <a:gd name="T35" fmla="*/ 36 h 59"/>
              <a:gd name="T36" fmla="*/ 81 w 81"/>
              <a:gd name="T37" fmla="*/ 24 h 59"/>
              <a:gd name="T38" fmla="*/ 81 w 81"/>
              <a:gd name="T39" fmla="*/ 21 h 59"/>
              <a:gd name="T40" fmla="*/ 75 w 81"/>
              <a:gd name="T41" fmla="*/ 6 h 59"/>
              <a:gd name="T42" fmla="*/ 60 w 81"/>
              <a:gd name="T43" fmla="*/ 0 h 59"/>
              <a:gd name="T44" fmla="*/ 22 w 81"/>
              <a:gd name="T45" fmla="*/ 0 h 59"/>
              <a:gd name="T46" fmla="*/ 6 w 81"/>
              <a:gd name="T47" fmla="*/ 6 h 59"/>
              <a:gd name="T48" fmla="*/ 0 w 81"/>
              <a:gd name="T49" fmla="*/ 22 h 59"/>
              <a:gd name="T50" fmla="*/ 0 w 81"/>
              <a:gd name="T51" fmla="*/ 24 h 59"/>
              <a:gd name="T52" fmla="*/ 1 w 81"/>
              <a:gd name="T53" fmla="*/ 36 h 59"/>
              <a:gd name="T54" fmla="*/ 9 w 81"/>
              <a:gd name="T55" fmla="*/ 52 h 59"/>
              <a:gd name="T56" fmla="*/ 25 w 81"/>
              <a:gd name="T57" fmla="*/ 59 h 59"/>
              <a:gd name="T58" fmla="*/ 54 w 81"/>
              <a:gd name="T59" fmla="*/ 59 h 59"/>
              <a:gd name="T60" fmla="*/ 71 w 81"/>
              <a:gd name="T61" fmla="*/ 52 h 59"/>
              <a:gd name="T62" fmla="*/ 80 w 81"/>
              <a:gd name="T63" fmla="*/ 36 h 59"/>
              <a:gd name="T64" fmla="*/ 76 w 81"/>
              <a:gd name="T65"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1" h="59">
                <a:moveTo>
                  <a:pt x="76" y="36"/>
                </a:moveTo>
                <a:cubicBezTo>
                  <a:pt x="72" y="35"/>
                  <a:pt x="72" y="35"/>
                  <a:pt x="72" y="35"/>
                </a:cubicBezTo>
                <a:cubicBezTo>
                  <a:pt x="71" y="40"/>
                  <a:pt x="69" y="44"/>
                  <a:pt x="66" y="47"/>
                </a:cubicBezTo>
                <a:cubicBezTo>
                  <a:pt x="62" y="49"/>
                  <a:pt x="58" y="51"/>
                  <a:pt x="54" y="51"/>
                </a:cubicBezTo>
                <a:cubicBezTo>
                  <a:pt x="25" y="51"/>
                  <a:pt x="25" y="51"/>
                  <a:pt x="25" y="51"/>
                </a:cubicBezTo>
                <a:cubicBezTo>
                  <a:pt x="21" y="51"/>
                  <a:pt x="17" y="49"/>
                  <a:pt x="14" y="47"/>
                </a:cubicBezTo>
                <a:cubicBezTo>
                  <a:pt x="11" y="44"/>
                  <a:pt x="9" y="40"/>
                  <a:pt x="9" y="35"/>
                </a:cubicBezTo>
                <a:cubicBezTo>
                  <a:pt x="8" y="23"/>
                  <a:pt x="8" y="23"/>
                  <a:pt x="8" y="23"/>
                </a:cubicBezTo>
                <a:cubicBezTo>
                  <a:pt x="8" y="22"/>
                  <a:pt x="8" y="22"/>
                  <a:pt x="8" y="22"/>
                </a:cubicBezTo>
                <a:cubicBezTo>
                  <a:pt x="8" y="18"/>
                  <a:pt x="9" y="15"/>
                  <a:pt x="12" y="12"/>
                </a:cubicBezTo>
                <a:cubicBezTo>
                  <a:pt x="14" y="9"/>
                  <a:pt x="18" y="8"/>
                  <a:pt x="22" y="8"/>
                </a:cubicBezTo>
                <a:cubicBezTo>
                  <a:pt x="60" y="8"/>
                  <a:pt x="60" y="8"/>
                  <a:pt x="60" y="8"/>
                </a:cubicBezTo>
                <a:cubicBezTo>
                  <a:pt x="64" y="8"/>
                  <a:pt x="67" y="9"/>
                  <a:pt x="69" y="12"/>
                </a:cubicBezTo>
                <a:cubicBezTo>
                  <a:pt x="72" y="14"/>
                  <a:pt x="73" y="17"/>
                  <a:pt x="73" y="21"/>
                </a:cubicBezTo>
                <a:cubicBezTo>
                  <a:pt x="73" y="22"/>
                  <a:pt x="73" y="22"/>
                  <a:pt x="73" y="23"/>
                </a:cubicBezTo>
                <a:cubicBezTo>
                  <a:pt x="72" y="35"/>
                  <a:pt x="72" y="35"/>
                  <a:pt x="72" y="35"/>
                </a:cubicBezTo>
                <a:cubicBezTo>
                  <a:pt x="76" y="36"/>
                  <a:pt x="76" y="36"/>
                  <a:pt x="76" y="36"/>
                </a:cubicBezTo>
                <a:cubicBezTo>
                  <a:pt x="80" y="36"/>
                  <a:pt x="80" y="36"/>
                  <a:pt x="80" y="36"/>
                </a:cubicBezTo>
                <a:cubicBezTo>
                  <a:pt x="81" y="24"/>
                  <a:pt x="81" y="24"/>
                  <a:pt x="81" y="24"/>
                </a:cubicBezTo>
                <a:cubicBezTo>
                  <a:pt x="81" y="23"/>
                  <a:pt x="81" y="22"/>
                  <a:pt x="81" y="21"/>
                </a:cubicBezTo>
                <a:cubicBezTo>
                  <a:pt x="81" y="15"/>
                  <a:pt x="79" y="10"/>
                  <a:pt x="75" y="6"/>
                </a:cubicBezTo>
                <a:cubicBezTo>
                  <a:pt x="71" y="2"/>
                  <a:pt x="66" y="0"/>
                  <a:pt x="60" y="0"/>
                </a:cubicBezTo>
                <a:cubicBezTo>
                  <a:pt x="22" y="0"/>
                  <a:pt x="22" y="0"/>
                  <a:pt x="22" y="0"/>
                </a:cubicBezTo>
                <a:cubicBezTo>
                  <a:pt x="16" y="0"/>
                  <a:pt x="10" y="2"/>
                  <a:pt x="6" y="6"/>
                </a:cubicBezTo>
                <a:cubicBezTo>
                  <a:pt x="2" y="10"/>
                  <a:pt x="0" y="16"/>
                  <a:pt x="0" y="22"/>
                </a:cubicBezTo>
                <a:cubicBezTo>
                  <a:pt x="0" y="23"/>
                  <a:pt x="0" y="23"/>
                  <a:pt x="0" y="24"/>
                </a:cubicBezTo>
                <a:cubicBezTo>
                  <a:pt x="1" y="36"/>
                  <a:pt x="1" y="36"/>
                  <a:pt x="1" y="36"/>
                </a:cubicBezTo>
                <a:cubicBezTo>
                  <a:pt x="1" y="42"/>
                  <a:pt x="4" y="48"/>
                  <a:pt x="9" y="52"/>
                </a:cubicBezTo>
                <a:cubicBezTo>
                  <a:pt x="13" y="57"/>
                  <a:pt x="19" y="59"/>
                  <a:pt x="25" y="59"/>
                </a:cubicBezTo>
                <a:cubicBezTo>
                  <a:pt x="54" y="59"/>
                  <a:pt x="54" y="59"/>
                  <a:pt x="54" y="59"/>
                </a:cubicBezTo>
                <a:cubicBezTo>
                  <a:pt x="60" y="59"/>
                  <a:pt x="66" y="57"/>
                  <a:pt x="71" y="52"/>
                </a:cubicBezTo>
                <a:cubicBezTo>
                  <a:pt x="76" y="48"/>
                  <a:pt x="79" y="43"/>
                  <a:pt x="80" y="36"/>
                </a:cubicBezTo>
                <a:lnTo>
                  <a:pt x="76" y="36"/>
                </a:ln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2"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E65927E-B556-414B-B70D-CFB92A84E07F}"/>
              </a:ext>
            </a:extLst>
          </p:cNvPr>
          <p:cNvSpPr/>
          <p:nvPr/>
        </p:nvSpPr>
        <p:spPr bwMode="auto">
          <a:xfrm>
            <a:off x="1898518" y="3445006"/>
            <a:ext cx="73753" cy="47840"/>
          </a:xfrm>
          <a:custGeom>
            <a:avLst/>
            <a:gdLst>
              <a:gd name="T0" fmla="*/ 6 w 77"/>
              <a:gd name="T1" fmla="*/ 32 h 51"/>
              <a:gd name="T2" fmla="*/ 30 w 77"/>
              <a:gd name="T3" fmla="*/ 51 h 51"/>
              <a:gd name="T4" fmla="*/ 58 w 77"/>
              <a:gd name="T5" fmla="*/ 51 h 51"/>
              <a:gd name="T6" fmla="*/ 76 w 77"/>
              <a:gd name="T7" fmla="*/ 32 h 51"/>
              <a:gd name="T8" fmla="*/ 76 w 77"/>
              <a:gd name="T9" fmla="*/ 19 h 51"/>
              <a:gd name="T10" fmla="*/ 55 w 77"/>
              <a:gd name="T11" fmla="*/ 0 h 51"/>
              <a:gd name="T12" fmla="*/ 17 w 77"/>
              <a:gd name="T13" fmla="*/ 0 h 51"/>
              <a:gd name="T14" fmla="*/ 2 w 77"/>
              <a:gd name="T15" fmla="*/ 19 h 51"/>
              <a:gd name="T16" fmla="*/ 6 w 77"/>
              <a:gd name="T17" fmla="*/ 3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51">
                <a:moveTo>
                  <a:pt x="6" y="32"/>
                </a:moveTo>
                <a:cubicBezTo>
                  <a:pt x="8" y="43"/>
                  <a:pt x="19" y="51"/>
                  <a:pt x="30" y="51"/>
                </a:cubicBezTo>
                <a:cubicBezTo>
                  <a:pt x="58" y="51"/>
                  <a:pt x="58" y="51"/>
                  <a:pt x="58" y="51"/>
                </a:cubicBezTo>
                <a:cubicBezTo>
                  <a:pt x="69" y="51"/>
                  <a:pt x="77" y="42"/>
                  <a:pt x="76" y="32"/>
                </a:cubicBezTo>
                <a:cubicBezTo>
                  <a:pt x="76" y="19"/>
                  <a:pt x="76" y="19"/>
                  <a:pt x="76" y="19"/>
                </a:cubicBezTo>
                <a:cubicBezTo>
                  <a:pt x="75" y="9"/>
                  <a:pt x="66" y="0"/>
                  <a:pt x="55" y="0"/>
                </a:cubicBezTo>
                <a:cubicBezTo>
                  <a:pt x="17" y="0"/>
                  <a:pt x="17" y="0"/>
                  <a:pt x="17" y="0"/>
                </a:cubicBezTo>
                <a:cubicBezTo>
                  <a:pt x="7" y="0"/>
                  <a:pt x="0" y="8"/>
                  <a:pt x="2" y="19"/>
                </a:cubicBezTo>
                <a:lnTo>
                  <a:pt x="6" y="32"/>
                </a:lnTo>
                <a:close/>
              </a:path>
            </a:pathLst>
          </a:custGeom>
          <a:solidFill>
            <a:srgbClr val="B0D3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3" name="ExtraShape5">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473D519-D6D5-4018-A347-6F81CC86ED26}"/>
              </a:ext>
            </a:extLst>
          </p:cNvPr>
          <p:cNvSpPr/>
          <p:nvPr/>
        </p:nvSpPr>
        <p:spPr bwMode="auto">
          <a:xfrm>
            <a:off x="1896524" y="3441020"/>
            <a:ext cx="78737" cy="55813"/>
          </a:xfrm>
          <a:custGeom>
            <a:avLst/>
            <a:gdLst>
              <a:gd name="T0" fmla="*/ 8 w 82"/>
              <a:gd name="T1" fmla="*/ 36 h 59"/>
              <a:gd name="T2" fmla="*/ 4 w 82"/>
              <a:gd name="T3" fmla="*/ 37 h 59"/>
              <a:gd name="T4" fmla="*/ 14 w 82"/>
              <a:gd name="T5" fmla="*/ 53 h 59"/>
              <a:gd name="T6" fmla="*/ 32 w 82"/>
              <a:gd name="T7" fmla="*/ 59 h 59"/>
              <a:gd name="T8" fmla="*/ 60 w 82"/>
              <a:gd name="T9" fmla="*/ 59 h 59"/>
              <a:gd name="T10" fmla="*/ 76 w 82"/>
              <a:gd name="T11" fmla="*/ 53 h 59"/>
              <a:gd name="T12" fmla="*/ 82 w 82"/>
              <a:gd name="T13" fmla="*/ 37 h 59"/>
              <a:gd name="T14" fmla="*/ 82 w 82"/>
              <a:gd name="T15" fmla="*/ 35 h 59"/>
              <a:gd name="T16" fmla="*/ 82 w 82"/>
              <a:gd name="T17" fmla="*/ 23 h 59"/>
              <a:gd name="T18" fmla="*/ 74 w 82"/>
              <a:gd name="T19" fmla="*/ 7 h 59"/>
              <a:gd name="T20" fmla="*/ 57 w 82"/>
              <a:gd name="T21" fmla="*/ 0 h 59"/>
              <a:gd name="T22" fmla="*/ 19 w 82"/>
              <a:gd name="T23" fmla="*/ 0 h 59"/>
              <a:gd name="T24" fmla="*/ 5 w 82"/>
              <a:gd name="T25" fmla="*/ 5 h 59"/>
              <a:gd name="T26" fmla="*/ 0 w 82"/>
              <a:gd name="T27" fmla="*/ 19 h 59"/>
              <a:gd name="T28" fmla="*/ 0 w 82"/>
              <a:gd name="T29" fmla="*/ 24 h 59"/>
              <a:gd name="T30" fmla="*/ 4 w 82"/>
              <a:gd name="T31" fmla="*/ 37 h 59"/>
              <a:gd name="T32" fmla="*/ 8 w 82"/>
              <a:gd name="T33" fmla="*/ 36 h 59"/>
              <a:gd name="T34" fmla="*/ 11 w 82"/>
              <a:gd name="T35" fmla="*/ 35 h 59"/>
              <a:gd name="T36" fmla="*/ 8 w 82"/>
              <a:gd name="T37" fmla="*/ 22 h 59"/>
              <a:gd name="T38" fmla="*/ 8 w 82"/>
              <a:gd name="T39" fmla="*/ 19 h 59"/>
              <a:gd name="T40" fmla="*/ 11 w 82"/>
              <a:gd name="T41" fmla="*/ 11 h 59"/>
              <a:gd name="T42" fmla="*/ 19 w 82"/>
              <a:gd name="T43" fmla="*/ 8 h 59"/>
              <a:gd name="T44" fmla="*/ 57 w 82"/>
              <a:gd name="T45" fmla="*/ 8 h 59"/>
              <a:gd name="T46" fmla="*/ 68 w 82"/>
              <a:gd name="T47" fmla="*/ 13 h 59"/>
              <a:gd name="T48" fmla="*/ 74 w 82"/>
              <a:gd name="T49" fmla="*/ 24 h 59"/>
              <a:gd name="T50" fmla="*/ 74 w 82"/>
              <a:gd name="T51" fmla="*/ 36 h 59"/>
              <a:gd name="T52" fmla="*/ 74 w 82"/>
              <a:gd name="T53" fmla="*/ 37 h 59"/>
              <a:gd name="T54" fmla="*/ 70 w 82"/>
              <a:gd name="T55" fmla="*/ 47 h 59"/>
              <a:gd name="T56" fmla="*/ 60 w 82"/>
              <a:gd name="T57" fmla="*/ 51 h 59"/>
              <a:gd name="T58" fmla="*/ 32 w 82"/>
              <a:gd name="T59" fmla="*/ 51 h 59"/>
              <a:gd name="T60" fmla="*/ 19 w 82"/>
              <a:gd name="T61" fmla="*/ 46 h 59"/>
              <a:gd name="T62" fmla="*/ 11 w 82"/>
              <a:gd name="T63" fmla="*/ 35 h 59"/>
              <a:gd name="T64" fmla="*/ 8 w 82"/>
              <a:gd name="T65" fmla="*/ 3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59">
                <a:moveTo>
                  <a:pt x="8" y="36"/>
                </a:moveTo>
                <a:cubicBezTo>
                  <a:pt x="4" y="37"/>
                  <a:pt x="4" y="37"/>
                  <a:pt x="4" y="37"/>
                </a:cubicBezTo>
                <a:cubicBezTo>
                  <a:pt x="5" y="43"/>
                  <a:pt x="9" y="49"/>
                  <a:pt x="14" y="53"/>
                </a:cubicBezTo>
                <a:cubicBezTo>
                  <a:pt x="19" y="57"/>
                  <a:pt x="25" y="59"/>
                  <a:pt x="32" y="59"/>
                </a:cubicBezTo>
                <a:cubicBezTo>
                  <a:pt x="60" y="59"/>
                  <a:pt x="60" y="59"/>
                  <a:pt x="60" y="59"/>
                </a:cubicBezTo>
                <a:cubicBezTo>
                  <a:pt x="66" y="59"/>
                  <a:pt x="72" y="57"/>
                  <a:pt x="76" y="53"/>
                </a:cubicBezTo>
                <a:cubicBezTo>
                  <a:pt x="80" y="49"/>
                  <a:pt x="82" y="43"/>
                  <a:pt x="82" y="37"/>
                </a:cubicBezTo>
                <a:cubicBezTo>
                  <a:pt x="82" y="37"/>
                  <a:pt x="82" y="36"/>
                  <a:pt x="82" y="35"/>
                </a:cubicBezTo>
                <a:cubicBezTo>
                  <a:pt x="82" y="23"/>
                  <a:pt x="82" y="23"/>
                  <a:pt x="82" y="23"/>
                </a:cubicBezTo>
                <a:cubicBezTo>
                  <a:pt x="81" y="17"/>
                  <a:pt x="78" y="11"/>
                  <a:pt x="74" y="7"/>
                </a:cubicBezTo>
                <a:cubicBezTo>
                  <a:pt x="69" y="3"/>
                  <a:pt x="63" y="0"/>
                  <a:pt x="57" y="0"/>
                </a:cubicBezTo>
                <a:cubicBezTo>
                  <a:pt x="19" y="0"/>
                  <a:pt x="19" y="0"/>
                  <a:pt x="19" y="0"/>
                </a:cubicBezTo>
                <a:cubicBezTo>
                  <a:pt x="14" y="0"/>
                  <a:pt x="9" y="2"/>
                  <a:pt x="5" y="5"/>
                </a:cubicBezTo>
                <a:cubicBezTo>
                  <a:pt x="2" y="9"/>
                  <a:pt x="0" y="13"/>
                  <a:pt x="0" y="19"/>
                </a:cubicBezTo>
                <a:cubicBezTo>
                  <a:pt x="0" y="20"/>
                  <a:pt x="0" y="22"/>
                  <a:pt x="0" y="24"/>
                </a:cubicBezTo>
                <a:cubicBezTo>
                  <a:pt x="4" y="37"/>
                  <a:pt x="4" y="37"/>
                  <a:pt x="4" y="37"/>
                </a:cubicBezTo>
                <a:cubicBezTo>
                  <a:pt x="8" y="36"/>
                  <a:pt x="8" y="36"/>
                  <a:pt x="8" y="36"/>
                </a:cubicBezTo>
                <a:cubicBezTo>
                  <a:pt x="11" y="35"/>
                  <a:pt x="11" y="35"/>
                  <a:pt x="11" y="35"/>
                </a:cubicBezTo>
                <a:cubicBezTo>
                  <a:pt x="8" y="22"/>
                  <a:pt x="8" y="22"/>
                  <a:pt x="8" y="22"/>
                </a:cubicBezTo>
                <a:cubicBezTo>
                  <a:pt x="8" y="21"/>
                  <a:pt x="8" y="20"/>
                  <a:pt x="8" y="19"/>
                </a:cubicBezTo>
                <a:cubicBezTo>
                  <a:pt x="8" y="15"/>
                  <a:pt x="9" y="13"/>
                  <a:pt x="11" y="11"/>
                </a:cubicBezTo>
                <a:cubicBezTo>
                  <a:pt x="13" y="9"/>
                  <a:pt x="16" y="8"/>
                  <a:pt x="19" y="8"/>
                </a:cubicBezTo>
                <a:cubicBezTo>
                  <a:pt x="57" y="8"/>
                  <a:pt x="57" y="8"/>
                  <a:pt x="57" y="8"/>
                </a:cubicBezTo>
                <a:cubicBezTo>
                  <a:pt x="61" y="8"/>
                  <a:pt x="65" y="10"/>
                  <a:pt x="68" y="13"/>
                </a:cubicBezTo>
                <a:cubicBezTo>
                  <a:pt x="71" y="15"/>
                  <a:pt x="73" y="19"/>
                  <a:pt x="74" y="24"/>
                </a:cubicBezTo>
                <a:cubicBezTo>
                  <a:pt x="74" y="36"/>
                  <a:pt x="74" y="36"/>
                  <a:pt x="74" y="36"/>
                </a:cubicBezTo>
                <a:cubicBezTo>
                  <a:pt x="74" y="37"/>
                  <a:pt x="74" y="37"/>
                  <a:pt x="74" y="37"/>
                </a:cubicBezTo>
                <a:cubicBezTo>
                  <a:pt x="74" y="41"/>
                  <a:pt x="73" y="45"/>
                  <a:pt x="70" y="47"/>
                </a:cubicBezTo>
                <a:cubicBezTo>
                  <a:pt x="68" y="50"/>
                  <a:pt x="64" y="51"/>
                  <a:pt x="60" y="51"/>
                </a:cubicBezTo>
                <a:cubicBezTo>
                  <a:pt x="32" y="51"/>
                  <a:pt x="32" y="51"/>
                  <a:pt x="32" y="51"/>
                </a:cubicBezTo>
                <a:cubicBezTo>
                  <a:pt x="27" y="51"/>
                  <a:pt x="23" y="49"/>
                  <a:pt x="19" y="46"/>
                </a:cubicBezTo>
                <a:cubicBezTo>
                  <a:pt x="15" y="44"/>
                  <a:pt x="12" y="39"/>
                  <a:pt x="11" y="35"/>
                </a:cubicBezTo>
                <a:lnTo>
                  <a:pt x="8" y="36"/>
                </a:ln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4" name="ExtraShape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B166BA92-8400-444F-9B08-8AE0301D08D5}"/>
              </a:ext>
            </a:extLst>
          </p:cNvPr>
          <p:cNvSpPr/>
          <p:nvPr/>
        </p:nvSpPr>
        <p:spPr bwMode="auto">
          <a:xfrm>
            <a:off x="1860644" y="3449989"/>
            <a:ext cx="43853" cy="17940"/>
          </a:xfrm>
          <a:custGeom>
            <a:avLst/>
            <a:gdLst>
              <a:gd name="T0" fmla="*/ 7 w 46"/>
              <a:gd name="T1" fmla="*/ 19 h 19"/>
              <a:gd name="T2" fmla="*/ 0 w 46"/>
              <a:gd name="T3" fmla="*/ 15 h 19"/>
              <a:gd name="T4" fmla="*/ 22 w 46"/>
              <a:gd name="T5" fmla="*/ 2 h 19"/>
              <a:gd name="T6" fmla="*/ 46 w 46"/>
              <a:gd name="T7" fmla="*/ 12 h 19"/>
              <a:gd name="T8" fmla="*/ 46 w 46"/>
              <a:gd name="T9" fmla="*/ 13 h 19"/>
              <a:gd name="T10" fmla="*/ 40 w 46"/>
              <a:gd name="T11" fmla="*/ 18 h 19"/>
              <a:gd name="T12" fmla="*/ 39 w 46"/>
              <a:gd name="T13" fmla="*/ 17 h 19"/>
              <a:gd name="T14" fmla="*/ 23 w 46"/>
              <a:gd name="T15" fmla="*/ 10 h 19"/>
              <a:gd name="T16" fmla="*/ 7 w 46"/>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9">
                <a:moveTo>
                  <a:pt x="7" y="19"/>
                </a:moveTo>
                <a:cubicBezTo>
                  <a:pt x="0" y="15"/>
                  <a:pt x="0" y="15"/>
                  <a:pt x="0" y="15"/>
                </a:cubicBezTo>
                <a:cubicBezTo>
                  <a:pt x="1" y="14"/>
                  <a:pt x="7" y="4"/>
                  <a:pt x="22" y="2"/>
                </a:cubicBezTo>
                <a:cubicBezTo>
                  <a:pt x="36" y="0"/>
                  <a:pt x="43" y="9"/>
                  <a:pt x="46" y="12"/>
                </a:cubicBezTo>
                <a:cubicBezTo>
                  <a:pt x="46" y="13"/>
                  <a:pt x="46" y="13"/>
                  <a:pt x="46" y="13"/>
                </a:cubicBezTo>
                <a:cubicBezTo>
                  <a:pt x="40" y="18"/>
                  <a:pt x="40" y="18"/>
                  <a:pt x="40" y="18"/>
                </a:cubicBezTo>
                <a:cubicBezTo>
                  <a:pt x="40" y="18"/>
                  <a:pt x="39" y="18"/>
                  <a:pt x="39" y="17"/>
                </a:cubicBezTo>
                <a:cubicBezTo>
                  <a:pt x="37" y="14"/>
                  <a:pt x="33" y="8"/>
                  <a:pt x="23" y="10"/>
                </a:cubicBezTo>
                <a:cubicBezTo>
                  <a:pt x="12" y="11"/>
                  <a:pt x="7" y="19"/>
                  <a:pt x="7" y="19"/>
                </a:cubicBez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5" name="ExtraShape7">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750EC0E9-51C6-4359-B73F-7AF8514DED3A}"/>
              </a:ext>
            </a:extLst>
          </p:cNvPr>
          <p:cNvSpPr/>
          <p:nvPr/>
        </p:nvSpPr>
        <p:spPr bwMode="auto">
          <a:xfrm>
            <a:off x="1707158" y="3459956"/>
            <a:ext cx="92691" cy="36877"/>
          </a:xfrm>
          <a:custGeom>
            <a:avLst/>
            <a:gdLst>
              <a:gd name="T0" fmla="*/ 9 w 98"/>
              <a:gd name="T1" fmla="*/ 39 h 39"/>
              <a:gd name="T2" fmla="*/ 0 w 98"/>
              <a:gd name="T3" fmla="*/ 33 h 39"/>
              <a:gd name="T4" fmla="*/ 94 w 98"/>
              <a:gd name="T5" fmla="*/ 0 h 39"/>
              <a:gd name="T6" fmla="*/ 98 w 98"/>
              <a:gd name="T7" fmla="*/ 9 h 39"/>
              <a:gd name="T8" fmla="*/ 9 w 98"/>
              <a:gd name="T9" fmla="*/ 39 h 39"/>
            </a:gdLst>
            <a:ahLst/>
            <a:cxnLst>
              <a:cxn ang="0">
                <a:pos x="T0" y="T1"/>
              </a:cxn>
              <a:cxn ang="0">
                <a:pos x="T2" y="T3"/>
              </a:cxn>
              <a:cxn ang="0">
                <a:pos x="T4" y="T5"/>
              </a:cxn>
              <a:cxn ang="0">
                <a:pos x="T6" y="T7"/>
              </a:cxn>
              <a:cxn ang="0">
                <a:pos x="T8" y="T9"/>
              </a:cxn>
            </a:cxnLst>
            <a:rect l="0" t="0" r="r" b="b"/>
            <a:pathLst>
              <a:path w="98" h="39">
                <a:moveTo>
                  <a:pt x="9" y="39"/>
                </a:moveTo>
                <a:cubicBezTo>
                  <a:pt x="4" y="34"/>
                  <a:pt x="0" y="33"/>
                  <a:pt x="0" y="33"/>
                </a:cubicBezTo>
                <a:cubicBezTo>
                  <a:pt x="94" y="0"/>
                  <a:pt x="94" y="0"/>
                  <a:pt x="94" y="0"/>
                </a:cubicBezTo>
                <a:cubicBezTo>
                  <a:pt x="98" y="9"/>
                  <a:pt x="98" y="9"/>
                  <a:pt x="98" y="9"/>
                </a:cubicBezTo>
                <a:lnTo>
                  <a:pt x="9" y="39"/>
                </a:ln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6" name="ExtraShape8">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C33D1D6C-F5E3-4CB8-A075-22CF15D6FBAD}"/>
              </a:ext>
            </a:extLst>
          </p:cNvPr>
          <p:cNvSpPr/>
          <p:nvPr/>
        </p:nvSpPr>
        <p:spPr bwMode="auto">
          <a:xfrm>
            <a:off x="1875594" y="3455969"/>
            <a:ext cx="48837" cy="58803"/>
          </a:xfrm>
          <a:custGeom>
            <a:avLst/>
            <a:gdLst>
              <a:gd name="T0" fmla="*/ 0 w 51"/>
              <a:gd name="T1" fmla="*/ 6 h 62"/>
              <a:gd name="T2" fmla="*/ 24 w 51"/>
              <a:gd name="T3" fmla="*/ 7 h 62"/>
              <a:gd name="T4" fmla="*/ 51 w 51"/>
              <a:gd name="T5" fmla="*/ 47 h 62"/>
              <a:gd name="T6" fmla="*/ 4 w 51"/>
              <a:gd name="T7" fmla="*/ 62 h 62"/>
              <a:gd name="T8" fmla="*/ 0 w 51"/>
              <a:gd name="T9" fmla="*/ 6 h 62"/>
            </a:gdLst>
            <a:ahLst/>
            <a:cxnLst>
              <a:cxn ang="0">
                <a:pos x="T0" y="T1"/>
              </a:cxn>
              <a:cxn ang="0">
                <a:pos x="T2" y="T3"/>
              </a:cxn>
              <a:cxn ang="0">
                <a:pos x="T4" y="T5"/>
              </a:cxn>
              <a:cxn ang="0">
                <a:pos x="T6" y="T7"/>
              </a:cxn>
              <a:cxn ang="0">
                <a:pos x="T8" y="T9"/>
              </a:cxn>
            </a:cxnLst>
            <a:rect l="0" t="0" r="r" b="b"/>
            <a:pathLst>
              <a:path w="51" h="62">
                <a:moveTo>
                  <a:pt x="0" y="6"/>
                </a:moveTo>
                <a:cubicBezTo>
                  <a:pt x="8" y="0"/>
                  <a:pt x="14" y="0"/>
                  <a:pt x="24" y="7"/>
                </a:cubicBezTo>
                <a:cubicBezTo>
                  <a:pt x="36" y="16"/>
                  <a:pt x="51" y="42"/>
                  <a:pt x="51" y="47"/>
                </a:cubicBezTo>
                <a:cubicBezTo>
                  <a:pt x="51" y="60"/>
                  <a:pt x="4" y="62"/>
                  <a:pt x="4" y="62"/>
                </a:cubicBezTo>
                <a:cubicBezTo>
                  <a:pt x="0" y="6"/>
                  <a:pt x="0" y="6"/>
                  <a:pt x="0" y="6"/>
                </a:cubicBezTo>
              </a:path>
            </a:pathLst>
          </a:custGeom>
          <a:solidFill>
            <a:srgbClr val="F9B79D"/>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7" name="ExtraShape9">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3249917-C053-4242-8B9D-6C6E84F75B46}"/>
              </a:ext>
            </a:extLst>
          </p:cNvPr>
          <p:cNvSpPr/>
          <p:nvPr/>
        </p:nvSpPr>
        <p:spPr bwMode="auto">
          <a:xfrm>
            <a:off x="1918451" y="3457963"/>
            <a:ext cx="22924" cy="13953"/>
          </a:xfrm>
          <a:custGeom>
            <a:avLst/>
            <a:gdLst>
              <a:gd name="T0" fmla="*/ 1 w 24"/>
              <a:gd name="T1" fmla="*/ 10 h 15"/>
              <a:gd name="T2" fmla="*/ 12 w 24"/>
              <a:gd name="T3" fmla="*/ 0 h 15"/>
              <a:gd name="T4" fmla="*/ 24 w 24"/>
              <a:gd name="T5" fmla="*/ 11 h 15"/>
              <a:gd name="T6" fmla="*/ 21 w 24"/>
              <a:gd name="T7" fmla="*/ 15 h 15"/>
              <a:gd name="T8" fmla="*/ 3 w 24"/>
              <a:gd name="T9" fmla="*/ 15 h 15"/>
              <a:gd name="T10" fmla="*/ 1 w 24"/>
              <a:gd name="T11" fmla="*/ 10 h 15"/>
            </a:gdLst>
            <a:ahLst/>
            <a:cxnLst>
              <a:cxn ang="0">
                <a:pos x="T0" y="T1"/>
              </a:cxn>
              <a:cxn ang="0">
                <a:pos x="T2" y="T3"/>
              </a:cxn>
              <a:cxn ang="0">
                <a:pos x="T4" y="T5"/>
              </a:cxn>
              <a:cxn ang="0">
                <a:pos x="T6" y="T7"/>
              </a:cxn>
              <a:cxn ang="0">
                <a:pos x="T8" y="T9"/>
              </a:cxn>
              <a:cxn ang="0">
                <a:pos x="T10" y="T11"/>
              </a:cxn>
            </a:cxnLst>
            <a:rect l="0" t="0" r="r" b="b"/>
            <a:pathLst>
              <a:path w="24" h="15">
                <a:moveTo>
                  <a:pt x="1" y="10"/>
                </a:moveTo>
                <a:cubicBezTo>
                  <a:pt x="2" y="5"/>
                  <a:pt x="6" y="0"/>
                  <a:pt x="12" y="0"/>
                </a:cubicBezTo>
                <a:cubicBezTo>
                  <a:pt x="19" y="0"/>
                  <a:pt x="23" y="5"/>
                  <a:pt x="24" y="11"/>
                </a:cubicBezTo>
                <a:cubicBezTo>
                  <a:pt x="24" y="12"/>
                  <a:pt x="24" y="15"/>
                  <a:pt x="21" y="15"/>
                </a:cubicBezTo>
                <a:cubicBezTo>
                  <a:pt x="18" y="15"/>
                  <a:pt x="7" y="15"/>
                  <a:pt x="3" y="15"/>
                </a:cubicBezTo>
                <a:cubicBezTo>
                  <a:pt x="0" y="15"/>
                  <a:pt x="0" y="12"/>
                  <a:pt x="1" y="10"/>
                </a:cubicBez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8" name="ExtraShape1">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BDE56B7-7EA9-43BC-83F1-2511A711016B}"/>
              </a:ext>
            </a:extLst>
          </p:cNvPr>
          <p:cNvSpPr/>
          <p:nvPr/>
        </p:nvSpPr>
        <p:spPr bwMode="auto">
          <a:xfrm>
            <a:off x="1816792" y="3457963"/>
            <a:ext cx="22924" cy="13953"/>
          </a:xfrm>
          <a:custGeom>
            <a:avLst/>
            <a:gdLst>
              <a:gd name="T0" fmla="*/ 0 w 24"/>
              <a:gd name="T1" fmla="*/ 10 h 15"/>
              <a:gd name="T2" fmla="*/ 12 w 24"/>
              <a:gd name="T3" fmla="*/ 0 h 15"/>
              <a:gd name="T4" fmla="*/ 23 w 24"/>
              <a:gd name="T5" fmla="*/ 11 h 15"/>
              <a:gd name="T6" fmla="*/ 21 w 24"/>
              <a:gd name="T7" fmla="*/ 15 h 15"/>
              <a:gd name="T8" fmla="*/ 3 w 24"/>
              <a:gd name="T9" fmla="*/ 15 h 15"/>
              <a:gd name="T10" fmla="*/ 0 w 24"/>
              <a:gd name="T11" fmla="*/ 10 h 15"/>
            </a:gdLst>
            <a:ahLst/>
            <a:cxnLst>
              <a:cxn ang="0">
                <a:pos x="T0" y="T1"/>
              </a:cxn>
              <a:cxn ang="0">
                <a:pos x="T2" y="T3"/>
              </a:cxn>
              <a:cxn ang="0">
                <a:pos x="T4" y="T5"/>
              </a:cxn>
              <a:cxn ang="0">
                <a:pos x="T6" y="T7"/>
              </a:cxn>
              <a:cxn ang="0">
                <a:pos x="T8" y="T9"/>
              </a:cxn>
              <a:cxn ang="0">
                <a:pos x="T10" y="T11"/>
              </a:cxn>
            </a:cxnLst>
            <a:rect l="0" t="0" r="r" b="b"/>
            <a:pathLst>
              <a:path w="24" h="15">
                <a:moveTo>
                  <a:pt x="0" y="10"/>
                </a:moveTo>
                <a:cubicBezTo>
                  <a:pt x="1" y="5"/>
                  <a:pt x="5" y="0"/>
                  <a:pt x="12" y="0"/>
                </a:cubicBezTo>
                <a:cubicBezTo>
                  <a:pt x="18" y="0"/>
                  <a:pt x="22" y="5"/>
                  <a:pt x="23" y="11"/>
                </a:cubicBezTo>
                <a:cubicBezTo>
                  <a:pt x="24" y="12"/>
                  <a:pt x="24" y="15"/>
                  <a:pt x="21" y="15"/>
                </a:cubicBezTo>
                <a:cubicBezTo>
                  <a:pt x="18" y="15"/>
                  <a:pt x="6" y="15"/>
                  <a:pt x="3" y="15"/>
                </a:cubicBezTo>
                <a:cubicBezTo>
                  <a:pt x="0" y="15"/>
                  <a:pt x="0" y="12"/>
                  <a:pt x="0" y="10"/>
                </a:cubicBezTo>
                <a:close/>
              </a:path>
            </a:pathLst>
          </a:custGeom>
          <a:solidFill>
            <a:srgbClr val="778495">
              <a:lumMod val="75000"/>
            </a:srgbClr>
          </a:solidFill>
          <a:ln>
            <a:noFill/>
          </a:ln>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49" name="ExtraShape2">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6EC9E05-F6DA-4BBF-A77C-7E6E60899773}"/>
              </a:ext>
            </a:extLst>
          </p:cNvPr>
          <p:cNvSpPr/>
          <p:nvPr/>
        </p:nvSpPr>
        <p:spPr bwMode="auto">
          <a:xfrm>
            <a:off x="1794865" y="3418096"/>
            <a:ext cx="47840" cy="19933"/>
          </a:xfrm>
          <a:custGeom>
            <a:avLst/>
            <a:gdLst>
              <a:gd name="T0" fmla="*/ 4 w 50"/>
              <a:gd name="T1" fmla="*/ 21 h 21"/>
              <a:gd name="T2" fmla="*/ 2 w 50"/>
              <a:gd name="T3" fmla="*/ 20 h 21"/>
              <a:gd name="T4" fmla="*/ 1 w 50"/>
              <a:gd name="T5" fmla="*/ 14 h 21"/>
              <a:gd name="T6" fmla="*/ 29 w 50"/>
              <a:gd name="T7" fmla="*/ 1 h 21"/>
              <a:gd name="T8" fmla="*/ 48 w 50"/>
              <a:gd name="T9" fmla="*/ 6 h 21"/>
              <a:gd name="T10" fmla="*/ 49 w 50"/>
              <a:gd name="T11" fmla="*/ 11 h 21"/>
              <a:gd name="T12" fmla="*/ 43 w 50"/>
              <a:gd name="T13" fmla="*/ 12 h 21"/>
              <a:gd name="T14" fmla="*/ 30 w 50"/>
              <a:gd name="T15" fmla="*/ 9 h 21"/>
              <a:gd name="T16" fmla="*/ 7 w 50"/>
              <a:gd name="T17" fmla="*/ 19 h 21"/>
              <a:gd name="T18" fmla="*/ 4 w 50"/>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21">
                <a:moveTo>
                  <a:pt x="4" y="21"/>
                </a:moveTo>
                <a:cubicBezTo>
                  <a:pt x="3" y="21"/>
                  <a:pt x="3" y="21"/>
                  <a:pt x="2" y="20"/>
                </a:cubicBezTo>
                <a:cubicBezTo>
                  <a:pt x="0" y="19"/>
                  <a:pt x="0" y="16"/>
                  <a:pt x="1" y="14"/>
                </a:cubicBezTo>
                <a:cubicBezTo>
                  <a:pt x="5" y="9"/>
                  <a:pt x="18" y="3"/>
                  <a:pt x="29" y="1"/>
                </a:cubicBezTo>
                <a:cubicBezTo>
                  <a:pt x="37" y="0"/>
                  <a:pt x="44" y="2"/>
                  <a:pt x="48" y="6"/>
                </a:cubicBezTo>
                <a:cubicBezTo>
                  <a:pt x="50" y="7"/>
                  <a:pt x="50" y="10"/>
                  <a:pt x="49" y="11"/>
                </a:cubicBezTo>
                <a:cubicBezTo>
                  <a:pt x="47" y="13"/>
                  <a:pt x="45" y="13"/>
                  <a:pt x="43" y="12"/>
                </a:cubicBezTo>
                <a:cubicBezTo>
                  <a:pt x="40" y="9"/>
                  <a:pt x="34" y="9"/>
                  <a:pt x="30" y="9"/>
                </a:cubicBezTo>
                <a:cubicBezTo>
                  <a:pt x="20" y="10"/>
                  <a:pt x="10" y="16"/>
                  <a:pt x="7" y="19"/>
                </a:cubicBezTo>
                <a:cubicBezTo>
                  <a:pt x="7" y="20"/>
                  <a:pt x="5" y="21"/>
                  <a:pt x="4" y="21"/>
                </a:cubicBezTo>
                <a:close/>
              </a:path>
            </a:pathLst>
          </a:custGeom>
          <a:solidFill>
            <a:srgbClr val="322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0" name="ExtraShape3">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F26DF46E-B2EF-4555-9181-373BE3A888B2}"/>
              </a:ext>
            </a:extLst>
          </p:cNvPr>
          <p:cNvSpPr/>
          <p:nvPr/>
        </p:nvSpPr>
        <p:spPr bwMode="auto">
          <a:xfrm>
            <a:off x="1898518" y="3419093"/>
            <a:ext cx="38870" cy="19933"/>
          </a:xfrm>
          <a:custGeom>
            <a:avLst/>
            <a:gdLst>
              <a:gd name="T0" fmla="*/ 4 w 41"/>
              <a:gd name="T1" fmla="*/ 21 h 21"/>
              <a:gd name="T2" fmla="*/ 2 w 41"/>
              <a:gd name="T3" fmla="*/ 20 h 21"/>
              <a:gd name="T4" fmla="*/ 1 w 41"/>
              <a:gd name="T5" fmla="*/ 15 h 21"/>
              <a:gd name="T6" fmla="*/ 37 w 41"/>
              <a:gd name="T7" fmla="*/ 1 h 21"/>
              <a:gd name="T8" fmla="*/ 41 w 41"/>
              <a:gd name="T9" fmla="*/ 6 h 21"/>
              <a:gd name="T10" fmla="*/ 36 w 41"/>
              <a:gd name="T11" fmla="*/ 9 h 21"/>
              <a:gd name="T12" fmla="*/ 8 w 41"/>
              <a:gd name="T13" fmla="*/ 19 h 21"/>
              <a:gd name="T14" fmla="*/ 4 w 41"/>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1">
                <a:moveTo>
                  <a:pt x="4" y="21"/>
                </a:moveTo>
                <a:cubicBezTo>
                  <a:pt x="4" y="21"/>
                  <a:pt x="3" y="21"/>
                  <a:pt x="2" y="20"/>
                </a:cubicBezTo>
                <a:cubicBezTo>
                  <a:pt x="0" y="19"/>
                  <a:pt x="0" y="16"/>
                  <a:pt x="1" y="15"/>
                </a:cubicBezTo>
                <a:cubicBezTo>
                  <a:pt x="6" y="8"/>
                  <a:pt x="23" y="0"/>
                  <a:pt x="37" y="1"/>
                </a:cubicBezTo>
                <a:cubicBezTo>
                  <a:pt x="39" y="1"/>
                  <a:pt x="41" y="3"/>
                  <a:pt x="41" y="6"/>
                </a:cubicBezTo>
                <a:cubicBezTo>
                  <a:pt x="41" y="8"/>
                  <a:pt x="39" y="9"/>
                  <a:pt x="36" y="9"/>
                </a:cubicBezTo>
                <a:cubicBezTo>
                  <a:pt x="26" y="8"/>
                  <a:pt x="11" y="15"/>
                  <a:pt x="8" y="19"/>
                </a:cubicBezTo>
                <a:cubicBezTo>
                  <a:pt x="7" y="20"/>
                  <a:pt x="6" y="21"/>
                  <a:pt x="4" y="21"/>
                </a:cubicBezTo>
                <a:close/>
              </a:path>
            </a:pathLst>
          </a:custGeom>
          <a:solidFill>
            <a:srgbClr val="322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1"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2F25890-925A-4D15-82B5-908A3C7794B6}"/>
              </a:ext>
            </a:extLst>
          </p:cNvPr>
          <p:cNvSpPr/>
          <p:nvPr/>
        </p:nvSpPr>
        <p:spPr bwMode="auto">
          <a:xfrm>
            <a:off x="1852672" y="3547663"/>
            <a:ext cx="75747" cy="22924"/>
          </a:xfrm>
          <a:custGeom>
            <a:avLst/>
            <a:gdLst>
              <a:gd name="T0" fmla="*/ 75 w 79"/>
              <a:gd name="T1" fmla="*/ 0 h 24"/>
              <a:gd name="T2" fmla="*/ 71 w 79"/>
              <a:gd name="T3" fmla="*/ 4 h 24"/>
              <a:gd name="T4" fmla="*/ 68 w 79"/>
              <a:gd name="T5" fmla="*/ 11 h 24"/>
              <a:gd name="T6" fmla="*/ 46 w 79"/>
              <a:gd name="T7" fmla="*/ 16 h 24"/>
              <a:gd name="T8" fmla="*/ 41 w 79"/>
              <a:gd name="T9" fmla="*/ 16 h 24"/>
              <a:gd name="T10" fmla="*/ 37 w 79"/>
              <a:gd name="T11" fmla="*/ 16 h 24"/>
              <a:gd name="T12" fmla="*/ 7 w 79"/>
              <a:gd name="T13" fmla="*/ 6 h 24"/>
              <a:gd name="T14" fmla="*/ 4 w 79"/>
              <a:gd name="T15" fmla="*/ 5 h 24"/>
              <a:gd name="T16" fmla="*/ 1 w 79"/>
              <a:gd name="T17" fmla="*/ 6 h 24"/>
              <a:gd name="T18" fmla="*/ 1 w 79"/>
              <a:gd name="T19" fmla="*/ 12 h 24"/>
              <a:gd name="T20" fmla="*/ 37 w 79"/>
              <a:gd name="T21" fmla="*/ 24 h 24"/>
              <a:gd name="T22" fmla="*/ 40 w 79"/>
              <a:gd name="T23" fmla="*/ 24 h 24"/>
              <a:gd name="T24" fmla="*/ 46 w 79"/>
              <a:gd name="T25" fmla="*/ 24 h 24"/>
              <a:gd name="T26" fmla="*/ 74 w 79"/>
              <a:gd name="T27" fmla="*/ 17 h 24"/>
              <a:gd name="T28" fmla="*/ 79 w 79"/>
              <a:gd name="T29" fmla="*/ 4 h 24"/>
              <a:gd name="T30" fmla="*/ 75 w 79"/>
              <a:gd name="T3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24">
                <a:moveTo>
                  <a:pt x="75" y="0"/>
                </a:moveTo>
                <a:cubicBezTo>
                  <a:pt x="72" y="0"/>
                  <a:pt x="71" y="2"/>
                  <a:pt x="71" y="4"/>
                </a:cubicBezTo>
                <a:cubicBezTo>
                  <a:pt x="71" y="7"/>
                  <a:pt x="70" y="9"/>
                  <a:pt x="68" y="11"/>
                </a:cubicBezTo>
                <a:cubicBezTo>
                  <a:pt x="64" y="15"/>
                  <a:pt x="54" y="16"/>
                  <a:pt x="46" y="16"/>
                </a:cubicBezTo>
                <a:cubicBezTo>
                  <a:pt x="44" y="16"/>
                  <a:pt x="42" y="16"/>
                  <a:pt x="41" y="16"/>
                </a:cubicBezTo>
                <a:cubicBezTo>
                  <a:pt x="39" y="16"/>
                  <a:pt x="38" y="16"/>
                  <a:pt x="37" y="16"/>
                </a:cubicBezTo>
                <a:cubicBezTo>
                  <a:pt x="25" y="16"/>
                  <a:pt x="12" y="11"/>
                  <a:pt x="7" y="6"/>
                </a:cubicBezTo>
                <a:cubicBezTo>
                  <a:pt x="6" y="5"/>
                  <a:pt x="5" y="5"/>
                  <a:pt x="4" y="5"/>
                </a:cubicBezTo>
                <a:cubicBezTo>
                  <a:pt x="3" y="5"/>
                  <a:pt x="2" y="6"/>
                  <a:pt x="1" y="6"/>
                </a:cubicBezTo>
                <a:cubicBezTo>
                  <a:pt x="0" y="8"/>
                  <a:pt x="0" y="11"/>
                  <a:pt x="1" y="12"/>
                </a:cubicBezTo>
                <a:cubicBezTo>
                  <a:pt x="8" y="18"/>
                  <a:pt x="23" y="24"/>
                  <a:pt x="37" y="24"/>
                </a:cubicBezTo>
                <a:cubicBezTo>
                  <a:pt x="38" y="24"/>
                  <a:pt x="39" y="24"/>
                  <a:pt x="40" y="24"/>
                </a:cubicBezTo>
                <a:cubicBezTo>
                  <a:pt x="42" y="24"/>
                  <a:pt x="44" y="24"/>
                  <a:pt x="46" y="24"/>
                </a:cubicBezTo>
                <a:cubicBezTo>
                  <a:pt x="56" y="24"/>
                  <a:pt x="67" y="23"/>
                  <a:pt x="74" y="17"/>
                </a:cubicBezTo>
                <a:cubicBezTo>
                  <a:pt x="77" y="13"/>
                  <a:pt x="79" y="9"/>
                  <a:pt x="79" y="4"/>
                </a:cubicBezTo>
                <a:cubicBezTo>
                  <a:pt x="79" y="2"/>
                  <a:pt x="77" y="0"/>
                  <a:pt x="75" y="0"/>
                </a:cubicBezTo>
              </a:path>
            </a:pathLst>
          </a:custGeom>
          <a:solidFill>
            <a:srgbClr val="D06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2" name="ExtraShape5">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88B6E6BC-E844-4FA8-AFBC-C48FE9EFDEC4}"/>
              </a:ext>
            </a:extLst>
          </p:cNvPr>
          <p:cNvSpPr/>
          <p:nvPr/>
        </p:nvSpPr>
        <p:spPr bwMode="auto">
          <a:xfrm>
            <a:off x="1879581" y="3500820"/>
            <a:ext cx="44850" cy="21927"/>
          </a:xfrm>
          <a:custGeom>
            <a:avLst/>
            <a:gdLst>
              <a:gd name="T0" fmla="*/ 47 w 47"/>
              <a:gd name="T1" fmla="*/ 0 h 23"/>
              <a:gd name="T2" fmla="*/ 46 w 47"/>
              <a:gd name="T3" fmla="*/ 2 h 23"/>
              <a:gd name="T4" fmla="*/ 28 w 47"/>
              <a:gd name="T5" fmla="*/ 12 h 23"/>
              <a:gd name="T6" fmla="*/ 7 w 47"/>
              <a:gd name="T7" fmla="*/ 15 h 23"/>
              <a:gd name="T8" fmla="*/ 3 w 47"/>
              <a:gd name="T9" fmla="*/ 15 h 23"/>
              <a:gd name="T10" fmla="*/ 13 w 47"/>
              <a:gd name="T11" fmla="*/ 23 h 23"/>
              <a:gd name="T12" fmla="*/ 24 w 47"/>
              <a:gd name="T13" fmla="*/ 21 h 23"/>
              <a:gd name="T14" fmla="*/ 47 w 47"/>
              <a:gd name="T15" fmla="*/ 0 h 23"/>
              <a:gd name="T16" fmla="*/ 47 w 47"/>
              <a:gd name="T17" fmla="*/ 0 h 23"/>
              <a:gd name="T18" fmla="*/ 47 w 47"/>
              <a:gd name="T19" fmla="*/ 0 h 23"/>
              <a:gd name="T20" fmla="*/ 47 w 47"/>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3">
                <a:moveTo>
                  <a:pt x="47" y="0"/>
                </a:moveTo>
                <a:cubicBezTo>
                  <a:pt x="47" y="1"/>
                  <a:pt x="47" y="1"/>
                  <a:pt x="46" y="2"/>
                </a:cubicBezTo>
                <a:cubicBezTo>
                  <a:pt x="45" y="6"/>
                  <a:pt x="37" y="10"/>
                  <a:pt x="28" y="12"/>
                </a:cubicBezTo>
                <a:cubicBezTo>
                  <a:pt x="21" y="14"/>
                  <a:pt x="13" y="15"/>
                  <a:pt x="7" y="15"/>
                </a:cubicBezTo>
                <a:cubicBezTo>
                  <a:pt x="6" y="15"/>
                  <a:pt x="5" y="15"/>
                  <a:pt x="3" y="15"/>
                </a:cubicBezTo>
                <a:cubicBezTo>
                  <a:pt x="3" y="15"/>
                  <a:pt x="0" y="23"/>
                  <a:pt x="13" y="23"/>
                </a:cubicBezTo>
                <a:cubicBezTo>
                  <a:pt x="16" y="23"/>
                  <a:pt x="19" y="23"/>
                  <a:pt x="24" y="21"/>
                </a:cubicBezTo>
                <a:cubicBezTo>
                  <a:pt x="47" y="16"/>
                  <a:pt x="47" y="3"/>
                  <a:pt x="47" y="0"/>
                </a:cubicBezTo>
                <a:moveTo>
                  <a:pt x="47" y="0"/>
                </a:moveTo>
                <a:cubicBezTo>
                  <a:pt x="47" y="0"/>
                  <a:pt x="47" y="0"/>
                  <a:pt x="47" y="0"/>
                </a:cubicBezTo>
                <a:cubicBezTo>
                  <a:pt x="47" y="0"/>
                  <a:pt x="47" y="0"/>
                  <a:pt x="47" y="0"/>
                </a:cubicBezTo>
              </a:path>
            </a:pathLst>
          </a:custGeom>
          <a:solidFill>
            <a:srgbClr val="D87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3" name="ExtraShape6">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DEDACA14-B9A7-4C1A-B1FD-C38054588BD5}"/>
              </a:ext>
            </a:extLst>
          </p:cNvPr>
          <p:cNvSpPr/>
          <p:nvPr/>
        </p:nvSpPr>
        <p:spPr bwMode="auto">
          <a:xfrm>
            <a:off x="1906491" y="3502812"/>
            <a:ext cx="16944" cy="8970"/>
          </a:xfrm>
          <a:custGeom>
            <a:avLst/>
            <a:gdLst>
              <a:gd name="T0" fmla="*/ 18 w 18"/>
              <a:gd name="T1" fmla="*/ 0 h 10"/>
              <a:gd name="T2" fmla="*/ 0 w 18"/>
              <a:gd name="T3" fmla="*/ 10 h 10"/>
              <a:gd name="T4" fmla="*/ 18 w 18"/>
              <a:gd name="T5" fmla="*/ 0 h 10"/>
            </a:gdLst>
            <a:ahLst/>
            <a:cxnLst>
              <a:cxn ang="0">
                <a:pos x="T0" y="T1"/>
              </a:cxn>
              <a:cxn ang="0">
                <a:pos x="T2" y="T3"/>
              </a:cxn>
              <a:cxn ang="0">
                <a:pos x="T4" y="T5"/>
              </a:cxn>
            </a:cxnLst>
            <a:rect l="0" t="0" r="r" b="b"/>
            <a:pathLst>
              <a:path w="18" h="10">
                <a:moveTo>
                  <a:pt x="18" y="0"/>
                </a:moveTo>
                <a:cubicBezTo>
                  <a:pt x="17" y="3"/>
                  <a:pt x="9" y="7"/>
                  <a:pt x="0" y="10"/>
                </a:cubicBezTo>
                <a:cubicBezTo>
                  <a:pt x="9" y="8"/>
                  <a:pt x="17" y="4"/>
                  <a:pt x="18" y="0"/>
                </a:cubicBezTo>
              </a:path>
            </a:pathLst>
          </a:custGeom>
          <a:solidFill>
            <a:srgbClr val="D873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4" name="ExtraShape4">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244B12B-FDB8-4CD6-B2B3-F2061DB3FD84}"/>
              </a:ext>
            </a:extLst>
          </p:cNvPr>
          <p:cNvSpPr/>
          <p:nvPr/>
        </p:nvSpPr>
        <p:spPr bwMode="auto">
          <a:xfrm>
            <a:off x="2165787" y="2781208"/>
            <a:ext cx="2543679" cy="107124"/>
          </a:xfrm>
          <a:prstGeom prst="roundRect">
            <a:avLst>
              <a:gd name="adj" fmla="val 50000"/>
            </a:avLst>
          </a:prstGeom>
          <a:solidFill>
            <a:srgbClr val="778495"/>
          </a:solidFill>
          <a:ln>
            <a:noFill/>
          </a:ln>
        </p:spPr>
        <p:txBody>
          <a:bodyPr vert="horz" wrap="square" lIns="91440" tIns="45720" rIns="91440" bIns="45720" numCol="1" rtlCol="0"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5" name="ExtraShape">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0090CE39-AB70-45CB-9BA1-90936C600C86}"/>
              </a:ext>
            </a:extLst>
          </p:cNvPr>
          <p:cNvSpPr/>
          <p:nvPr/>
        </p:nvSpPr>
        <p:spPr bwMode="auto">
          <a:xfrm>
            <a:off x="2165787" y="4610511"/>
            <a:ext cx="2543679" cy="107124"/>
          </a:xfrm>
          <a:prstGeom prst="roundRect">
            <a:avLst>
              <a:gd name="adj" fmla="val 50000"/>
            </a:avLst>
          </a:prstGeom>
          <a:solidFill>
            <a:srgbClr val="778495"/>
          </a:solidFill>
          <a:ln>
            <a:noFill/>
          </a:ln>
        </p:spPr>
        <p:txBody>
          <a:bodyPr vert="horz" wrap="square" lIns="91440" tIns="45720" rIns="91440" bIns="45720" numCol="1" rtlCol="0" anchor="t" anchorCtr="0" compatLnSpc="1">
            <a:prstTxWarp prst="textNoShape">
              <a:avLst/>
            </a:prstTxWarp>
          </a:bodyPr>
          <a:lstStyle/>
          <a:p>
            <a:pPr defTabSz="914400" fontAlgn="ctr">
              <a:defRPr/>
            </a:pPr>
            <a:endParaRPr lang="en-US" altLang="zh-CN" sz="1600" kern="0" dirty="0">
              <a:solidFill>
                <a:srgbClr val="000000"/>
              </a:solidFill>
              <a:latin typeface="Huawei Sans" panose="020C0503030203020204" pitchFamily="34" charset="0"/>
              <a:ea typeface="微软雅黑" panose="020B0503020204020204" pitchFamily="34" charset="-122"/>
            </a:endParaRPr>
          </a:p>
        </p:txBody>
      </p:sp>
      <p:sp>
        <p:nvSpPr>
          <p:cNvPr id="56" name="CustomText">
            <a:extLst>
              <a:ext uri="{FF2B5EF4-FFF2-40B4-BE49-F238E27FC236}">
                <a16:creationId xmlns:a14="http://schemas.microsoft.com/office/drawing/2010/main" xmlns:p14="http://schemas.microsoft.com/office/powerpoint/2010/main" xmlns:lc="http://schemas.openxmlformats.org/drawingml/2006/lockedCanvas" xmlns:a16="http://schemas.microsoft.com/office/drawing/2014/main" xmlns="" id="{2F208270-A977-4862-B75B-CF8C7F652E46}"/>
              </a:ext>
            </a:extLst>
          </p:cNvPr>
          <p:cNvSpPr/>
          <p:nvPr/>
        </p:nvSpPr>
        <p:spPr>
          <a:xfrm>
            <a:off x="2659461" y="3282796"/>
            <a:ext cx="1851250" cy="383448"/>
          </a:xfrm>
          <a:prstGeom prst="rect">
            <a:avLst/>
          </a:prstGeom>
          <a:noFill/>
        </p:spPr>
        <p:txBody>
          <a:bodyPr wrap="square" lIns="90000" tIns="46800" rIns="90000" bIns="46800" anchor="ctr">
            <a:noAutofit/>
          </a:bodyPr>
          <a:lstStyle/>
          <a:p>
            <a:pPr algn="ctr" defTabSz="914400" fontAlgn="ctr">
              <a:defRPr/>
            </a:pPr>
            <a:r>
              <a:rPr lang="en-US" sz="1200" b="1" dirty="0">
                <a:solidFill>
                  <a:srgbClr val="778495">
                    <a:lumMod val="75000"/>
                  </a:srgbClr>
                </a:solidFill>
                <a:latin typeface="Huawei Sans" panose="020C0503030203020204" pitchFamily="34" charset="0"/>
              </a:rPr>
              <a:t>Transfer-to-maintenance training for XX migration project</a:t>
            </a:r>
            <a:endParaRPr lang="en-US" altLang="zh-CN" sz="1200" b="1" kern="0" dirty="0">
              <a:solidFill>
                <a:srgbClr val="778495">
                  <a:lumMod val="75000"/>
                </a:srgbClr>
              </a:solidFill>
              <a:latin typeface="Huawei Sans" panose="020C0503030203020204" pitchFamily="34" charset="0"/>
              <a:ea typeface="微软雅黑" panose="020B0503020204020204" pitchFamily="34" charset="-122"/>
            </a:endParaRPr>
          </a:p>
        </p:txBody>
      </p:sp>
      <p:sp>
        <p:nvSpPr>
          <p:cNvPr id="101" name="文本占位符 2"/>
          <p:cNvSpPr txBox="1">
            <a:spLocks/>
          </p:cNvSpPr>
          <p:nvPr/>
        </p:nvSpPr>
        <p:spPr bwMode="auto">
          <a:xfrm>
            <a:off x="468501" y="5186392"/>
            <a:ext cx="5558919" cy="7910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a:latin typeface="Huawei Sans" panose="020C0503030203020204" pitchFamily="34" charset="0"/>
              </a:rPr>
              <a:t>If the migration project involves new devices and new configurations, organize training for the customer after the migration is complete.</a:t>
            </a:r>
            <a:endParaRPr lang="en-US" altLang="zh-CN" sz="1400" dirty="0">
              <a:latin typeface="Huawei Sans" panose="020C0503030203020204" pitchFamily="34" charset="0"/>
            </a:endParaRPr>
          </a:p>
        </p:txBody>
      </p:sp>
      <p:sp>
        <p:nvSpPr>
          <p:cNvPr id="102" name="文本占位符 2"/>
          <p:cNvSpPr txBox="1">
            <a:spLocks/>
          </p:cNvSpPr>
          <p:nvPr/>
        </p:nvSpPr>
        <p:spPr bwMode="auto">
          <a:xfrm>
            <a:off x="6190171" y="5186392"/>
            <a:ext cx="5558919" cy="79106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a:latin typeface="Huawei Sans" panose="020C0503030203020204" pitchFamily="34" charset="0"/>
              </a:rPr>
              <a:t>To facilitate subsequent maintenance, transfer the documents involved in the migration to the customer after the migration is complete.</a:t>
            </a:r>
            <a:endParaRPr lang="en-US" altLang="zh-CN" sz="1400" dirty="0">
              <a:latin typeface="Huawei Sans" panose="020C0503030203020204" pitchFamily="34" charset="0"/>
            </a:endParaRPr>
          </a:p>
        </p:txBody>
      </p:sp>
      <p:sp>
        <p:nvSpPr>
          <p:cNvPr id="103" name="microsoft-word-document-file_32745"/>
          <p:cNvSpPr>
            <a:spLocks noChangeAspect="1"/>
          </p:cNvSpPr>
          <p:nvPr/>
        </p:nvSpPr>
        <p:spPr bwMode="auto">
          <a:xfrm>
            <a:off x="7846482" y="3267248"/>
            <a:ext cx="451371" cy="609684"/>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00B0F0"/>
          </a:solidFill>
          <a:ln>
            <a:noFill/>
          </a:ln>
        </p:spPr>
        <p:txBody>
          <a:bodyPr/>
          <a:lstStyle/>
          <a:p>
            <a:pPr fontAlgn="ctr"/>
            <a:endParaRPr lang="en-US" altLang="zh-CN" sz="1600" dirty="0">
              <a:latin typeface="Huawei Sans" panose="020C0503030203020204" pitchFamily="34" charset="0"/>
            </a:endParaRPr>
          </a:p>
        </p:txBody>
      </p:sp>
      <p:sp>
        <p:nvSpPr>
          <p:cNvPr id="104" name="microsoft-word-document-file_32745"/>
          <p:cNvSpPr>
            <a:spLocks noChangeAspect="1"/>
          </p:cNvSpPr>
          <p:nvPr/>
        </p:nvSpPr>
        <p:spPr bwMode="auto">
          <a:xfrm>
            <a:off x="8371023" y="3682402"/>
            <a:ext cx="451371" cy="609684"/>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00B0F0"/>
          </a:solidFill>
          <a:ln>
            <a:noFill/>
          </a:ln>
        </p:spPr>
        <p:txBody>
          <a:bodyPr/>
          <a:lstStyle/>
          <a:p>
            <a:pPr fontAlgn="ctr"/>
            <a:endParaRPr lang="en-US" altLang="zh-CN" sz="1600" dirty="0">
              <a:latin typeface="Huawei Sans" panose="020C0503030203020204" pitchFamily="34" charset="0"/>
            </a:endParaRPr>
          </a:p>
        </p:txBody>
      </p:sp>
      <p:sp>
        <p:nvSpPr>
          <p:cNvPr id="107" name="microsoft-word-document-file_32745"/>
          <p:cNvSpPr>
            <a:spLocks noChangeAspect="1"/>
          </p:cNvSpPr>
          <p:nvPr/>
        </p:nvSpPr>
        <p:spPr bwMode="auto">
          <a:xfrm>
            <a:off x="8895564" y="4097556"/>
            <a:ext cx="451371" cy="609684"/>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00B0F0"/>
          </a:solidFill>
          <a:ln>
            <a:noFill/>
          </a:ln>
        </p:spPr>
        <p:txBody>
          <a:bodyPr/>
          <a:lstStyle/>
          <a:p>
            <a:pPr fontAlgn="ctr"/>
            <a:endParaRPr lang="en-US" altLang="zh-CN" sz="1600" dirty="0">
              <a:latin typeface="Huawei Sans" panose="020C0503030203020204" pitchFamily="34" charset="0"/>
            </a:endParaRPr>
          </a:p>
        </p:txBody>
      </p:sp>
      <p:sp>
        <p:nvSpPr>
          <p:cNvPr id="108" name="microsoft-word-document-file_32745"/>
          <p:cNvSpPr>
            <a:spLocks noChangeAspect="1"/>
          </p:cNvSpPr>
          <p:nvPr/>
        </p:nvSpPr>
        <p:spPr bwMode="auto">
          <a:xfrm>
            <a:off x="9420106" y="4512711"/>
            <a:ext cx="451371" cy="609684"/>
          </a:xfrm>
          <a:custGeom>
            <a:avLst/>
            <a:gdLst>
              <a:gd name="T0" fmla="*/ 385 w 4638"/>
              <a:gd name="T1" fmla="*/ 0 h 6274"/>
              <a:gd name="T2" fmla="*/ 0 w 4638"/>
              <a:gd name="T3" fmla="*/ 5890 h 6274"/>
              <a:gd name="T4" fmla="*/ 4253 w 4638"/>
              <a:gd name="T5" fmla="*/ 6274 h 6274"/>
              <a:gd name="T6" fmla="*/ 4638 w 4638"/>
              <a:gd name="T7" fmla="*/ 1190 h 6274"/>
              <a:gd name="T8" fmla="*/ 3634 w 4638"/>
              <a:gd name="T9" fmla="*/ 576 h 6274"/>
              <a:gd name="T10" fmla="*/ 3634 w 4638"/>
              <a:gd name="T11" fmla="*/ 1097 h 6274"/>
              <a:gd name="T12" fmla="*/ 4315 w 4638"/>
              <a:gd name="T13" fmla="*/ 5890 h 6274"/>
              <a:gd name="T14" fmla="*/ 385 w 4638"/>
              <a:gd name="T15" fmla="*/ 5951 h 6274"/>
              <a:gd name="T16" fmla="*/ 324 w 4638"/>
              <a:gd name="T17" fmla="*/ 385 h 6274"/>
              <a:gd name="T18" fmla="*/ 3311 w 4638"/>
              <a:gd name="T19" fmla="*/ 323 h 6274"/>
              <a:gd name="T20" fmla="*/ 3472 w 4638"/>
              <a:gd name="T21" fmla="*/ 1420 h 6274"/>
              <a:gd name="T22" fmla="*/ 4315 w 4638"/>
              <a:gd name="T23" fmla="*/ 5890 h 6274"/>
              <a:gd name="T24" fmla="*/ 603 w 4638"/>
              <a:gd name="T25" fmla="*/ 818 h 6274"/>
              <a:gd name="T26" fmla="*/ 1004 w 4638"/>
              <a:gd name="T27" fmla="*/ 1482 h 6274"/>
              <a:gd name="T28" fmla="*/ 1135 w 4638"/>
              <a:gd name="T29" fmla="*/ 1479 h 6274"/>
              <a:gd name="T30" fmla="*/ 1535 w 4638"/>
              <a:gd name="T31" fmla="*/ 818 h 6274"/>
              <a:gd name="T32" fmla="*/ 1753 w 4638"/>
              <a:gd name="T33" fmla="*/ 1747 h 6274"/>
              <a:gd name="T34" fmla="*/ 1819 w 4638"/>
              <a:gd name="T35" fmla="*/ 1480 h 6274"/>
              <a:gd name="T36" fmla="*/ 2232 w 4638"/>
              <a:gd name="T37" fmla="*/ 818 h 6274"/>
              <a:gd name="T38" fmla="*/ 1631 w 4638"/>
              <a:gd name="T39" fmla="*/ 2147 h 6274"/>
              <a:gd name="T40" fmla="*/ 1412 w 4638"/>
              <a:gd name="T41" fmla="*/ 1229 h 6274"/>
              <a:gd name="T42" fmla="*/ 1164 w 4638"/>
              <a:gd name="T43" fmla="*/ 2147 h 6274"/>
              <a:gd name="T44" fmla="*/ 940 w 4638"/>
              <a:gd name="T45" fmla="*/ 2147 h 6274"/>
              <a:gd name="T46" fmla="*/ 3863 w 4638"/>
              <a:gd name="T47" fmla="*/ 1865 h 6274"/>
              <a:gd name="T48" fmla="*/ 3863 w 4638"/>
              <a:gd name="T49" fmla="*/ 2107 h 6274"/>
              <a:gd name="T50" fmla="*/ 2296 w 4638"/>
              <a:gd name="T51" fmla="*/ 1986 h 6274"/>
              <a:gd name="T52" fmla="*/ 3984 w 4638"/>
              <a:gd name="T53" fmla="*/ 2794 h 6274"/>
              <a:gd name="T54" fmla="*/ 853 w 4638"/>
              <a:gd name="T55" fmla="*/ 2915 h 6274"/>
              <a:gd name="T56" fmla="*/ 853 w 4638"/>
              <a:gd name="T57" fmla="*/ 2673 h 6274"/>
              <a:gd name="T58" fmla="*/ 3984 w 4638"/>
              <a:gd name="T59" fmla="*/ 2794 h 6274"/>
              <a:gd name="T60" fmla="*/ 3863 w 4638"/>
              <a:gd name="T61" fmla="*/ 3631 h 6274"/>
              <a:gd name="T62" fmla="*/ 732 w 4638"/>
              <a:gd name="T63" fmla="*/ 3510 h 6274"/>
              <a:gd name="T64" fmla="*/ 3863 w 4638"/>
              <a:gd name="T65" fmla="*/ 3389 h 6274"/>
              <a:gd name="T66" fmla="*/ 3984 w 4638"/>
              <a:gd name="T67" fmla="*/ 4227 h 6274"/>
              <a:gd name="T68" fmla="*/ 853 w 4638"/>
              <a:gd name="T69" fmla="*/ 4348 h 6274"/>
              <a:gd name="T70" fmla="*/ 853 w 4638"/>
              <a:gd name="T71" fmla="*/ 4106 h 6274"/>
              <a:gd name="T72" fmla="*/ 3984 w 4638"/>
              <a:gd name="T73" fmla="*/ 4227 h 6274"/>
              <a:gd name="T74" fmla="*/ 3863 w 4638"/>
              <a:gd name="T75" fmla="*/ 5074 h 6274"/>
              <a:gd name="T76" fmla="*/ 732 w 4638"/>
              <a:gd name="T77" fmla="*/ 4953 h 6274"/>
              <a:gd name="T78" fmla="*/ 3863 w 4638"/>
              <a:gd name="T79" fmla="*/ 4832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38" h="6274">
                <a:moveTo>
                  <a:pt x="3543" y="0"/>
                </a:moveTo>
                <a:lnTo>
                  <a:pt x="385" y="0"/>
                </a:lnTo>
                <a:cubicBezTo>
                  <a:pt x="173" y="0"/>
                  <a:pt x="0" y="173"/>
                  <a:pt x="0" y="385"/>
                </a:cubicBezTo>
                <a:lnTo>
                  <a:pt x="0" y="5890"/>
                </a:lnTo>
                <a:cubicBezTo>
                  <a:pt x="0" y="6102"/>
                  <a:pt x="173" y="6274"/>
                  <a:pt x="385" y="6274"/>
                </a:cubicBezTo>
                <a:lnTo>
                  <a:pt x="4253" y="6274"/>
                </a:lnTo>
                <a:cubicBezTo>
                  <a:pt x="4466" y="6274"/>
                  <a:pt x="4638" y="6102"/>
                  <a:pt x="4638" y="5890"/>
                </a:cubicBezTo>
                <a:lnTo>
                  <a:pt x="4638" y="1190"/>
                </a:lnTo>
                <a:lnTo>
                  <a:pt x="3543" y="0"/>
                </a:lnTo>
                <a:close/>
                <a:moveTo>
                  <a:pt x="3634" y="576"/>
                </a:moveTo>
                <a:lnTo>
                  <a:pt x="4114" y="1097"/>
                </a:lnTo>
                <a:lnTo>
                  <a:pt x="3634" y="1097"/>
                </a:lnTo>
                <a:lnTo>
                  <a:pt x="3634" y="576"/>
                </a:lnTo>
                <a:close/>
                <a:moveTo>
                  <a:pt x="4315" y="5890"/>
                </a:moveTo>
                <a:cubicBezTo>
                  <a:pt x="4315" y="5924"/>
                  <a:pt x="4287" y="5951"/>
                  <a:pt x="4253" y="5951"/>
                </a:cubicBezTo>
                <a:lnTo>
                  <a:pt x="385" y="5951"/>
                </a:lnTo>
                <a:cubicBezTo>
                  <a:pt x="351" y="5951"/>
                  <a:pt x="324" y="5924"/>
                  <a:pt x="324" y="5890"/>
                </a:cubicBezTo>
                <a:lnTo>
                  <a:pt x="324" y="385"/>
                </a:lnTo>
                <a:cubicBezTo>
                  <a:pt x="324" y="351"/>
                  <a:pt x="351" y="323"/>
                  <a:pt x="385" y="323"/>
                </a:cubicBezTo>
                <a:lnTo>
                  <a:pt x="3311" y="323"/>
                </a:lnTo>
                <a:lnTo>
                  <a:pt x="3311" y="1259"/>
                </a:lnTo>
                <a:cubicBezTo>
                  <a:pt x="3311" y="1348"/>
                  <a:pt x="3383" y="1420"/>
                  <a:pt x="3472" y="1420"/>
                </a:cubicBezTo>
                <a:lnTo>
                  <a:pt x="4315" y="1420"/>
                </a:lnTo>
                <a:lnTo>
                  <a:pt x="4315" y="5890"/>
                </a:lnTo>
                <a:close/>
                <a:moveTo>
                  <a:pt x="940" y="2147"/>
                </a:moveTo>
                <a:lnTo>
                  <a:pt x="603" y="818"/>
                </a:lnTo>
                <a:lnTo>
                  <a:pt x="848" y="818"/>
                </a:lnTo>
                <a:lnTo>
                  <a:pt x="1004" y="1482"/>
                </a:lnTo>
                <a:cubicBezTo>
                  <a:pt x="1026" y="1575"/>
                  <a:pt x="1047" y="1669"/>
                  <a:pt x="1065" y="1756"/>
                </a:cubicBezTo>
                <a:cubicBezTo>
                  <a:pt x="1086" y="1667"/>
                  <a:pt x="1111" y="1572"/>
                  <a:pt x="1135" y="1479"/>
                </a:cubicBezTo>
                <a:lnTo>
                  <a:pt x="1310" y="818"/>
                </a:lnTo>
                <a:lnTo>
                  <a:pt x="1535" y="818"/>
                </a:lnTo>
                <a:lnTo>
                  <a:pt x="1695" y="1484"/>
                </a:lnTo>
                <a:cubicBezTo>
                  <a:pt x="1715" y="1571"/>
                  <a:pt x="1736" y="1661"/>
                  <a:pt x="1753" y="1747"/>
                </a:cubicBezTo>
                <a:cubicBezTo>
                  <a:pt x="1771" y="1670"/>
                  <a:pt x="1791" y="1591"/>
                  <a:pt x="1811" y="1510"/>
                </a:cubicBezTo>
                <a:lnTo>
                  <a:pt x="1819" y="1480"/>
                </a:lnTo>
                <a:lnTo>
                  <a:pt x="1992" y="818"/>
                </a:lnTo>
                <a:lnTo>
                  <a:pt x="2232" y="818"/>
                </a:lnTo>
                <a:lnTo>
                  <a:pt x="1855" y="2147"/>
                </a:lnTo>
                <a:lnTo>
                  <a:pt x="1631" y="2147"/>
                </a:lnTo>
                <a:lnTo>
                  <a:pt x="1465" y="1465"/>
                </a:lnTo>
                <a:cubicBezTo>
                  <a:pt x="1445" y="1381"/>
                  <a:pt x="1427" y="1304"/>
                  <a:pt x="1412" y="1229"/>
                </a:cubicBezTo>
                <a:cubicBezTo>
                  <a:pt x="1395" y="1304"/>
                  <a:pt x="1375" y="1381"/>
                  <a:pt x="1351" y="1466"/>
                </a:cubicBezTo>
                <a:lnTo>
                  <a:pt x="1164" y="2147"/>
                </a:lnTo>
                <a:lnTo>
                  <a:pt x="940" y="2147"/>
                </a:lnTo>
                <a:lnTo>
                  <a:pt x="940" y="2147"/>
                </a:lnTo>
                <a:close/>
                <a:moveTo>
                  <a:pt x="2417" y="1865"/>
                </a:moveTo>
                <a:lnTo>
                  <a:pt x="3863" y="1865"/>
                </a:lnTo>
                <a:cubicBezTo>
                  <a:pt x="3930" y="1865"/>
                  <a:pt x="3984" y="1919"/>
                  <a:pt x="3984" y="1986"/>
                </a:cubicBezTo>
                <a:cubicBezTo>
                  <a:pt x="3984" y="2053"/>
                  <a:pt x="3930" y="2107"/>
                  <a:pt x="3863" y="2107"/>
                </a:cubicBezTo>
                <a:lnTo>
                  <a:pt x="2417" y="2107"/>
                </a:lnTo>
                <a:cubicBezTo>
                  <a:pt x="2350" y="2107"/>
                  <a:pt x="2296" y="2053"/>
                  <a:pt x="2296" y="1986"/>
                </a:cubicBezTo>
                <a:cubicBezTo>
                  <a:pt x="2296" y="1919"/>
                  <a:pt x="2350" y="1865"/>
                  <a:pt x="2417" y="1865"/>
                </a:cubicBezTo>
                <a:close/>
                <a:moveTo>
                  <a:pt x="3984" y="2794"/>
                </a:moveTo>
                <a:cubicBezTo>
                  <a:pt x="3984" y="2861"/>
                  <a:pt x="3930" y="2915"/>
                  <a:pt x="3863" y="2915"/>
                </a:cubicBezTo>
                <a:lnTo>
                  <a:pt x="853" y="2915"/>
                </a:lnTo>
                <a:cubicBezTo>
                  <a:pt x="786" y="2915"/>
                  <a:pt x="732" y="2861"/>
                  <a:pt x="732" y="2794"/>
                </a:cubicBezTo>
                <a:cubicBezTo>
                  <a:pt x="732" y="2727"/>
                  <a:pt x="786" y="2673"/>
                  <a:pt x="853" y="2673"/>
                </a:cubicBezTo>
                <a:lnTo>
                  <a:pt x="3863" y="2673"/>
                </a:lnTo>
                <a:cubicBezTo>
                  <a:pt x="3930" y="2673"/>
                  <a:pt x="3984" y="2727"/>
                  <a:pt x="3984" y="2794"/>
                </a:cubicBezTo>
                <a:close/>
                <a:moveTo>
                  <a:pt x="3984" y="3510"/>
                </a:moveTo>
                <a:cubicBezTo>
                  <a:pt x="3984" y="3577"/>
                  <a:pt x="3930" y="3631"/>
                  <a:pt x="3863" y="3631"/>
                </a:cubicBezTo>
                <a:lnTo>
                  <a:pt x="853" y="3631"/>
                </a:lnTo>
                <a:cubicBezTo>
                  <a:pt x="786" y="3631"/>
                  <a:pt x="732" y="3577"/>
                  <a:pt x="732" y="3510"/>
                </a:cubicBezTo>
                <a:cubicBezTo>
                  <a:pt x="732" y="3444"/>
                  <a:pt x="786" y="3389"/>
                  <a:pt x="853" y="3389"/>
                </a:cubicBezTo>
                <a:lnTo>
                  <a:pt x="3863" y="3389"/>
                </a:lnTo>
                <a:cubicBezTo>
                  <a:pt x="3930" y="3389"/>
                  <a:pt x="3984" y="3444"/>
                  <a:pt x="3984" y="3510"/>
                </a:cubicBezTo>
                <a:close/>
                <a:moveTo>
                  <a:pt x="3984" y="4227"/>
                </a:moveTo>
                <a:cubicBezTo>
                  <a:pt x="3984" y="4294"/>
                  <a:pt x="3930" y="4348"/>
                  <a:pt x="3863" y="4348"/>
                </a:cubicBezTo>
                <a:lnTo>
                  <a:pt x="853" y="4348"/>
                </a:lnTo>
                <a:cubicBezTo>
                  <a:pt x="786" y="4348"/>
                  <a:pt x="732" y="4294"/>
                  <a:pt x="732" y="4227"/>
                </a:cubicBezTo>
                <a:cubicBezTo>
                  <a:pt x="732" y="4160"/>
                  <a:pt x="786" y="4106"/>
                  <a:pt x="853" y="4106"/>
                </a:cubicBezTo>
                <a:lnTo>
                  <a:pt x="3863" y="4106"/>
                </a:lnTo>
                <a:cubicBezTo>
                  <a:pt x="3930" y="4106"/>
                  <a:pt x="3984" y="4160"/>
                  <a:pt x="3984" y="4227"/>
                </a:cubicBezTo>
                <a:close/>
                <a:moveTo>
                  <a:pt x="3984" y="4953"/>
                </a:moveTo>
                <a:cubicBezTo>
                  <a:pt x="3984" y="5020"/>
                  <a:pt x="3930" y="5074"/>
                  <a:pt x="3863" y="5074"/>
                </a:cubicBezTo>
                <a:lnTo>
                  <a:pt x="853" y="5074"/>
                </a:lnTo>
                <a:cubicBezTo>
                  <a:pt x="786" y="5074"/>
                  <a:pt x="732" y="5020"/>
                  <a:pt x="732" y="4953"/>
                </a:cubicBezTo>
                <a:cubicBezTo>
                  <a:pt x="732" y="4886"/>
                  <a:pt x="786" y="4832"/>
                  <a:pt x="853" y="4832"/>
                </a:cubicBezTo>
                <a:lnTo>
                  <a:pt x="3863" y="4832"/>
                </a:lnTo>
                <a:cubicBezTo>
                  <a:pt x="3930" y="4832"/>
                  <a:pt x="3984" y="4886"/>
                  <a:pt x="3984" y="4953"/>
                </a:cubicBezTo>
                <a:close/>
              </a:path>
            </a:pathLst>
          </a:custGeom>
          <a:solidFill>
            <a:srgbClr val="00B0F0"/>
          </a:solidFill>
          <a:ln>
            <a:noFill/>
          </a:ln>
        </p:spPr>
        <p:txBody>
          <a:bodyPr/>
          <a:lstStyle/>
          <a:p>
            <a:pPr fontAlgn="ctr"/>
            <a:endParaRPr lang="en-US" altLang="zh-CN" sz="1600" dirty="0">
              <a:latin typeface="Huawei Sans" panose="020C0503030203020204" pitchFamily="34" charset="0"/>
            </a:endParaRPr>
          </a:p>
        </p:txBody>
      </p:sp>
      <p:grpSp>
        <p:nvGrpSpPr>
          <p:cNvPr id="60" name="组合 59"/>
          <p:cNvGrpSpPr/>
          <p:nvPr/>
        </p:nvGrpSpPr>
        <p:grpSpPr>
          <a:xfrm>
            <a:off x="7154200" y="76200"/>
            <a:ext cx="4531254" cy="213120"/>
            <a:chOff x="5725449" y="76200"/>
            <a:chExt cx="4531254" cy="213120"/>
          </a:xfrm>
        </p:grpSpPr>
        <p:sp>
          <p:nvSpPr>
            <p:cNvPr id="61" name="五边形 60"/>
            <p:cNvSpPr/>
            <p:nvPr/>
          </p:nvSpPr>
          <p:spPr bwMode="auto">
            <a:xfrm>
              <a:off x="5725449" y="76200"/>
              <a:ext cx="1626685" cy="21312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Preparation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燕尾形 61"/>
            <p:cNvSpPr/>
            <p:nvPr/>
          </p:nvSpPr>
          <p:spPr bwMode="auto">
            <a:xfrm>
              <a:off x="7256209" y="76200"/>
              <a:ext cx="1836419"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dirty="0">
                  <a:latin typeface="Huawei Sans" panose="020C0503030203020204" pitchFamily="34" charset="0"/>
                </a:rPr>
                <a:t>Implementation Phase</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燕尾形 62"/>
            <p:cNvSpPr/>
            <p:nvPr/>
          </p:nvSpPr>
          <p:spPr bwMode="auto">
            <a:xfrm>
              <a:off x="8996703" y="76200"/>
              <a:ext cx="12600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100" b="1" dirty="0">
                  <a:solidFill>
                    <a:schemeClr val="bg1"/>
                  </a:solidFill>
                  <a:latin typeface="Huawei Sans" panose="020C0503030203020204" pitchFamily="34" charset="0"/>
                </a:rPr>
                <a:t>Closing Phase</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5889867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solidFill>
                  <a:schemeClr val="bg1">
                    <a:lumMod val="50000"/>
                  </a:schemeClr>
                </a:solidFill>
              </a:rPr>
              <a:t>Basic Concepts of Migration</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Migration Process</a:t>
            </a:r>
            <a:endParaRPr lang="en-US" altLang="zh-CN" dirty="0" smtClean="0">
              <a:solidFill>
                <a:schemeClr val="bg1">
                  <a:lumMod val="50000"/>
                </a:schemeClr>
              </a:solidFill>
              <a:sym typeface="Huawei Sans" panose="020C0503030203020204" pitchFamily="34" charset="0"/>
            </a:endParaRPr>
          </a:p>
          <a:p>
            <a:r>
              <a:rPr lang="en-US" b="1" dirty="0" smtClean="0"/>
              <a:t>Migration Cases</a:t>
            </a:r>
            <a:endParaRPr lang="en-US" altLang="zh-CN" b="1" dirty="0">
              <a:sym typeface="Huawei Sans" panose="020C0503030203020204" pitchFamily="34" charset="0"/>
            </a:endParaRPr>
          </a:p>
        </p:txBody>
      </p:sp>
    </p:spTree>
    <p:extLst>
      <p:ext uri="{BB962C8B-B14F-4D97-AF65-F5344CB8AC3E}">
        <p14:creationId xmlns:p14="http://schemas.microsoft.com/office/powerpoint/2010/main" val="30179194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t>The key point is to master the migration process and method based on actual migration cases, in addition to device configuration planning required by the migration.</a:t>
            </a:r>
            <a:endParaRPr lang="en-US" altLang="zh-CN" sz="1800" dirty="0" smtClean="0"/>
          </a:p>
          <a:p>
            <a:r>
              <a:rPr lang="en-US" sz="1800" dirty="0" smtClean="0"/>
              <a:t>Discuss migration scenarios based on the migration process and output the migration document based on the Project Migration Solution Template. The document includes the following contents:</a:t>
            </a:r>
            <a:endParaRPr lang="en-US" altLang="zh-CN" sz="1800" dirty="0" smtClean="0"/>
          </a:p>
          <a:p>
            <a:pPr lvl="1"/>
            <a:r>
              <a:rPr lang="en-US" sz="1600" dirty="0" smtClean="0"/>
              <a:t>Project survey and analysis: Analyze the live network topology and services, and identify the devices whose dynamic and static information needs to be collected.</a:t>
            </a:r>
            <a:endParaRPr lang="en-US" altLang="zh-CN" sz="1600" dirty="0" smtClean="0"/>
          </a:p>
          <a:p>
            <a:pPr lvl="1"/>
            <a:r>
              <a:rPr lang="en-US" sz="1600" dirty="0" smtClean="0"/>
              <a:t>Risk evaluation: Evaluate the risks that may occur during the migration and how to avoid the risks.</a:t>
            </a:r>
            <a:endParaRPr lang="en-US" altLang="zh-CN" sz="1600" dirty="0" smtClean="0"/>
          </a:p>
          <a:p>
            <a:pPr lvl="1"/>
            <a:r>
              <a:rPr lang="en-US" sz="1600" dirty="0" smtClean="0"/>
              <a:t>Migration solution: Specify the commands to be executed in each step and the time point of each step.</a:t>
            </a:r>
            <a:endParaRPr lang="en-US" altLang="zh-CN" sz="1600" dirty="0" smtClean="0"/>
          </a:p>
          <a:p>
            <a:pPr lvl="1"/>
            <a:r>
              <a:rPr lang="en-US" sz="1600" dirty="0" smtClean="0"/>
              <a:t>Test and check items: Determine the contents to be checked and tested after the migration.</a:t>
            </a:r>
            <a:endParaRPr lang="en-US" altLang="zh-CN" sz="1600" dirty="0" smtClean="0"/>
          </a:p>
          <a:p>
            <a:pPr lvl="1"/>
            <a:endParaRPr lang="en-US" altLang="zh-CN" sz="1600" dirty="0"/>
          </a:p>
        </p:txBody>
      </p:sp>
      <p:sp>
        <p:nvSpPr>
          <p:cNvPr id="2" name="标题 1"/>
          <p:cNvSpPr>
            <a:spLocks noGrp="1"/>
          </p:cNvSpPr>
          <p:nvPr>
            <p:ph type="title"/>
          </p:nvPr>
        </p:nvSpPr>
        <p:spPr/>
        <p:txBody>
          <a:bodyPr/>
          <a:lstStyle/>
          <a:p>
            <a:r>
              <a:rPr lang="en-US" smtClean="0"/>
              <a:t>Migration Cases — Precautions</a:t>
            </a:r>
            <a:endParaRPr lang="en-US" altLang="zh-CN" dirty="0"/>
          </a:p>
        </p:txBody>
      </p:sp>
      <p:grpSp>
        <p:nvGrpSpPr>
          <p:cNvPr id="9" name="组合 8"/>
          <p:cNvGrpSpPr/>
          <p:nvPr/>
        </p:nvGrpSpPr>
        <p:grpSpPr>
          <a:xfrm>
            <a:off x="7764781" y="76200"/>
            <a:ext cx="3920672" cy="213120"/>
            <a:chOff x="6336031" y="76200"/>
            <a:chExt cx="3920672" cy="213120"/>
          </a:xfrm>
        </p:grpSpPr>
        <p:sp>
          <p:nvSpPr>
            <p:cNvPr id="11" name="燕尾形 10"/>
            <p:cNvSpPr/>
            <p:nvPr/>
          </p:nvSpPr>
          <p:spPr bwMode="auto">
            <a:xfrm>
              <a:off x="6336031" y="76200"/>
              <a:ext cx="242131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rgbClr val="FFFFFF"/>
                  </a:solidFill>
                  <a:latin typeface="Huawei Sans" panose="020C0503030203020204" pitchFamily="34" charset="0"/>
                </a:rPr>
                <a:t>Precautions and Class Activities</a:t>
              </a:r>
            </a:p>
          </p:txBody>
        </p:sp>
        <p:sp>
          <p:nvSpPr>
            <p:cNvPr id="12" name="燕尾形 11"/>
            <p:cNvSpPr/>
            <p:nvPr/>
          </p:nvSpPr>
          <p:spPr bwMode="auto">
            <a:xfrm>
              <a:off x="8675370" y="76200"/>
              <a:ext cx="158133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Migration Scenario</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167932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Class Activities</a:t>
            </a:r>
            <a:endParaRPr lang="en-US" altLang="zh-CN" dirty="0"/>
          </a:p>
        </p:txBody>
      </p:sp>
      <p:sp>
        <p:nvSpPr>
          <p:cNvPr id="8" name="圆角矩形 7"/>
          <p:cNvSpPr/>
          <p:nvPr/>
        </p:nvSpPr>
        <p:spPr>
          <a:xfrm>
            <a:off x="1913474" y="1465940"/>
            <a:ext cx="9662831" cy="1008000"/>
          </a:xfrm>
          <a:prstGeom prst="roundRect">
            <a:avLst>
              <a:gd name="adj" fmla="val 858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285750" indent="-285750" fontAlgn="ctr">
              <a:lnSpc>
                <a:spcPct val="140000"/>
              </a:lnSpc>
              <a:spcBef>
                <a:spcPts val="600"/>
              </a:spcBef>
              <a:buFont typeface="Arial" panose="020B0604020202020204" pitchFamily="34" charset="0"/>
              <a:buChar char="•"/>
            </a:pPr>
            <a:r>
              <a:rPr lang="en-US" sz="1400" dirty="0">
                <a:solidFill>
                  <a:srgbClr val="1D1D1A"/>
                </a:solidFill>
                <a:latin typeface="Huawei Sans" panose="020C0503030203020204" pitchFamily="34" charset="0"/>
              </a:rPr>
              <a:t>The teacher introduces the scenario of the migration case, inputs the topology diagram and service planning, and conducts group discussion, </a:t>
            </a:r>
            <a:r>
              <a:rPr lang="en-US" sz="1400" dirty="0" smtClean="0">
                <a:solidFill>
                  <a:srgbClr val="1D1D1A"/>
                </a:solidFill>
                <a:latin typeface="Huawei Sans" panose="020C0503030203020204" pitchFamily="34" charset="0"/>
              </a:rPr>
              <a:t>make </a:t>
            </a:r>
            <a:r>
              <a:rPr lang="en-US" sz="1400" dirty="0">
                <a:solidFill>
                  <a:srgbClr val="1D1D1A"/>
                </a:solidFill>
                <a:latin typeface="Huawei Sans" panose="020C0503030203020204" pitchFamily="34" charset="0"/>
              </a:rPr>
              <a:t>a </a:t>
            </a:r>
            <a:r>
              <a:rPr lang="en-US" sz="1400" dirty="0" smtClean="0">
                <a:solidFill>
                  <a:srgbClr val="1D1D1A"/>
                </a:solidFill>
                <a:latin typeface="Huawei Sans" panose="020C0503030203020204" pitchFamily="34" charset="0"/>
              </a:rPr>
              <a:t>summary</a:t>
            </a:r>
            <a:r>
              <a:rPr lang="en-US" sz="1400" dirty="0">
                <a:solidFill>
                  <a:srgbClr val="1D1D1A"/>
                </a:solidFill>
                <a:latin typeface="Huawei Sans" panose="020C0503030203020204" pitchFamily="34" charset="0"/>
              </a:rPr>
              <a:t>, and output the migration cutover process, and cutover-related documents).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圆角矩形 11"/>
          <p:cNvSpPr/>
          <p:nvPr/>
        </p:nvSpPr>
        <p:spPr>
          <a:xfrm>
            <a:off x="521209" y="1465940"/>
            <a:ext cx="1318706" cy="1008000"/>
          </a:xfrm>
          <a:prstGeom prst="roundRect">
            <a:avLst>
              <a:gd name="adj" fmla="val 800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FFFFFF"/>
                </a:solidFill>
                <a:latin typeface="Huawei Sans" panose="020C0503030203020204" pitchFamily="34" charset="0"/>
              </a:rPr>
              <a:t>Background</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solidFill>
                  <a:srgbClr val="FFFFFF"/>
                </a:solidFill>
                <a:latin typeface="Huawei Sans" panose="020C0503030203020204" pitchFamily="34" charset="0"/>
              </a:rPr>
              <a:t>15 minutes</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a:xfrm>
            <a:off x="1913474" y="2616647"/>
            <a:ext cx="9662831" cy="1008000"/>
          </a:xfrm>
          <a:prstGeom prst="roundRect">
            <a:avLst>
              <a:gd name="adj" fmla="val 858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285750" indent="-285750" fontAlgn="ctr">
              <a:buFont typeface="Arial" panose="020B0604020202020204" pitchFamily="34" charset="0"/>
              <a:buChar char="•"/>
            </a:pPr>
            <a:r>
              <a:rPr lang="en-US" sz="1400" dirty="0">
                <a:solidFill>
                  <a:srgbClr val="1D1D1A"/>
                </a:solidFill>
                <a:latin typeface="Huawei Sans" panose="020C0503030203020204" pitchFamily="34" charset="0"/>
              </a:rPr>
              <a:t>Each group discusses and selects a team leader. The team leader is responsible for the final summary and report.</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圆角矩形 12"/>
          <p:cNvSpPr/>
          <p:nvPr/>
        </p:nvSpPr>
        <p:spPr>
          <a:xfrm>
            <a:off x="521209" y="2616647"/>
            <a:ext cx="1318706" cy="1008000"/>
          </a:xfrm>
          <a:prstGeom prst="roundRect">
            <a:avLst>
              <a:gd name="adj" fmla="val 800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FFFFFF"/>
                </a:solidFill>
                <a:latin typeface="Huawei Sans" panose="020C0503030203020204" pitchFamily="34" charset="0"/>
              </a:rPr>
              <a:t>Grouping </a:t>
            </a:r>
            <a:r>
              <a:rPr lang="en-US" sz="1400" dirty="0">
                <a:solidFill>
                  <a:srgbClr val="FFFFFF"/>
                </a:solidFill>
                <a:latin typeface="Huawei Sans" panose="020C0503030203020204" pitchFamily="34" charset="0"/>
              </a:rPr>
              <a:t>communication</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solidFill>
                  <a:srgbClr val="FFFFFF"/>
                </a:solidFill>
                <a:latin typeface="Huawei Sans" panose="020C0503030203020204" pitchFamily="34" charset="0"/>
              </a:rPr>
              <a:t>5 minutes</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圆角矩形 10"/>
          <p:cNvSpPr/>
          <p:nvPr/>
        </p:nvSpPr>
        <p:spPr>
          <a:xfrm>
            <a:off x="1913474" y="3767354"/>
            <a:ext cx="9662831" cy="1008000"/>
          </a:xfrm>
          <a:prstGeom prst="roundRect">
            <a:avLst>
              <a:gd name="adj" fmla="val 858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285750" indent="-285750" fontAlgn="ctr">
              <a:buFont typeface="Arial" panose="020B0604020202020204" pitchFamily="34" charset="0"/>
              <a:buChar char="•"/>
            </a:pPr>
            <a:r>
              <a:rPr lang="en-US" sz="1400" dirty="0">
                <a:solidFill>
                  <a:srgbClr val="1D1D1A"/>
                </a:solidFill>
                <a:latin typeface="Huawei Sans" panose="020C0503030203020204" pitchFamily="34" charset="0"/>
              </a:rPr>
              <a:t>Each group discusses the migration procedure, designs the contents to be configured, and outputs the migration document.</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圆角矩形 13"/>
          <p:cNvSpPr/>
          <p:nvPr/>
        </p:nvSpPr>
        <p:spPr>
          <a:xfrm>
            <a:off x="521209" y="3767354"/>
            <a:ext cx="1318706" cy="1008000"/>
          </a:xfrm>
          <a:prstGeom prst="roundRect">
            <a:avLst>
              <a:gd name="adj" fmla="val 800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FFFFFF"/>
                </a:solidFill>
                <a:latin typeface="Huawei Sans" panose="020C0503030203020204" pitchFamily="34" charset="0"/>
              </a:rPr>
              <a:t>Discussion</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solidFill>
                  <a:srgbClr val="FFFFFF"/>
                </a:solidFill>
                <a:latin typeface="Huawei Sans" panose="020C0503030203020204" pitchFamily="34" charset="0"/>
              </a:rPr>
              <a:t>30 minutes</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圆角矩形 14"/>
          <p:cNvSpPr/>
          <p:nvPr/>
        </p:nvSpPr>
        <p:spPr>
          <a:xfrm>
            <a:off x="1913474" y="4918061"/>
            <a:ext cx="9662831" cy="1008000"/>
          </a:xfrm>
          <a:prstGeom prst="roundRect">
            <a:avLst>
              <a:gd name="adj" fmla="val 858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72000" tIns="0" rIns="72000" bIns="0" numCol="1" spcCol="0" rtlCol="0" fromWordArt="0" anchor="ctr" anchorCtr="0" forceAA="0" compatLnSpc="1">
            <a:prstTxWarp prst="textNoShape">
              <a:avLst/>
            </a:prstTxWarp>
            <a:noAutofit/>
          </a:bodyPr>
          <a:lstStyle/>
          <a:p>
            <a:pPr marL="285750" indent="-285750" fontAlgn="ctr">
              <a:buFont typeface="Arial" panose="020B0604020202020204" pitchFamily="34" charset="0"/>
              <a:buChar char="•"/>
            </a:pPr>
            <a:r>
              <a:rPr lang="en-US" sz="1400" dirty="0">
                <a:solidFill>
                  <a:srgbClr val="1D1D1A"/>
                </a:solidFill>
                <a:latin typeface="Huawei Sans" panose="020C0503030203020204" pitchFamily="34" charset="0"/>
              </a:rPr>
              <a:t>Each group reports the discussion results and submits related documents.</a:t>
            </a:r>
            <a:endParaRPr lang="en-US" altLang="zh-CN" sz="14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a:xfrm>
            <a:off x="521209" y="4918061"/>
            <a:ext cx="1318706" cy="1008000"/>
          </a:xfrm>
          <a:prstGeom prst="roundRect">
            <a:avLst>
              <a:gd name="adj" fmla="val 800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FFFFFF"/>
                </a:solidFill>
                <a:latin typeface="Huawei Sans" panose="020C0503030203020204" pitchFamily="34" charset="0"/>
              </a:rPr>
              <a:t>Summary</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solidFill>
                  <a:srgbClr val="FFFFFF"/>
                </a:solidFill>
                <a:latin typeface="Huawei Sans" panose="020C0503030203020204" pitchFamily="34" charset="0"/>
              </a:rPr>
              <a:t>20 minutes</a:t>
            </a:r>
            <a:endParaRPr lang="en-US" altLang="zh-CN" sz="1400"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2" name="组合 21"/>
          <p:cNvGrpSpPr/>
          <p:nvPr/>
        </p:nvGrpSpPr>
        <p:grpSpPr>
          <a:xfrm>
            <a:off x="7764781" y="76200"/>
            <a:ext cx="3920672" cy="213120"/>
            <a:chOff x="6336031" y="76200"/>
            <a:chExt cx="3920672" cy="213120"/>
          </a:xfrm>
        </p:grpSpPr>
        <p:sp>
          <p:nvSpPr>
            <p:cNvPr id="23" name="燕尾形 22"/>
            <p:cNvSpPr/>
            <p:nvPr/>
          </p:nvSpPr>
          <p:spPr bwMode="auto">
            <a:xfrm>
              <a:off x="6336031" y="76200"/>
              <a:ext cx="2421318"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rgbClr val="FFFFFF"/>
                  </a:solidFill>
                  <a:latin typeface="Huawei Sans" panose="020C0503030203020204" pitchFamily="34" charset="0"/>
                </a:rPr>
                <a:t>Precautions and Class Activities</a:t>
              </a:r>
            </a:p>
          </p:txBody>
        </p:sp>
        <p:sp>
          <p:nvSpPr>
            <p:cNvPr id="24" name="燕尾形 23"/>
            <p:cNvSpPr/>
            <p:nvPr/>
          </p:nvSpPr>
          <p:spPr bwMode="auto">
            <a:xfrm>
              <a:off x="8675370" y="76200"/>
              <a:ext cx="1581333"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Migration Scenario</a:t>
              </a:r>
              <a:endParaRPr lang="en-US" altLang="zh-CN" sz="11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4054344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chor="ctr"/>
          <a:lstStyle/>
          <a:p>
            <a:r>
              <a:rPr lang="en-US" sz="3200" dirty="0" smtClean="0"/>
              <a:t>Introduction to the Early Stage of the Reconstruction Project</a:t>
            </a:r>
            <a:endParaRPr lang="en-US" altLang="zh-CN" sz="3200" dirty="0"/>
          </a:p>
        </p:txBody>
      </p:sp>
      <p:sp>
        <p:nvSpPr>
          <p:cNvPr id="4" name="文本占位符 2"/>
          <p:cNvSpPr txBox="1">
            <a:spLocks/>
          </p:cNvSpPr>
          <p:nvPr/>
        </p:nvSpPr>
        <p:spPr>
          <a:xfrm>
            <a:off x="468501" y="1233488"/>
            <a:ext cx="11372979" cy="38495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lang="en-US" sz="1800" dirty="0">
                <a:latin typeface="Huawei Sans" panose="020C0503030203020204" pitchFamily="34" charset="0"/>
              </a:rPr>
              <a:t>A company has multiple branches that are connected to the headquarters network through </a:t>
            </a:r>
            <a:r>
              <a:rPr lang="en-US" sz="1800" dirty="0" smtClean="0">
                <a:latin typeface="Huawei Sans" panose="020C0503030203020204" pitchFamily="34" charset="0"/>
              </a:rPr>
              <a:t>leased </a:t>
            </a:r>
            <a:r>
              <a:rPr lang="en-US" sz="1800" dirty="0">
                <a:latin typeface="Huawei Sans" panose="020C0503030203020204" pitchFamily="34" charset="0"/>
              </a:rPr>
              <a:t>lines. The following problems exist:</a:t>
            </a:r>
            <a:endParaRPr lang="en-US" altLang="zh-CN" sz="1800" dirty="0">
              <a:latin typeface="Huawei Sans" panose="020C0503030203020204" pitchFamily="34" charset="0"/>
            </a:endParaRPr>
          </a:p>
          <a:p>
            <a:pPr marL="630238" lvl="1" indent="-319088" fontAlgn="ctr"/>
            <a:r>
              <a:rPr lang="en-US" sz="1600" dirty="0">
                <a:latin typeface="Huawei Sans" panose="020C0503030203020204" pitchFamily="34" charset="0"/>
              </a:rPr>
              <a:t>The </a:t>
            </a:r>
            <a:r>
              <a:rPr lang="en-US" sz="1600" dirty="0" smtClean="0">
                <a:latin typeface="Huawei Sans" panose="020C0503030203020204" pitchFamily="34" charset="0"/>
              </a:rPr>
              <a:t>leased </a:t>
            </a:r>
            <a:r>
              <a:rPr lang="en-US" sz="1600" dirty="0">
                <a:latin typeface="Huawei Sans" panose="020C0503030203020204" pitchFamily="34" charset="0"/>
              </a:rPr>
              <a:t>line rate is low and cannot meet bandwidth-intensive requirements of new services.</a:t>
            </a:r>
            <a:endParaRPr lang="en-US" altLang="zh-CN" sz="1600" dirty="0">
              <a:latin typeface="Huawei Sans" panose="020C0503030203020204" pitchFamily="34" charset="0"/>
            </a:endParaRPr>
          </a:p>
          <a:p>
            <a:pPr marL="630238" lvl="1" indent="-319088" fontAlgn="ctr"/>
            <a:r>
              <a:rPr lang="en-US" sz="1600" dirty="0">
                <a:latin typeface="Huawei Sans" panose="020C0503030203020204" pitchFamily="34" charset="0"/>
              </a:rPr>
              <a:t>A single egress device and a single uplink </a:t>
            </a:r>
            <a:r>
              <a:rPr lang="en-US" sz="1600" dirty="0" smtClean="0">
                <a:latin typeface="Huawei Sans" panose="020C0503030203020204" pitchFamily="34" charset="0"/>
              </a:rPr>
              <a:t>(leased </a:t>
            </a:r>
            <a:r>
              <a:rPr lang="en-US" sz="1600" dirty="0">
                <a:latin typeface="Huawei Sans" panose="020C0503030203020204" pitchFamily="34" charset="0"/>
              </a:rPr>
              <a:t>line) are deployed at the egress of a branch, which may cause a single point of failure (SPOF).</a:t>
            </a:r>
            <a:endParaRPr lang="en-US" altLang="zh-CN" sz="1600" dirty="0">
              <a:latin typeface="Huawei Sans" panose="020C0503030203020204" pitchFamily="34" charset="0"/>
            </a:endParaRPr>
          </a:p>
          <a:p>
            <a:pPr marL="630238" lvl="1" indent="-319088" fontAlgn="ctr"/>
            <a:r>
              <a:rPr lang="en-US" sz="1600" dirty="0">
                <a:latin typeface="Huawei Sans" panose="020C0503030203020204" pitchFamily="34" charset="0"/>
              </a:rPr>
              <a:t>Increasing the </a:t>
            </a:r>
            <a:r>
              <a:rPr lang="en-US" sz="1600" dirty="0" smtClean="0">
                <a:latin typeface="Huawei Sans" panose="020C0503030203020204" pitchFamily="34" charset="0"/>
              </a:rPr>
              <a:t>leased </a:t>
            </a:r>
            <a:r>
              <a:rPr lang="en-US" sz="1600" dirty="0">
                <a:latin typeface="Huawei Sans" panose="020C0503030203020204" pitchFamily="34" charset="0"/>
              </a:rPr>
              <a:t>line rate causes a high cost.</a:t>
            </a:r>
            <a:endParaRPr lang="en-US" altLang="zh-CN" sz="1600" dirty="0">
              <a:latin typeface="Huawei Sans" panose="020C0503030203020204" pitchFamily="34" charset="0"/>
            </a:endParaRPr>
          </a:p>
          <a:p>
            <a:pPr marL="630238" lvl="1" indent="-319088" fontAlgn="ctr"/>
            <a:r>
              <a:rPr lang="en-US" sz="1600" dirty="0">
                <a:latin typeface="Huawei Sans" panose="020C0503030203020204" pitchFamily="34" charset="0"/>
              </a:rPr>
              <a:t>The standalone core switch is deployed, which may cause an SPOF.</a:t>
            </a:r>
            <a:endParaRPr lang="en-US" altLang="zh-CN" sz="1600" dirty="0">
              <a:latin typeface="Huawei Sans" panose="020C0503030203020204" pitchFamily="34" charset="0"/>
            </a:endParaRPr>
          </a:p>
          <a:p>
            <a:pPr marL="630238" lvl="1" indent="-319088" fontAlgn="ctr"/>
            <a:r>
              <a:rPr lang="en-US" sz="1600" dirty="0">
                <a:latin typeface="Huawei Sans" panose="020C0503030203020204" pitchFamily="34" charset="0"/>
              </a:rPr>
              <a:t>The performance of core switches and egress routers cannot provide good support for increasing end users in branches.</a:t>
            </a:r>
            <a:endParaRPr lang="en-US" altLang="zh-CN" sz="1600" dirty="0">
              <a:latin typeface="Huawei Sans" panose="020C0503030203020204" pitchFamily="34" charset="0"/>
            </a:endParaRPr>
          </a:p>
          <a:p>
            <a:pPr fontAlgn="ctr"/>
            <a:r>
              <a:rPr lang="en-US" sz="1800" dirty="0">
                <a:latin typeface="Huawei Sans" panose="020C0503030203020204" pitchFamily="34" charset="0"/>
              </a:rPr>
              <a:t>To solve the problems, the company decides to reconstruct the branch network to improve the reliability of the branch network and increase the bandwidth for communication with the headquarters.</a:t>
            </a:r>
          </a:p>
        </p:txBody>
      </p:sp>
      <p:grpSp>
        <p:nvGrpSpPr>
          <p:cNvPr id="10" name="组合 9"/>
          <p:cNvGrpSpPr/>
          <p:nvPr/>
        </p:nvGrpSpPr>
        <p:grpSpPr>
          <a:xfrm>
            <a:off x="7764781" y="76200"/>
            <a:ext cx="3920672" cy="213120"/>
            <a:chOff x="6336031" y="76200"/>
            <a:chExt cx="3920672" cy="213120"/>
          </a:xfrm>
        </p:grpSpPr>
        <p:sp>
          <p:nvSpPr>
            <p:cNvPr id="11" name="燕尾形 10"/>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12" name="燕尾形 11"/>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5822732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圆角矩形 132"/>
          <p:cNvSpPr/>
          <p:nvPr/>
        </p:nvSpPr>
        <p:spPr>
          <a:xfrm>
            <a:off x="5804314" y="5281255"/>
            <a:ext cx="5900630"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28" name="圆角矩形 127"/>
          <p:cNvSpPr/>
          <p:nvPr/>
        </p:nvSpPr>
        <p:spPr>
          <a:xfrm>
            <a:off x="5804314" y="4629618"/>
            <a:ext cx="5900630"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29" name="圆角矩形 128"/>
          <p:cNvSpPr/>
          <p:nvPr/>
        </p:nvSpPr>
        <p:spPr>
          <a:xfrm>
            <a:off x="1213272" y="3918618"/>
            <a:ext cx="10496872" cy="460464"/>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smtClean="0"/>
              <a:t>Original Topology</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32632" y="5321403"/>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20828" y="5321403"/>
            <a:ext cx="497854" cy="407335"/>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676730" y="3963144"/>
            <a:ext cx="497854" cy="407335"/>
          </a:xfrm>
          <a:prstGeom prst="rect">
            <a:avLst/>
          </a:prstGeom>
        </p:spPr>
      </p:pic>
      <p:sp>
        <p:nvSpPr>
          <p:cNvPr id="8" name="Freeform 159"/>
          <p:cNvSpPr/>
          <p:nvPr/>
        </p:nvSpPr>
        <p:spPr>
          <a:xfrm flipH="1">
            <a:off x="3061873" y="1479829"/>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186"/>
          <p:cNvSpPr>
            <a:spLocks noEditPoints="1"/>
          </p:cNvSpPr>
          <p:nvPr/>
        </p:nvSpPr>
        <p:spPr bwMode="auto">
          <a:xfrm>
            <a:off x="3462424" y="1768238"/>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5" cstate="print"/>
          <a:srcRect/>
          <a:stretch>
            <a:fillRect/>
          </a:stretch>
        </p:blipFill>
        <p:spPr bwMode="auto">
          <a:xfrm>
            <a:off x="3918701" y="2299959"/>
            <a:ext cx="497854" cy="407335"/>
          </a:xfrm>
          <a:prstGeom prst="rect">
            <a:avLst/>
          </a:prstGeom>
          <a:noFill/>
        </p:spPr>
      </p:pic>
      <p:sp>
        <p:nvSpPr>
          <p:cNvPr id="36" name="矩形 35"/>
          <p:cNvSpPr/>
          <p:nvPr/>
        </p:nvSpPr>
        <p:spPr>
          <a:xfrm>
            <a:off x="3134250" y="2242533"/>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40" name="组合 39"/>
          <p:cNvGrpSpPr/>
          <p:nvPr/>
        </p:nvGrpSpPr>
        <p:grpSpPr>
          <a:xfrm>
            <a:off x="5549112" y="3658388"/>
            <a:ext cx="907621" cy="869694"/>
            <a:chOff x="699103" y="4269607"/>
            <a:chExt cx="907621" cy="869694"/>
          </a:xfrm>
        </p:grpSpPr>
        <p:grpSp>
          <p:nvGrpSpPr>
            <p:cNvPr id="19" name="组合 262"/>
            <p:cNvGrpSpPr/>
            <p:nvPr/>
          </p:nvGrpSpPr>
          <p:grpSpPr>
            <a:xfrm>
              <a:off x="759111" y="4658799"/>
              <a:ext cx="394083" cy="480502"/>
              <a:chOff x="6378575" y="2882900"/>
              <a:chExt cx="858950" cy="865188"/>
            </a:xfrm>
            <a:solidFill>
              <a:schemeClr val="bg1">
                <a:lumMod val="50000"/>
              </a:schemeClr>
            </a:solidFill>
          </p:grpSpPr>
          <p:sp>
            <p:nvSpPr>
              <p:cNvPr id="20"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1"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2"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3"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37" name="矩形 36"/>
            <p:cNvSpPr/>
            <p:nvPr/>
          </p:nvSpPr>
          <p:spPr>
            <a:xfrm>
              <a:off x="699103" y="4269607"/>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39" name="圆角矩形 75"/>
          <p:cNvSpPr/>
          <p:nvPr/>
        </p:nvSpPr>
        <p:spPr>
          <a:xfrm>
            <a:off x="5536382" y="3716338"/>
            <a:ext cx="2696104" cy="215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2" name="直接箭头连接符 41"/>
          <p:cNvCxnSpPr>
            <a:stCxn id="14" idx="2"/>
            <a:endCxn id="72" idx="0"/>
          </p:cNvCxnSpPr>
          <p:nvPr/>
        </p:nvCxnSpPr>
        <p:spPr>
          <a:xfrm flipH="1">
            <a:off x="3633563" y="2707295"/>
            <a:ext cx="534065" cy="1255849"/>
          </a:xfrm>
          <a:prstGeom prst="straightConnector1">
            <a:avLst/>
          </a:prstGeom>
          <a:noFill/>
          <a:ln w="19050" algn="ctr">
            <a:solidFill>
              <a:srgbClr val="EC7061"/>
            </a:solidFill>
            <a:prstDash val="sysDot"/>
            <a:round/>
            <a:headEnd type="triangle" w="med" len="med"/>
            <a:tailEnd type="triangle" w="med" len="med"/>
          </a:ln>
        </p:spPr>
      </p:cxnSp>
      <p:cxnSp>
        <p:nvCxnSpPr>
          <p:cNvPr id="46" name="直接连接符 45">
            <a:extLst>
              <a:ext uri="{FF2B5EF4-FFF2-40B4-BE49-F238E27FC236}">
                <a16:creationId xmlns:a16="http://schemas.microsoft.com/office/drawing/2014/main" xmlns="" id="{94275FFE-3BE6-4C12-8737-FDFE3456C4A2}"/>
              </a:ext>
            </a:extLst>
          </p:cNvPr>
          <p:cNvCxnSpPr>
            <a:stCxn id="4" idx="0"/>
            <a:endCxn id="7" idx="2"/>
          </p:cNvCxnSpPr>
          <p:nvPr/>
        </p:nvCxnSpPr>
        <p:spPr>
          <a:xfrm flipV="1">
            <a:off x="6925657" y="4370478"/>
            <a:ext cx="0" cy="314706"/>
          </a:xfrm>
          <a:prstGeom prst="line">
            <a:avLst/>
          </a:prstGeom>
          <a:noFill/>
          <a:ln w="19050" cap="flat" cmpd="sng" algn="ctr">
            <a:solidFill>
              <a:schemeClr val="bg1">
                <a:lumMod val="50000"/>
              </a:schemeClr>
            </a:solidFill>
            <a:prstDash val="solid"/>
          </a:ln>
          <a:effectLst/>
        </p:spPr>
      </p:cxnSp>
      <p:cxnSp>
        <p:nvCxnSpPr>
          <p:cNvPr id="51" name="直接连接符 50">
            <a:extLst>
              <a:ext uri="{FF2B5EF4-FFF2-40B4-BE49-F238E27FC236}">
                <a16:creationId xmlns:a16="http://schemas.microsoft.com/office/drawing/2014/main" xmlns="" id="{94275FFE-3BE6-4C12-8737-FDFE3456C4A2}"/>
              </a:ext>
            </a:extLst>
          </p:cNvPr>
          <p:cNvCxnSpPr>
            <a:stCxn id="5" idx="0"/>
            <a:endCxn id="4" idx="0"/>
          </p:cNvCxnSpPr>
          <p:nvPr/>
        </p:nvCxnSpPr>
        <p:spPr>
          <a:xfrm flipV="1">
            <a:off x="6081559" y="4685184"/>
            <a:ext cx="844098" cy="636218"/>
          </a:xfrm>
          <a:prstGeom prst="line">
            <a:avLst/>
          </a:prstGeom>
          <a:noFill/>
          <a:ln w="19050" cap="flat" cmpd="sng" algn="ctr">
            <a:solidFill>
              <a:schemeClr val="bg1">
                <a:lumMod val="50000"/>
              </a:schemeClr>
            </a:solidFill>
            <a:prstDash val="solid"/>
          </a:ln>
          <a:effectLst/>
        </p:spPr>
      </p:cxnSp>
      <p:cxnSp>
        <p:nvCxnSpPr>
          <p:cNvPr id="54" name="直接连接符 53">
            <a:extLst>
              <a:ext uri="{FF2B5EF4-FFF2-40B4-BE49-F238E27FC236}">
                <a16:creationId xmlns:a16="http://schemas.microsoft.com/office/drawing/2014/main" xmlns="" id="{94275FFE-3BE6-4C12-8737-FDFE3456C4A2}"/>
              </a:ext>
            </a:extLst>
          </p:cNvPr>
          <p:cNvCxnSpPr>
            <a:stCxn id="6" idx="0"/>
            <a:endCxn id="4" idx="0"/>
          </p:cNvCxnSpPr>
          <p:nvPr/>
        </p:nvCxnSpPr>
        <p:spPr>
          <a:xfrm flipH="1" flipV="1">
            <a:off x="6925657" y="4685184"/>
            <a:ext cx="844098" cy="636218"/>
          </a:xfrm>
          <a:prstGeom prst="line">
            <a:avLst/>
          </a:prstGeom>
          <a:noFill/>
          <a:ln w="19050" cap="flat" cmpd="sng" algn="ctr">
            <a:solidFill>
              <a:schemeClr val="bg1">
                <a:lumMod val="50000"/>
              </a:schemeClr>
            </a:solidFill>
            <a:prstDash val="solid"/>
          </a:ln>
          <a:effectLst/>
        </p:spPr>
      </p:cxnSp>
      <p:pic>
        <p:nvPicPr>
          <p:cNvPr id="4" name="图片 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676730" y="4685185"/>
            <a:ext cx="497854" cy="407335"/>
          </a:xfrm>
          <a:prstGeom prst="rect">
            <a:avLst/>
          </a:prstGeom>
        </p:spPr>
      </p:pic>
      <p:grpSp>
        <p:nvGrpSpPr>
          <p:cNvPr id="65" name="Group 3"/>
          <p:cNvGrpSpPr/>
          <p:nvPr/>
        </p:nvGrpSpPr>
        <p:grpSpPr>
          <a:xfrm>
            <a:off x="6794874" y="5494081"/>
            <a:ext cx="261965" cy="61979"/>
            <a:chOff x="559282" y="6488261"/>
            <a:chExt cx="261965" cy="61979"/>
          </a:xfrm>
          <a:solidFill>
            <a:schemeClr val="bg1">
              <a:lumMod val="50000"/>
            </a:schemeClr>
          </a:solidFill>
        </p:grpSpPr>
        <p:sp>
          <p:nvSpPr>
            <p:cNvPr id="66"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7"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68"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pic>
        <p:nvPicPr>
          <p:cNvPr id="72" name="图片 7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384636" y="3963144"/>
            <a:ext cx="497854" cy="407335"/>
          </a:xfrm>
          <a:prstGeom prst="rect">
            <a:avLst/>
          </a:prstGeom>
        </p:spPr>
      </p:pic>
      <p:grpSp>
        <p:nvGrpSpPr>
          <p:cNvPr id="73" name="组合 72"/>
          <p:cNvGrpSpPr/>
          <p:nvPr/>
        </p:nvGrpSpPr>
        <p:grpSpPr>
          <a:xfrm>
            <a:off x="2721450" y="3658014"/>
            <a:ext cx="907621" cy="870068"/>
            <a:chOff x="699103" y="4269233"/>
            <a:chExt cx="907621" cy="870068"/>
          </a:xfrm>
        </p:grpSpPr>
        <p:grpSp>
          <p:nvGrpSpPr>
            <p:cNvPr id="74" name="组合 262"/>
            <p:cNvGrpSpPr/>
            <p:nvPr/>
          </p:nvGrpSpPr>
          <p:grpSpPr>
            <a:xfrm>
              <a:off x="759111" y="4658799"/>
              <a:ext cx="394083" cy="480502"/>
              <a:chOff x="6378575" y="2882900"/>
              <a:chExt cx="858950" cy="865188"/>
            </a:xfrm>
            <a:solidFill>
              <a:schemeClr val="bg1">
                <a:lumMod val="50000"/>
              </a:schemeClr>
            </a:solidFill>
          </p:grpSpPr>
          <p:sp>
            <p:nvSpPr>
              <p:cNvPr id="76"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77"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78"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79"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75" name="矩形 74"/>
            <p:cNvSpPr/>
            <p:nvPr/>
          </p:nvSpPr>
          <p:spPr>
            <a:xfrm>
              <a:off x="699103" y="4269233"/>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2</a:t>
              </a:r>
            </a:p>
          </p:txBody>
        </p:sp>
      </p:grpSp>
      <p:sp>
        <p:nvSpPr>
          <p:cNvPr id="80" name="圆角矩形 75"/>
          <p:cNvSpPr/>
          <p:nvPr/>
        </p:nvSpPr>
        <p:spPr>
          <a:xfrm>
            <a:off x="2702990" y="3716340"/>
            <a:ext cx="1402547" cy="9688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9"/>
          <p:cNvCxnSpPr>
            <a:stCxn id="14" idx="2"/>
            <a:endCxn id="7" idx="0"/>
          </p:cNvCxnSpPr>
          <p:nvPr/>
        </p:nvCxnSpPr>
        <p:spPr>
          <a:xfrm>
            <a:off x="4167628" y="2707295"/>
            <a:ext cx="2758029" cy="1255849"/>
          </a:xfrm>
          <a:prstGeom prst="straightConnector1">
            <a:avLst/>
          </a:prstGeom>
          <a:noFill/>
          <a:ln w="19050" algn="ctr">
            <a:solidFill>
              <a:srgbClr val="EC7061"/>
            </a:solidFill>
            <a:prstDash val="sysDot"/>
            <a:round/>
            <a:headEnd type="triangle" w="med" len="med"/>
            <a:tailEnd type="triangle" w="med" len="med"/>
          </a:ln>
        </p:spPr>
      </p:cxnSp>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423095" y="3963144"/>
            <a:ext cx="497854" cy="407335"/>
          </a:xfrm>
          <a:prstGeom prst="rect">
            <a:avLst/>
          </a:prstGeom>
        </p:spPr>
      </p:pic>
      <p:grpSp>
        <p:nvGrpSpPr>
          <p:cNvPr id="95" name="组合 94"/>
          <p:cNvGrpSpPr/>
          <p:nvPr/>
        </p:nvGrpSpPr>
        <p:grpSpPr>
          <a:xfrm>
            <a:off x="759909" y="3647808"/>
            <a:ext cx="907621" cy="880275"/>
            <a:chOff x="699103" y="4259026"/>
            <a:chExt cx="907621" cy="880275"/>
          </a:xfrm>
        </p:grpSpPr>
        <p:grpSp>
          <p:nvGrpSpPr>
            <p:cNvPr id="96" name="组合 262"/>
            <p:cNvGrpSpPr/>
            <p:nvPr/>
          </p:nvGrpSpPr>
          <p:grpSpPr>
            <a:xfrm>
              <a:off x="759111" y="4658799"/>
              <a:ext cx="394083" cy="480502"/>
              <a:chOff x="6378575" y="2882900"/>
              <a:chExt cx="858950" cy="865188"/>
            </a:xfrm>
            <a:solidFill>
              <a:schemeClr val="bg1">
                <a:lumMod val="50000"/>
              </a:schemeClr>
            </a:solidFill>
          </p:grpSpPr>
          <p:sp>
            <p:nvSpPr>
              <p:cNvPr id="98"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99"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00"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01"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97" name="矩形 96"/>
            <p:cNvSpPr/>
            <p:nvPr/>
          </p:nvSpPr>
          <p:spPr>
            <a:xfrm>
              <a:off x="699103" y="4259026"/>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3</a:t>
              </a:r>
              <a:endParaRPr lang="en-US" altLang="zh-CN" sz="1400" dirty="0">
                <a:solidFill>
                  <a:schemeClr val="bg1">
                    <a:lumMod val="50000"/>
                  </a:schemeClr>
                </a:solidFill>
                <a:latin typeface="Huawei Sans" panose="020C0503030203020204" pitchFamily="34" charset="0"/>
              </a:endParaRPr>
            </a:p>
          </p:txBody>
        </p:sp>
      </p:grpSp>
      <p:sp>
        <p:nvSpPr>
          <p:cNvPr id="102" name="圆角矩形 75"/>
          <p:cNvSpPr/>
          <p:nvPr/>
        </p:nvSpPr>
        <p:spPr>
          <a:xfrm>
            <a:off x="741449" y="3716340"/>
            <a:ext cx="1402547" cy="96884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箭头连接符 102"/>
          <p:cNvCxnSpPr>
            <a:stCxn id="14" idx="2"/>
            <a:endCxn id="94" idx="0"/>
          </p:cNvCxnSpPr>
          <p:nvPr/>
        </p:nvCxnSpPr>
        <p:spPr>
          <a:xfrm flipH="1">
            <a:off x="1672022" y="2707295"/>
            <a:ext cx="2495606" cy="1255849"/>
          </a:xfrm>
          <a:prstGeom prst="straightConnector1">
            <a:avLst/>
          </a:prstGeom>
          <a:noFill/>
          <a:ln w="19050" algn="ctr">
            <a:solidFill>
              <a:srgbClr val="EC7061"/>
            </a:solidFill>
            <a:prstDash val="sysDot"/>
            <a:round/>
            <a:headEnd type="triangle" w="med" len="med"/>
            <a:tailEnd type="triangle" w="med" len="med"/>
          </a:ln>
        </p:spPr>
      </p:cxnSp>
      <p:grpSp>
        <p:nvGrpSpPr>
          <p:cNvPr id="113" name="Group 3"/>
          <p:cNvGrpSpPr/>
          <p:nvPr/>
        </p:nvGrpSpPr>
        <p:grpSpPr>
          <a:xfrm>
            <a:off x="4672899" y="4280956"/>
            <a:ext cx="261965" cy="61979"/>
            <a:chOff x="559282" y="6488261"/>
            <a:chExt cx="261965" cy="61979"/>
          </a:xfrm>
          <a:solidFill>
            <a:schemeClr val="bg1">
              <a:lumMod val="50000"/>
            </a:schemeClr>
          </a:solidFill>
        </p:grpSpPr>
        <p:sp>
          <p:nvSpPr>
            <p:cNvPr id="11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11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sp>
        <p:nvSpPr>
          <p:cNvPr id="118" name="矩形 117"/>
          <p:cNvSpPr/>
          <p:nvPr/>
        </p:nvSpPr>
        <p:spPr>
          <a:xfrm>
            <a:off x="5105136" y="2686521"/>
            <a:ext cx="1156086"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cxnSp>
        <p:nvCxnSpPr>
          <p:cNvPr id="119" name="直接连接符 118">
            <a:extLst>
              <a:ext uri="{FF2B5EF4-FFF2-40B4-BE49-F238E27FC236}">
                <a16:creationId xmlns:a16="http://schemas.microsoft.com/office/drawing/2014/main" xmlns="" id="{94275FFE-3BE6-4C12-8737-FDFE3456C4A2}"/>
              </a:ext>
            </a:extLst>
          </p:cNvPr>
          <p:cNvCxnSpPr>
            <a:endCxn id="118" idx="2"/>
          </p:cNvCxnSpPr>
          <p:nvPr/>
        </p:nvCxnSpPr>
        <p:spPr>
          <a:xfrm flipV="1">
            <a:off x="5608961" y="2994298"/>
            <a:ext cx="74218" cy="218804"/>
          </a:xfrm>
          <a:prstGeom prst="line">
            <a:avLst/>
          </a:prstGeom>
          <a:noFill/>
          <a:ln w="19050" cap="flat" cmpd="sng" algn="ctr">
            <a:solidFill>
              <a:schemeClr val="bg1">
                <a:lumMod val="50000"/>
              </a:schemeClr>
            </a:solidFill>
            <a:prstDash val="solid"/>
            <a:headEnd type="triangle" w="med" len="med"/>
            <a:tailEnd type="none" w="med" len="med"/>
          </a:ln>
          <a:effectLst/>
        </p:spPr>
      </p:cxnSp>
      <p:cxnSp>
        <p:nvCxnSpPr>
          <p:cNvPr id="123" name="直接连接符 122">
            <a:extLst>
              <a:ext uri="{FF2B5EF4-FFF2-40B4-BE49-F238E27FC236}">
                <a16:creationId xmlns:a16="http://schemas.microsoft.com/office/drawing/2014/main" xmlns="" id="{94275FFE-3BE6-4C12-8737-FDFE3456C4A2}"/>
              </a:ext>
            </a:extLst>
          </p:cNvPr>
          <p:cNvCxnSpPr>
            <a:endCxn id="118" idx="2"/>
          </p:cNvCxnSpPr>
          <p:nvPr/>
        </p:nvCxnSpPr>
        <p:spPr>
          <a:xfrm flipV="1">
            <a:off x="4000699" y="2994298"/>
            <a:ext cx="1682480" cy="239578"/>
          </a:xfrm>
          <a:prstGeom prst="line">
            <a:avLst/>
          </a:prstGeom>
          <a:noFill/>
          <a:ln w="19050" cap="flat" cmpd="sng" algn="ctr">
            <a:solidFill>
              <a:schemeClr val="bg1">
                <a:lumMod val="50000"/>
              </a:schemeClr>
            </a:solidFill>
            <a:prstDash val="solid"/>
            <a:headEnd type="triangle" w="med" len="med"/>
            <a:tailEnd type="none" w="med" len="med"/>
          </a:ln>
          <a:effectLst/>
        </p:spPr>
      </p:cxnSp>
      <p:cxnSp>
        <p:nvCxnSpPr>
          <p:cNvPr id="126" name="直接连接符 125">
            <a:extLst>
              <a:ext uri="{FF2B5EF4-FFF2-40B4-BE49-F238E27FC236}">
                <a16:creationId xmlns:a16="http://schemas.microsoft.com/office/drawing/2014/main" xmlns="" id="{94275FFE-3BE6-4C12-8737-FDFE3456C4A2}"/>
              </a:ext>
            </a:extLst>
          </p:cNvPr>
          <p:cNvCxnSpPr>
            <a:endCxn id="118" idx="2"/>
          </p:cNvCxnSpPr>
          <p:nvPr/>
        </p:nvCxnSpPr>
        <p:spPr>
          <a:xfrm flipV="1">
            <a:off x="3230548" y="2994298"/>
            <a:ext cx="2452631" cy="239578"/>
          </a:xfrm>
          <a:prstGeom prst="line">
            <a:avLst/>
          </a:prstGeom>
          <a:noFill/>
          <a:ln w="19050" cap="flat" cmpd="sng" algn="ctr">
            <a:solidFill>
              <a:schemeClr val="bg1">
                <a:lumMod val="50000"/>
              </a:schemeClr>
            </a:solidFill>
            <a:prstDash val="solid"/>
            <a:headEnd type="triangle" w="med" len="med"/>
            <a:tailEnd type="none" w="med" len="med"/>
          </a:ln>
          <a:effectLst/>
        </p:spPr>
      </p:cxnSp>
      <p:sp>
        <p:nvSpPr>
          <p:cNvPr id="130" name="文本框 129"/>
          <p:cNvSpPr txBox="1"/>
          <p:nvPr/>
        </p:nvSpPr>
        <p:spPr>
          <a:xfrm>
            <a:off x="8504387" y="4682007"/>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Core layer</a:t>
            </a:r>
          </a:p>
        </p:txBody>
      </p:sp>
      <p:sp>
        <p:nvSpPr>
          <p:cNvPr id="131" name="文本框 130"/>
          <p:cNvSpPr txBox="1"/>
          <p:nvPr/>
        </p:nvSpPr>
        <p:spPr>
          <a:xfrm>
            <a:off x="8504388" y="3951129"/>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Egress device</a:t>
            </a:r>
            <a:endParaRPr lang="en-US" altLang="zh-CN" sz="1200" dirty="0">
              <a:latin typeface="Huawei Sans" panose="020C0503030203020204" pitchFamily="34" charset="0"/>
            </a:endParaRPr>
          </a:p>
        </p:txBody>
      </p:sp>
      <p:sp>
        <p:nvSpPr>
          <p:cNvPr id="132" name="文本框 131"/>
          <p:cNvSpPr txBox="1"/>
          <p:nvPr/>
        </p:nvSpPr>
        <p:spPr>
          <a:xfrm>
            <a:off x="8504387" y="5358708"/>
            <a:ext cx="1028405" cy="332722"/>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134" name="文本框 133"/>
          <p:cNvSpPr txBox="1"/>
          <p:nvPr/>
        </p:nvSpPr>
        <p:spPr>
          <a:xfrm>
            <a:off x="8504387" y="5329611"/>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135" name="文本框 134"/>
          <p:cNvSpPr txBox="1"/>
          <p:nvPr/>
        </p:nvSpPr>
        <p:spPr>
          <a:xfrm>
            <a:off x="9599797" y="3934800"/>
            <a:ext cx="1546326" cy="461665"/>
          </a:xfrm>
          <a:prstGeom prst="rect">
            <a:avLst/>
          </a:prstGeom>
          <a:noFill/>
        </p:spPr>
        <p:txBody>
          <a:bodyPr wrap="square" rtlCol="0">
            <a:spAutoFit/>
          </a:bodyPr>
          <a:lstStyle/>
          <a:p>
            <a:pPr fontAlgn="ctr"/>
            <a:r>
              <a:rPr lang="en-US" sz="1200" dirty="0">
                <a:latin typeface="Huawei Sans" panose="020C0503030203020204" pitchFamily="34" charset="0"/>
              </a:rPr>
              <a:t>Single device and single egress link</a:t>
            </a:r>
            <a:endParaRPr lang="en-US" altLang="zh-CN" sz="1200" dirty="0">
              <a:latin typeface="Huawei Sans" panose="020C0503030203020204" pitchFamily="34" charset="0"/>
            </a:endParaRPr>
          </a:p>
        </p:txBody>
      </p:sp>
      <p:sp>
        <p:nvSpPr>
          <p:cNvPr id="136" name="文本框 135"/>
          <p:cNvSpPr txBox="1"/>
          <p:nvPr/>
        </p:nvSpPr>
        <p:spPr>
          <a:xfrm>
            <a:off x="9599798" y="4648165"/>
            <a:ext cx="1546327" cy="461665"/>
          </a:xfrm>
          <a:prstGeom prst="rect">
            <a:avLst/>
          </a:prstGeom>
          <a:noFill/>
        </p:spPr>
        <p:txBody>
          <a:bodyPr wrap="square" rtlCol="0">
            <a:spAutoFit/>
          </a:bodyPr>
          <a:lstStyle/>
          <a:p>
            <a:pPr fontAlgn="ctr"/>
            <a:r>
              <a:rPr lang="en-US" sz="1200" dirty="0">
                <a:latin typeface="Huawei Sans" panose="020C0503030203020204" pitchFamily="34" charset="0"/>
              </a:rPr>
              <a:t>Single device and single egress link</a:t>
            </a:r>
            <a:endParaRPr lang="en-US" altLang="zh-CN" sz="1200" dirty="0">
              <a:latin typeface="Huawei Sans" panose="020C0503030203020204" pitchFamily="34" charset="0"/>
            </a:endParaRPr>
          </a:p>
        </p:txBody>
      </p:sp>
      <p:sp>
        <p:nvSpPr>
          <p:cNvPr id="137" name="文本框 136"/>
          <p:cNvSpPr txBox="1"/>
          <p:nvPr/>
        </p:nvSpPr>
        <p:spPr>
          <a:xfrm>
            <a:off x="9599797" y="5395648"/>
            <a:ext cx="1083951" cy="276999"/>
          </a:xfrm>
          <a:prstGeom prst="rect">
            <a:avLst/>
          </a:prstGeom>
          <a:noFill/>
        </p:spPr>
        <p:txBody>
          <a:bodyPr wrap="none" rtlCol="0">
            <a:spAutoFit/>
          </a:bodyPr>
          <a:lstStyle/>
          <a:p>
            <a:pPr fontAlgn="ctr"/>
            <a:r>
              <a:rPr lang="en-US" sz="1200" dirty="0">
                <a:latin typeface="Huawei Sans" panose="020C0503030203020204" pitchFamily="34" charset="0"/>
              </a:rPr>
              <a:t>Single uplink</a:t>
            </a:r>
            <a:endParaRPr lang="en-US" altLang="zh-CN" sz="1200" dirty="0">
              <a:latin typeface="Huawei Sans" panose="020C0503030203020204" pitchFamily="34" charset="0"/>
            </a:endParaRPr>
          </a:p>
        </p:txBody>
      </p:sp>
      <p:sp>
        <p:nvSpPr>
          <p:cNvPr id="139" name="圆角矩形 138"/>
          <p:cNvSpPr/>
          <p:nvPr/>
        </p:nvSpPr>
        <p:spPr>
          <a:xfrm>
            <a:off x="6243999" y="2660943"/>
            <a:ext cx="4902125" cy="649186"/>
          </a:xfrm>
          <a:prstGeom prst="roundRect">
            <a:avLst>
              <a:gd name="adj" fmla="val 2303"/>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lnSpc>
                <a:spcPts val="2200"/>
              </a:lnSpc>
            </a:pPr>
            <a:r>
              <a:rPr lang="en-US" sz="1400" dirty="0">
                <a:solidFill>
                  <a:schemeClr val="accent2"/>
                </a:solidFill>
                <a:latin typeface="Huawei Sans" panose="020C0503030203020204" pitchFamily="34" charset="0"/>
              </a:rPr>
              <a:t>The </a:t>
            </a:r>
            <a:r>
              <a:rPr lang="en-US" sz="1400" dirty="0" smtClean="0">
                <a:solidFill>
                  <a:schemeClr val="accent2"/>
                </a:solidFill>
                <a:latin typeface="Huawei Sans" panose="020C0503030203020204" pitchFamily="34" charset="0"/>
              </a:rPr>
              <a:t>leased </a:t>
            </a:r>
            <a:r>
              <a:rPr lang="en-US" sz="1400" dirty="0">
                <a:solidFill>
                  <a:schemeClr val="accent2"/>
                </a:solidFill>
                <a:latin typeface="Huawei Sans" panose="020C0503030203020204" pitchFamily="34" charset="0"/>
              </a:rPr>
              <a:t>line bandwidth is only 4 Mbit/s, which cannot meet bandwidth requirements of new services.</a:t>
            </a:r>
            <a:endParaRPr lang="en-US" altLang="zh-CN" sz="1400"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3" name="组合 82"/>
          <p:cNvGrpSpPr/>
          <p:nvPr/>
        </p:nvGrpSpPr>
        <p:grpSpPr>
          <a:xfrm>
            <a:off x="7764781" y="76200"/>
            <a:ext cx="3920672" cy="213120"/>
            <a:chOff x="6336031" y="76200"/>
            <a:chExt cx="3920672" cy="213120"/>
          </a:xfrm>
        </p:grpSpPr>
        <p:sp>
          <p:nvSpPr>
            <p:cNvPr id="84" name="燕尾形 83"/>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85" name="燕尾形 84"/>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683673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圆角矩形 153"/>
          <p:cNvSpPr/>
          <p:nvPr/>
        </p:nvSpPr>
        <p:spPr>
          <a:xfrm>
            <a:off x="2386644" y="4754571"/>
            <a:ext cx="9116508"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20" name="圆角矩形 119"/>
          <p:cNvSpPr/>
          <p:nvPr/>
        </p:nvSpPr>
        <p:spPr>
          <a:xfrm>
            <a:off x="2508028" y="4621691"/>
            <a:ext cx="2420536" cy="691785"/>
          </a:xfrm>
          <a:prstGeom prst="roundRect">
            <a:avLst>
              <a:gd name="adj" fmla="val 4236"/>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圆角矩形 155"/>
          <p:cNvSpPr/>
          <p:nvPr/>
        </p:nvSpPr>
        <p:spPr>
          <a:xfrm>
            <a:off x="2386644" y="3868277"/>
            <a:ext cx="9116508"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47" name="圆角矩形 146"/>
          <p:cNvSpPr/>
          <p:nvPr/>
        </p:nvSpPr>
        <p:spPr>
          <a:xfrm>
            <a:off x="2386644" y="5601840"/>
            <a:ext cx="9116508"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21" name="文本框 120"/>
          <p:cNvSpPr txBox="1"/>
          <p:nvPr/>
        </p:nvSpPr>
        <p:spPr>
          <a:xfrm>
            <a:off x="3439173" y="4672749"/>
            <a:ext cx="525154" cy="272309"/>
          </a:xfrm>
          <a:prstGeom prst="roundRect">
            <a:avLst/>
          </a:prstGeom>
          <a:solidFill>
            <a:schemeClr val="bg1">
              <a:lumMod val="65000"/>
            </a:schemeClr>
          </a:solidFill>
        </p:spPr>
        <p:txBody>
          <a:bodyPr wrap="none" lIns="0" tIns="0" rIns="0" bIns="0" rtlCol="0" anchor="ctr" anchorCtr="0">
            <a:noAutofit/>
          </a:bodyPr>
          <a:lstStyle/>
          <a:p>
            <a:pPr algn="ctr" fontAlgn="ctr"/>
            <a:r>
              <a:rPr lang="en-US" sz="1399" b="1" dirty="0">
                <a:solidFill>
                  <a:schemeClr val="bg1"/>
                </a:solidFill>
                <a:latin typeface="Huawei Sans" panose="020C0503030203020204" pitchFamily="34" charset="0"/>
              </a:rPr>
              <a:t>CSS</a:t>
            </a:r>
          </a:p>
        </p:txBody>
      </p:sp>
      <p:sp>
        <p:nvSpPr>
          <p:cNvPr id="110" name="椭圆 109"/>
          <p:cNvSpPr/>
          <p:nvPr/>
        </p:nvSpPr>
        <p:spPr bwMode="auto">
          <a:xfrm rot="5400000">
            <a:off x="3198607" y="4065269"/>
            <a:ext cx="96040" cy="821719"/>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t>Target Topology</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1498" y="5644021"/>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238" y="5644021"/>
            <a:ext cx="497854" cy="407335"/>
          </a:xfrm>
          <a:prstGeom prst="rect">
            <a:avLst/>
          </a:prstGeom>
        </p:spPr>
      </p:pic>
      <p:sp>
        <p:nvSpPr>
          <p:cNvPr id="8" name="Freeform 159"/>
          <p:cNvSpPr/>
          <p:nvPr/>
        </p:nvSpPr>
        <p:spPr>
          <a:xfrm flipH="1">
            <a:off x="2332055" y="1264840"/>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186"/>
          <p:cNvSpPr>
            <a:spLocks noEditPoints="1"/>
          </p:cNvSpPr>
          <p:nvPr/>
        </p:nvSpPr>
        <p:spPr bwMode="auto">
          <a:xfrm>
            <a:off x="2732606" y="155324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auto">
          <a:xfrm>
            <a:off x="3188883" y="2084970"/>
            <a:ext cx="497854" cy="407335"/>
          </a:xfrm>
          <a:prstGeom prst="rect">
            <a:avLst/>
          </a:prstGeom>
          <a:noFill/>
        </p:spPr>
      </p:pic>
      <p:sp>
        <p:nvSpPr>
          <p:cNvPr id="36" name="矩形 35"/>
          <p:cNvSpPr/>
          <p:nvPr/>
        </p:nvSpPr>
        <p:spPr>
          <a:xfrm>
            <a:off x="2404432" y="2027544"/>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40" name="组合 39"/>
          <p:cNvGrpSpPr/>
          <p:nvPr/>
        </p:nvGrpSpPr>
        <p:grpSpPr>
          <a:xfrm>
            <a:off x="1570183" y="3730676"/>
            <a:ext cx="907621" cy="797407"/>
            <a:chOff x="598869" y="4341894"/>
            <a:chExt cx="907621" cy="797407"/>
          </a:xfrm>
        </p:grpSpPr>
        <p:grpSp>
          <p:nvGrpSpPr>
            <p:cNvPr id="19" name="组合 262"/>
            <p:cNvGrpSpPr/>
            <p:nvPr/>
          </p:nvGrpSpPr>
          <p:grpSpPr>
            <a:xfrm>
              <a:off x="759111" y="4658799"/>
              <a:ext cx="394083" cy="480502"/>
              <a:chOff x="6378575" y="2882900"/>
              <a:chExt cx="858950" cy="865188"/>
            </a:xfrm>
            <a:solidFill>
              <a:schemeClr val="bg1">
                <a:lumMod val="50000"/>
              </a:schemeClr>
            </a:solidFill>
          </p:grpSpPr>
          <p:sp>
            <p:nvSpPr>
              <p:cNvPr id="20"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1"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2"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3"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37" name="矩形 36"/>
            <p:cNvSpPr/>
            <p:nvPr/>
          </p:nvSpPr>
          <p:spPr>
            <a:xfrm>
              <a:off x="598869" y="4341894"/>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39" name="圆角矩形 75"/>
          <p:cNvSpPr/>
          <p:nvPr/>
        </p:nvSpPr>
        <p:spPr>
          <a:xfrm>
            <a:off x="1618489" y="3716338"/>
            <a:ext cx="3510964" cy="24438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a16="http://schemas.microsoft.com/office/drawing/2014/main" xmlns="" id="{94275FFE-3BE6-4C12-8737-FDFE3456C4A2}"/>
              </a:ext>
            </a:extLst>
          </p:cNvPr>
          <p:cNvCxnSpPr>
            <a:stCxn id="5" idx="0"/>
            <a:endCxn id="81" idx="2"/>
          </p:cNvCxnSpPr>
          <p:nvPr/>
        </p:nvCxnSpPr>
        <p:spPr>
          <a:xfrm flipV="1">
            <a:off x="2980425" y="5206961"/>
            <a:ext cx="1475740" cy="437060"/>
          </a:xfrm>
          <a:prstGeom prst="line">
            <a:avLst/>
          </a:prstGeom>
          <a:noFill/>
          <a:ln w="19050" cap="flat" cmpd="sng" algn="ctr">
            <a:solidFill>
              <a:schemeClr val="bg1">
                <a:lumMod val="50000"/>
              </a:schemeClr>
            </a:solidFill>
            <a:prstDash val="solid"/>
          </a:ln>
          <a:effectLst/>
        </p:spPr>
      </p:cxnSp>
      <p:pic>
        <p:nvPicPr>
          <p:cNvPr id="4" name="图片 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31498" y="4803583"/>
            <a:ext cx="497854" cy="407335"/>
          </a:xfrm>
          <a:prstGeom prst="rect">
            <a:avLst/>
          </a:prstGeom>
        </p:spPr>
      </p:pic>
      <p:cxnSp>
        <p:nvCxnSpPr>
          <p:cNvPr id="90" name="直接箭头连接符 89"/>
          <p:cNvCxnSpPr>
            <a:stCxn id="14" idx="2"/>
            <a:endCxn id="82" idx="0"/>
          </p:cNvCxnSpPr>
          <p:nvPr/>
        </p:nvCxnSpPr>
        <p:spPr>
          <a:xfrm flipH="1">
            <a:off x="2980425" y="2492305"/>
            <a:ext cx="457385" cy="1470838"/>
          </a:xfrm>
          <a:prstGeom prst="straightConnector1">
            <a:avLst/>
          </a:prstGeom>
          <a:noFill/>
          <a:ln w="19050" algn="ctr">
            <a:solidFill>
              <a:srgbClr val="EC7061"/>
            </a:solidFill>
            <a:prstDash val="sysDot"/>
            <a:round/>
            <a:headEnd type="triangle" w="med" len="med"/>
            <a:tailEnd type="triangle" w="med" len="med"/>
          </a:ln>
        </p:spPr>
      </p:cxnSp>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07238" y="4799625"/>
            <a:ext cx="497854" cy="407335"/>
          </a:xfrm>
          <a:prstGeom prst="rect">
            <a:avLst/>
          </a:prstGeom>
        </p:spPr>
      </p:pic>
      <p:pic>
        <p:nvPicPr>
          <p:cNvPr id="82" name="图片 8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731498" y="3963144"/>
            <a:ext cx="497854" cy="407335"/>
          </a:xfrm>
          <a:prstGeom prst="rect">
            <a:avLst/>
          </a:prstGeom>
        </p:spPr>
      </p:pic>
      <p:pic>
        <p:nvPicPr>
          <p:cNvPr id="83" name="图片 8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207238" y="3954119"/>
            <a:ext cx="497854" cy="407335"/>
          </a:xfrm>
          <a:prstGeom prst="rect">
            <a:avLst/>
          </a:prstGeom>
        </p:spPr>
      </p:pic>
      <p:cxnSp>
        <p:nvCxnSpPr>
          <p:cNvPr id="84" name="直接连接符 83"/>
          <p:cNvCxnSpPr>
            <a:stCxn id="4" idx="3"/>
            <a:endCxn id="81" idx="1"/>
          </p:cNvCxnSpPr>
          <p:nvPr/>
        </p:nvCxnSpPr>
        <p:spPr bwMode="auto">
          <a:xfrm flipV="1">
            <a:off x="3229352" y="5003294"/>
            <a:ext cx="977886" cy="3957"/>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94275FFE-3BE6-4C12-8737-FDFE3456C4A2}"/>
              </a:ext>
            </a:extLst>
          </p:cNvPr>
          <p:cNvCxnSpPr>
            <a:stCxn id="5" idx="0"/>
            <a:endCxn id="4" idx="2"/>
          </p:cNvCxnSpPr>
          <p:nvPr/>
        </p:nvCxnSpPr>
        <p:spPr>
          <a:xfrm flipV="1">
            <a:off x="2980425" y="5210918"/>
            <a:ext cx="0" cy="433103"/>
          </a:xfrm>
          <a:prstGeom prst="line">
            <a:avLst/>
          </a:prstGeom>
          <a:noFill/>
          <a:ln w="19050" cap="flat" cmpd="sng" algn="ctr">
            <a:solidFill>
              <a:schemeClr val="bg1">
                <a:lumMod val="50000"/>
              </a:schemeClr>
            </a:solidFill>
            <a:prstDash val="solid"/>
          </a:ln>
          <a:effectLst/>
        </p:spPr>
      </p:cxnSp>
      <p:cxnSp>
        <p:nvCxnSpPr>
          <p:cNvPr id="91" name="直接连接符 90">
            <a:extLst>
              <a:ext uri="{FF2B5EF4-FFF2-40B4-BE49-F238E27FC236}">
                <a16:creationId xmlns:a16="http://schemas.microsoft.com/office/drawing/2014/main" xmlns="" id="{94275FFE-3BE6-4C12-8737-FDFE3456C4A2}"/>
              </a:ext>
            </a:extLst>
          </p:cNvPr>
          <p:cNvCxnSpPr>
            <a:stCxn id="6" idx="0"/>
            <a:endCxn id="4" idx="2"/>
          </p:cNvCxnSpPr>
          <p:nvPr/>
        </p:nvCxnSpPr>
        <p:spPr>
          <a:xfrm flipH="1" flipV="1">
            <a:off x="2980425" y="5210918"/>
            <a:ext cx="1475740" cy="433103"/>
          </a:xfrm>
          <a:prstGeom prst="line">
            <a:avLst/>
          </a:prstGeom>
          <a:noFill/>
          <a:ln w="19050" cap="flat" cmpd="sng" algn="ctr">
            <a:solidFill>
              <a:schemeClr val="bg1">
                <a:lumMod val="50000"/>
              </a:schemeClr>
            </a:solidFill>
            <a:prstDash val="solid"/>
          </a:ln>
          <a:effectLst/>
        </p:spPr>
      </p:cxnSp>
      <p:cxnSp>
        <p:nvCxnSpPr>
          <p:cNvPr id="93" name="直接连接符 92">
            <a:extLst>
              <a:ext uri="{FF2B5EF4-FFF2-40B4-BE49-F238E27FC236}">
                <a16:creationId xmlns:a16="http://schemas.microsoft.com/office/drawing/2014/main" xmlns="" id="{94275FFE-3BE6-4C12-8737-FDFE3456C4A2}"/>
              </a:ext>
            </a:extLst>
          </p:cNvPr>
          <p:cNvCxnSpPr>
            <a:stCxn id="6" idx="0"/>
            <a:endCxn id="81" idx="2"/>
          </p:cNvCxnSpPr>
          <p:nvPr/>
        </p:nvCxnSpPr>
        <p:spPr>
          <a:xfrm flipV="1">
            <a:off x="4456165" y="5206961"/>
            <a:ext cx="0" cy="437060"/>
          </a:xfrm>
          <a:prstGeom prst="line">
            <a:avLst/>
          </a:prstGeom>
          <a:noFill/>
          <a:ln w="19050" cap="flat" cmpd="sng" algn="ctr">
            <a:solidFill>
              <a:schemeClr val="bg1">
                <a:lumMod val="50000"/>
              </a:schemeClr>
            </a:solidFill>
            <a:prstDash val="solid"/>
          </a:ln>
          <a:effectLst/>
        </p:spPr>
      </p:cxnSp>
      <p:cxnSp>
        <p:nvCxnSpPr>
          <p:cNvPr id="104" name="直接连接符 103">
            <a:extLst>
              <a:ext uri="{FF2B5EF4-FFF2-40B4-BE49-F238E27FC236}">
                <a16:creationId xmlns:a16="http://schemas.microsoft.com/office/drawing/2014/main" xmlns="" id="{94275FFE-3BE6-4C12-8737-FDFE3456C4A2}"/>
              </a:ext>
            </a:extLst>
          </p:cNvPr>
          <p:cNvCxnSpPr>
            <a:stCxn id="4" idx="0"/>
            <a:endCxn id="82" idx="2"/>
          </p:cNvCxnSpPr>
          <p:nvPr/>
        </p:nvCxnSpPr>
        <p:spPr>
          <a:xfrm flipV="1">
            <a:off x="2980425" y="4370478"/>
            <a:ext cx="0" cy="433104"/>
          </a:xfrm>
          <a:prstGeom prst="line">
            <a:avLst/>
          </a:prstGeom>
          <a:noFill/>
          <a:ln w="19050" cap="flat" cmpd="sng" algn="ctr">
            <a:solidFill>
              <a:schemeClr val="bg1">
                <a:lumMod val="50000"/>
              </a:schemeClr>
            </a:solidFill>
            <a:prstDash val="solid"/>
          </a:ln>
          <a:effectLst/>
        </p:spPr>
      </p:cxnSp>
      <p:cxnSp>
        <p:nvCxnSpPr>
          <p:cNvPr id="105" name="直接连接符 104">
            <a:extLst>
              <a:ext uri="{FF2B5EF4-FFF2-40B4-BE49-F238E27FC236}">
                <a16:creationId xmlns:a16="http://schemas.microsoft.com/office/drawing/2014/main" xmlns="" id="{94275FFE-3BE6-4C12-8737-FDFE3456C4A2}"/>
              </a:ext>
            </a:extLst>
          </p:cNvPr>
          <p:cNvCxnSpPr>
            <a:stCxn id="81" idx="0"/>
            <a:endCxn id="82" idx="2"/>
          </p:cNvCxnSpPr>
          <p:nvPr/>
        </p:nvCxnSpPr>
        <p:spPr>
          <a:xfrm flipH="1" flipV="1">
            <a:off x="2980425" y="4370479"/>
            <a:ext cx="1475740" cy="429147"/>
          </a:xfrm>
          <a:prstGeom prst="line">
            <a:avLst/>
          </a:prstGeom>
          <a:noFill/>
          <a:ln w="19050" cap="flat" cmpd="sng" algn="ctr">
            <a:solidFill>
              <a:schemeClr val="bg1">
                <a:lumMod val="50000"/>
              </a:schemeClr>
            </a:solidFill>
            <a:prstDash val="solid"/>
          </a:ln>
          <a:effectLst/>
        </p:spPr>
      </p:cxnSp>
      <p:cxnSp>
        <p:nvCxnSpPr>
          <p:cNvPr id="106" name="直接连接符 105">
            <a:extLst>
              <a:ext uri="{FF2B5EF4-FFF2-40B4-BE49-F238E27FC236}">
                <a16:creationId xmlns:a16="http://schemas.microsoft.com/office/drawing/2014/main" xmlns="" id="{94275FFE-3BE6-4C12-8737-FDFE3456C4A2}"/>
              </a:ext>
            </a:extLst>
          </p:cNvPr>
          <p:cNvCxnSpPr>
            <a:stCxn id="4" idx="0"/>
            <a:endCxn id="83" idx="2"/>
          </p:cNvCxnSpPr>
          <p:nvPr/>
        </p:nvCxnSpPr>
        <p:spPr>
          <a:xfrm flipV="1">
            <a:off x="2980425" y="4361454"/>
            <a:ext cx="1475740" cy="442128"/>
          </a:xfrm>
          <a:prstGeom prst="line">
            <a:avLst/>
          </a:prstGeom>
          <a:noFill/>
          <a:ln w="19050" cap="flat" cmpd="sng" algn="ctr">
            <a:solidFill>
              <a:schemeClr val="bg1">
                <a:lumMod val="50000"/>
              </a:schemeClr>
            </a:solidFill>
            <a:prstDash val="solid"/>
          </a:ln>
          <a:effectLst/>
        </p:spPr>
      </p:cxnSp>
      <p:cxnSp>
        <p:nvCxnSpPr>
          <p:cNvPr id="107" name="直接连接符 106">
            <a:extLst>
              <a:ext uri="{FF2B5EF4-FFF2-40B4-BE49-F238E27FC236}">
                <a16:creationId xmlns:a16="http://schemas.microsoft.com/office/drawing/2014/main" xmlns="" id="{94275FFE-3BE6-4C12-8737-FDFE3456C4A2}"/>
              </a:ext>
            </a:extLst>
          </p:cNvPr>
          <p:cNvCxnSpPr>
            <a:stCxn id="81" idx="0"/>
            <a:endCxn id="83" idx="2"/>
          </p:cNvCxnSpPr>
          <p:nvPr/>
        </p:nvCxnSpPr>
        <p:spPr>
          <a:xfrm flipV="1">
            <a:off x="4456165" y="4361454"/>
            <a:ext cx="0" cy="438171"/>
          </a:xfrm>
          <a:prstGeom prst="line">
            <a:avLst/>
          </a:prstGeom>
          <a:noFill/>
          <a:ln w="19050" cap="flat" cmpd="sng" algn="ctr">
            <a:solidFill>
              <a:schemeClr val="bg1">
                <a:lumMod val="50000"/>
              </a:schemeClr>
            </a:solidFill>
            <a:prstDash val="solid"/>
          </a:ln>
          <a:effectLst/>
        </p:spPr>
      </p:cxnSp>
      <p:sp>
        <p:nvSpPr>
          <p:cNvPr id="111" name="椭圆 110"/>
          <p:cNvSpPr/>
          <p:nvPr/>
        </p:nvSpPr>
        <p:spPr bwMode="auto">
          <a:xfrm rot="5400000">
            <a:off x="4232224" y="4065270"/>
            <a:ext cx="96040" cy="821719"/>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椭圆 111"/>
          <p:cNvSpPr/>
          <p:nvPr/>
        </p:nvSpPr>
        <p:spPr bwMode="auto">
          <a:xfrm rot="5400000">
            <a:off x="4232225" y="5103394"/>
            <a:ext cx="96040" cy="821719"/>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椭圆 116"/>
          <p:cNvSpPr/>
          <p:nvPr/>
        </p:nvSpPr>
        <p:spPr bwMode="auto">
          <a:xfrm rot="5400000">
            <a:off x="3198607" y="5103396"/>
            <a:ext cx="96040" cy="821719"/>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矩形 121"/>
          <p:cNvSpPr/>
          <p:nvPr/>
        </p:nvSpPr>
        <p:spPr>
          <a:xfrm>
            <a:off x="2097081" y="2907798"/>
            <a:ext cx="1156086"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a:t>
            </a:r>
            <a:r>
              <a:rPr lang="en-US" sz="1400" b="1" dirty="0">
                <a:solidFill>
                  <a:srgbClr val="EC7061"/>
                </a:solidFill>
                <a:latin typeface="Huawei Sans" panose="020C0503030203020204" pitchFamily="34" charset="0"/>
              </a:rPr>
              <a:t>line</a:t>
            </a:r>
            <a:endParaRPr lang="en-US" altLang="zh-CN" sz="1400" b="1" dirty="0">
              <a:solidFill>
                <a:srgbClr val="EC7061"/>
              </a:solidFill>
              <a:latin typeface="Huawei Sans" panose="020C0503030203020204" pitchFamily="34" charset="0"/>
            </a:endParaRPr>
          </a:p>
        </p:txBody>
      </p:sp>
      <p:grpSp>
        <p:nvGrpSpPr>
          <p:cNvPr id="59" name="组合 58"/>
          <p:cNvGrpSpPr/>
          <p:nvPr/>
        </p:nvGrpSpPr>
        <p:grpSpPr>
          <a:xfrm>
            <a:off x="4456165" y="2869387"/>
            <a:ext cx="835984" cy="446745"/>
            <a:chOff x="4270494" y="2869386"/>
            <a:chExt cx="835984" cy="446745"/>
          </a:xfrm>
        </p:grpSpPr>
        <p:sp>
          <p:nvSpPr>
            <p:cNvPr id="124" name="Freeform 159"/>
            <p:cNvSpPr/>
            <p:nvPr/>
          </p:nvSpPr>
          <p:spPr>
            <a:xfrm flipH="1">
              <a:off x="4270494"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a:xfrm>
              <a:off x="4274199" y="3008354"/>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grpSp>
      <p:cxnSp>
        <p:nvCxnSpPr>
          <p:cNvPr id="127" name="直接箭头连接符 126"/>
          <p:cNvCxnSpPr>
            <a:stCxn id="58" idx="2"/>
            <a:endCxn id="83" idx="0"/>
          </p:cNvCxnSpPr>
          <p:nvPr/>
        </p:nvCxnSpPr>
        <p:spPr>
          <a:xfrm flipH="1">
            <a:off x="4456166" y="3316131"/>
            <a:ext cx="419845" cy="637988"/>
          </a:xfrm>
          <a:prstGeom prst="straightConnector1">
            <a:avLst/>
          </a:prstGeom>
          <a:noFill/>
          <a:ln w="19050" algn="ctr">
            <a:solidFill>
              <a:srgbClr val="00B0F0"/>
            </a:solidFill>
            <a:prstDash val="sysDot"/>
            <a:round/>
            <a:headEnd type="triangle" w="med" len="med"/>
            <a:tailEnd type="triangle" w="med" len="med"/>
          </a:ln>
        </p:spPr>
      </p:cxnSp>
      <p:cxnSp>
        <p:nvCxnSpPr>
          <p:cNvPr id="138" name="直接箭头连接符 137"/>
          <p:cNvCxnSpPr>
            <a:stCxn id="14" idx="2"/>
            <a:endCxn id="124" idx="0"/>
          </p:cNvCxnSpPr>
          <p:nvPr/>
        </p:nvCxnSpPr>
        <p:spPr>
          <a:xfrm>
            <a:off x="3437810" y="2492305"/>
            <a:ext cx="1346142" cy="377081"/>
          </a:xfrm>
          <a:prstGeom prst="straightConnector1">
            <a:avLst/>
          </a:prstGeom>
          <a:noFill/>
          <a:ln w="19050" algn="ctr">
            <a:solidFill>
              <a:srgbClr val="00B0F0"/>
            </a:solidFill>
            <a:prstDash val="sysDot"/>
            <a:round/>
            <a:headEnd type="triangle" w="med" len="med"/>
            <a:tailEnd type="triangle" w="med" len="med"/>
          </a:ln>
        </p:spPr>
      </p:cxnSp>
      <p:sp>
        <p:nvSpPr>
          <p:cNvPr id="142" name="Can 9"/>
          <p:cNvSpPr/>
          <p:nvPr/>
        </p:nvSpPr>
        <p:spPr>
          <a:xfrm rot="8835177">
            <a:off x="3883437" y="2504533"/>
            <a:ext cx="227760" cy="150320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a:xfrm rot="19560079">
            <a:off x="3812648" y="2836344"/>
            <a:ext cx="369332" cy="792846"/>
          </a:xfrm>
          <a:prstGeom prst="rect">
            <a:avLst/>
          </a:prstGeom>
          <a:noFill/>
        </p:spPr>
        <p:txBody>
          <a:bodyPr vert="eaVert" wrap="none" rtlCol="0">
            <a:spAutoFit/>
          </a:bodyPr>
          <a:lstStyle/>
          <a:p>
            <a:pPr fontAlgn="ctr"/>
            <a:r>
              <a:rPr lang="en-US" sz="1200" dirty="0">
                <a:solidFill>
                  <a:srgbClr val="EC7061"/>
                </a:solidFill>
                <a:latin typeface="Huawei Sans" panose="020C0503030203020204" pitchFamily="34" charset="0"/>
              </a:rPr>
              <a:t>IPsec VPN</a:t>
            </a:r>
          </a:p>
        </p:txBody>
      </p:sp>
      <p:sp>
        <p:nvSpPr>
          <p:cNvPr id="144" name="椭圆 143"/>
          <p:cNvSpPr/>
          <p:nvPr/>
        </p:nvSpPr>
        <p:spPr bwMode="auto">
          <a:xfrm rot="5400000">
            <a:off x="719354" y="3041761"/>
            <a:ext cx="187975" cy="622968"/>
          </a:xfrm>
          <a:prstGeom prst="ellipse">
            <a:avLst/>
          </a:prstGeom>
          <a:noFill/>
          <a:ln w="38100" cap="flat" cmpd="sng" algn="ctr">
            <a:solidFill>
              <a:srgbClr val="FFD17D"/>
            </a:solidFill>
            <a:prstDash val="solid"/>
          </a:ln>
          <a:effectLst/>
        </p:spPr>
        <p:txBody>
          <a:bodyPr rtlCol="0" anchor="ctr"/>
          <a:lstStyle/>
          <a:p>
            <a:pPr algn="ctr" defTabSz="913668" fontAlgn="ctr"/>
            <a:endParaRPr lang="en-US" altLang="zh-CN" sz="1798"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TextBox 77"/>
          <p:cNvSpPr txBox="1"/>
          <p:nvPr/>
        </p:nvSpPr>
        <p:spPr bwMode="auto">
          <a:xfrm>
            <a:off x="1173860" y="3206794"/>
            <a:ext cx="1644837" cy="316183"/>
          </a:xfrm>
          <a:prstGeom prst="rect">
            <a:avLst/>
          </a:prstGeom>
          <a:noFill/>
          <a:ln w="9525">
            <a:noFill/>
            <a:miter lim="800000"/>
            <a:headEnd/>
            <a:tailEnd/>
          </a:ln>
        </p:spPr>
        <p:txBody>
          <a:bodyPr wrap="square" lIns="99902" tIns="49946" rIns="99902" bIns="49946" rtlCol="0">
            <a:spAutoFit/>
          </a:bodyPr>
          <a:lstStyle/>
          <a:p>
            <a:pPr defTabSz="1000848" eaLnBrk="0" fontAlgn="ctr" hangingPunct="0"/>
            <a:r>
              <a:rPr lang="en-US" sz="1399" dirty="0">
                <a:solidFill>
                  <a:srgbClr val="000000"/>
                </a:solidFill>
                <a:latin typeface="Huawei Sans" panose="020C0503030203020204" pitchFamily="34" charset="0"/>
              </a:rPr>
              <a:t>Link aggregation</a:t>
            </a:r>
            <a:endParaRPr lang="en-US" altLang="zh-CN"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46" name="文本框 145"/>
          <p:cNvSpPr txBox="1"/>
          <p:nvPr/>
        </p:nvSpPr>
        <p:spPr>
          <a:xfrm>
            <a:off x="6096001" y="1728216"/>
            <a:ext cx="5649913" cy="143402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600"/>
              </a:lnSpc>
            </a:pPr>
            <a:r>
              <a:rPr lang="en-US" sz="1400" dirty="0">
                <a:latin typeface="Huawei Sans" panose="020C0503030203020204" pitchFamily="34" charset="0"/>
              </a:rPr>
              <a:t>Device redundancy and link redundancy are used to improve reliability. Internet connections are added at the egress, and IPsec VPNs are established with the headquarters to carry services that demand low delay and high bandwidth.</a:t>
            </a:r>
            <a:endParaRPr lang="en-US" altLang="zh-CN" sz="1400" i="0" dirty="0">
              <a:latin typeface="Huawei Sans" panose="020C0503030203020204" pitchFamily="34" charset="0"/>
            </a:endParaRPr>
          </a:p>
        </p:txBody>
      </p:sp>
      <p:sp>
        <p:nvSpPr>
          <p:cNvPr id="148" name="文本框 147"/>
          <p:cNvSpPr txBox="1"/>
          <p:nvPr/>
        </p:nvSpPr>
        <p:spPr>
          <a:xfrm>
            <a:off x="6142451" y="4807220"/>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Core layer</a:t>
            </a:r>
          </a:p>
        </p:txBody>
      </p:sp>
      <p:sp>
        <p:nvSpPr>
          <p:cNvPr id="149" name="文本框 148"/>
          <p:cNvSpPr txBox="1"/>
          <p:nvPr/>
        </p:nvSpPr>
        <p:spPr>
          <a:xfrm>
            <a:off x="6142451" y="3916033"/>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Egress device</a:t>
            </a:r>
            <a:endParaRPr lang="en-US" altLang="zh-CN" sz="1200" dirty="0">
              <a:latin typeface="Huawei Sans" panose="020C0503030203020204" pitchFamily="34" charset="0"/>
            </a:endParaRPr>
          </a:p>
        </p:txBody>
      </p:sp>
      <p:sp>
        <p:nvSpPr>
          <p:cNvPr id="150" name="文本框 149"/>
          <p:cNvSpPr txBox="1"/>
          <p:nvPr/>
        </p:nvSpPr>
        <p:spPr>
          <a:xfrm>
            <a:off x="6142451" y="5656114"/>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151" name="文本框 150"/>
          <p:cNvSpPr txBox="1"/>
          <p:nvPr/>
        </p:nvSpPr>
        <p:spPr>
          <a:xfrm>
            <a:off x="7235076" y="3884565"/>
            <a:ext cx="3847452" cy="461665"/>
          </a:xfrm>
          <a:prstGeom prst="rect">
            <a:avLst/>
          </a:prstGeom>
          <a:noFill/>
        </p:spPr>
        <p:txBody>
          <a:bodyPr wrap="square" rtlCol="0">
            <a:spAutoFit/>
          </a:bodyPr>
          <a:lstStyle/>
          <a:p>
            <a:pPr fontAlgn="ctr"/>
            <a:r>
              <a:rPr lang="en-US" sz="1200" dirty="0">
                <a:latin typeface="Huawei Sans" panose="020C0503030203020204" pitchFamily="34" charset="0"/>
              </a:rPr>
              <a:t>Add an Internet connection and establish an IPsec VPN to carry some services.</a:t>
            </a:r>
            <a:endParaRPr lang="en-US" altLang="zh-CN" sz="1200" dirty="0">
              <a:latin typeface="Huawei Sans" panose="020C0503030203020204" pitchFamily="34" charset="0"/>
            </a:endParaRPr>
          </a:p>
        </p:txBody>
      </p:sp>
      <p:sp>
        <p:nvSpPr>
          <p:cNvPr id="153" name="文本框 152"/>
          <p:cNvSpPr txBox="1"/>
          <p:nvPr/>
        </p:nvSpPr>
        <p:spPr>
          <a:xfrm>
            <a:off x="7235076" y="5621969"/>
            <a:ext cx="3847452" cy="461665"/>
          </a:xfrm>
          <a:prstGeom prst="rect">
            <a:avLst/>
          </a:prstGeom>
          <a:noFill/>
        </p:spPr>
        <p:txBody>
          <a:bodyPr wrap="square" rtlCol="0">
            <a:spAutoFit/>
          </a:bodyPr>
          <a:lstStyle/>
          <a:p>
            <a:pPr fontAlgn="ctr"/>
            <a:r>
              <a:rPr lang="en-US" sz="1200" dirty="0">
                <a:latin typeface="Huawei Sans" panose="020C0503030203020204" pitchFamily="34" charset="0"/>
              </a:rPr>
              <a:t>Dual uplinks set up a link aggregation group with the CSS composed of core switches.</a:t>
            </a:r>
            <a:endParaRPr lang="en-US" altLang="zh-CN" sz="1200" dirty="0">
              <a:latin typeface="Huawei Sans" panose="020C0503030203020204" pitchFamily="34" charset="0"/>
            </a:endParaRPr>
          </a:p>
        </p:txBody>
      </p:sp>
      <p:sp>
        <p:nvSpPr>
          <p:cNvPr id="155" name="文本框 154"/>
          <p:cNvSpPr txBox="1"/>
          <p:nvPr/>
        </p:nvSpPr>
        <p:spPr>
          <a:xfrm>
            <a:off x="7235076" y="4774700"/>
            <a:ext cx="4321924" cy="461665"/>
          </a:xfrm>
          <a:prstGeom prst="rect">
            <a:avLst/>
          </a:prstGeom>
          <a:noFill/>
        </p:spPr>
        <p:txBody>
          <a:bodyPr wrap="square" rtlCol="0">
            <a:spAutoFit/>
          </a:bodyPr>
          <a:lstStyle/>
          <a:p>
            <a:pPr fontAlgn="ctr"/>
            <a:r>
              <a:rPr lang="en-US" sz="1200" dirty="0">
                <a:latin typeface="Huawei Sans" panose="020C0503030203020204" pitchFamily="34" charset="0"/>
              </a:rPr>
              <a:t>The CSS composed of core switches establishes inter-chassis link aggregation with uplink and downlink devices.</a:t>
            </a:r>
            <a:endParaRPr lang="en-US" altLang="zh-CN" sz="1200" dirty="0">
              <a:latin typeface="Huawei Sans" panose="020C0503030203020204" pitchFamily="34" charset="0"/>
            </a:endParaRPr>
          </a:p>
        </p:txBody>
      </p:sp>
      <p:grpSp>
        <p:nvGrpSpPr>
          <p:cNvPr id="63" name="组合 62"/>
          <p:cNvGrpSpPr/>
          <p:nvPr/>
        </p:nvGrpSpPr>
        <p:grpSpPr>
          <a:xfrm>
            <a:off x="7764781" y="76200"/>
            <a:ext cx="3920672" cy="213120"/>
            <a:chOff x="6336031" y="76200"/>
            <a:chExt cx="3920672" cy="213120"/>
          </a:xfrm>
        </p:grpSpPr>
        <p:sp>
          <p:nvSpPr>
            <p:cNvPr id="64" name="燕尾形 63"/>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65" name="燕尾形 64"/>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0807284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圆角矩形 146"/>
          <p:cNvSpPr/>
          <p:nvPr/>
        </p:nvSpPr>
        <p:spPr>
          <a:xfrm>
            <a:off x="2386645" y="5601840"/>
            <a:ext cx="4014156"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smtClean="0"/>
              <a:t>Target Logical Topology (1)</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1498" y="5644021"/>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238" y="5644021"/>
            <a:ext cx="497854" cy="407335"/>
          </a:xfrm>
          <a:prstGeom prst="rect">
            <a:avLst/>
          </a:prstGeom>
        </p:spPr>
      </p:pic>
      <p:sp>
        <p:nvSpPr>
          <p:cNvPr id="8" name="Freeform 159"/>
          <p:cNvSpPr/>
          <p:nvPr/>
        </p:nvSpPr>
        <p:spPr>
          <a:xfrm flipH="1">
            <a:off x="2332055" y="1264840"/>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1" name="Freeform 186"/>
          <p:cNvSpPr>
            <a:spLocks noEditPoints="1"/>
          </p:cNvSpPr>
          <p:nvPr/>
        </p:nvSpPr>
        <p:spPr bwMode="auto">
          <a:xfrm>
            <a:off x="2732606" y="155324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1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auto">
          <a:xfrm>
            <a:off x="3188883" y="2084970"/>
            <a:ext cx="497854" cy="407335"/>
          </a:xfrm>
          <a:prstGeom prst="rect">
            <a:avLst/>
          </a:prstGeom>
          <a:noFill/>
        </p:spPr>
      </p:pic>
      <p:sp>
        <p:nvSpPr>
          <p:cNvPr id="36" name="矩形 35"/>
          <p:cNvSpPr/>
          <p:nvPr/>
        </p:nvSpPr>
        <p:spPr>
          <a:xfrm>
            <a:off x="2404432" y="2027544"/>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40" name="组合 39"/>
          <p:cNvGrpSpPr/>
          <p:nvPr/>
        </p:nvGrpSpPr>
        <p:grpSpPr>
          <a:xfrm>
            <a:off x="1734425" y="3759260"/>
            <a:ext cx="907621" cy="768823"/>
            <a:chOff x="699103" y="4370478"/>
            <a:chExt cx="907621" cy="768823"/>
          </a:xfrm>
        </p:grpSpPr>
        <p:grpSp>
          <p:nvGrpSpPr>
            <p:cNvPr id="19" name="组合 262"/>
            <p:cNvGrpSpPr/>
            <p:nvPr/>
          </p:nvGrpSpPr>
          <p:grpSpPr>
            <a:xfrm>
              <a:off x="759111" y="4658799"/>
              <a:ext cx="394083" cy="480502"/>
              <a:chOff x="6378575" y="2882900"/>
              <a:chExt cx="858950" cy="865188"/>
            </a:xfrm>
            <a:solidFill>
              <a:schemeClr val="bg1">
                <a:lumMod val="50000"/>
              </a:schemeClr>
            </a:solidFill>
          </p:grpSpPr>
          <p:sp>
            <p:nvSpPr>
              <p:cNvPr id="20"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1"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2"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3"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37" name="矩形 36"/>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39" name="圆角矩形 75"/>
          <p:cNvSpPr/>
          <p:nvPr/>
        </p:nvSpPr>
        <p:spPr>
          <a:xfrm>
            <a:off x="1692086" y="3716338"/>
            <a:ext cx="3437367" cy="24438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箭头连接符 89"/>
          <p:cNvCxnSpPr>
            <a:stCxn id="14" idx="2"/>
            <a:endCxn id="82" idx="0"/>
          </p:cNvCxnSpPr>
          <p:nvPr/>
        </p:nvCxnSpPr>
        <p:spPr>
          <a:xfrm flipH="1">
            <a:off x="2980425" y="2492305"/>
            <a:ext cx="457385" cy="1470838"/>
          </a:xfrm>
          <a:prstGeom prst="straightConnector1">
            <a:avLst/>
          </a:prstGeom>
          <a:noFill/>
          <a:ln w="19050" algn="ctr">
            <a:solidFill>
              <a:srgbClr val="EC7061"/>
            </a:solidFill>
            <a:prstDash val="sysDot"/>
            <a:round/>
            <a:headEnd type="triangle" w="med" len="med"/>
            <a:tailEnd type="triangle" w="med" len="med"/>
          </a:ln>
        </p:spPr>
      </p:cxnSp>
      <p:pic>
        <p:nvPicPr>
          <p:cNvPr id="82" name="图片 8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31498" y="3963144"/>
            <a:ext cx="497854" cy="407335"/>
          </a:xfrm>
          <a:prstGeom prst="rect">
            <a:avLst/>
          </a:prstGeom>
        </p:spPr>
      </p:pic>
      <p:pic>
        <p:nvPicPr>
          <p:cNvPr id="83" name="图片 8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07238" y="3954119"/>
            <a:ext cx="497854" cy="407335"/>
          </a:xfrm>
          <a:prstGeom prst="rect">
            <a:avLst/>
          </a:prstGeom>
        </p:spPr>
      </p:pic>
      <p:cxnSp>
        <p:nvCxnSpPr>
          <p:cNvPr id="87" name="直接连接符 86">
            <a:extLst>
              <a:ext uri="{FF2B5EF4-FFF2-40B4-BE49-F238E27FC236}">
                <a16:creationId xmlns:a16="http://schemas.microsoft.com/office/drawing/2014/main" xmlns="" id="{94275FFE-3BE6-4C12-8737-FDFE3456C4A2}"/>
              </a:ext>
            </a:extLst>
          </p:cNvPr>
          <p:cNvCxnSpPr>
            <a:stCxn id="5" idx="0"/>
            <a:endCxn id="68" idx="3"/>
          </p:cNvCxnSpPr>
          <p:nvPr/>
        </p:nvCxnSpPr>
        <p:spPr>
          <a:xfrm flipV="1">
            <a:off x="2980426" y="5030806"/>
            <a:ext cx="986085" cy="613214"/>
          </a:xfrm>
          <a:prstGeom prst="line">
            <a:avLst/>
          </a:prstGeom>
          <a:noFill/>
          <a:ln w="19050" cap="flat" cmpd="sng" algn="ctr">
            <a:solidFill>
              <a:srgbClr val="00B0F0"/>
            </a:solidFill>
            <a:prstDash val="solid"/>
          </a:ln>
          <a:effectLst/>
        </p:spPr>
      </p:cxnSp>
      <p:cxnSp>
        <p:nvCxnSpPr>
          <p:cNvPr id="93" name="直接连接符 92">
            <a:extLst>
              <a:ext uri="{FF2B5EF4-FFF2-40B4-BE49-F238E27FC236}">
                <a16:creationId xmlns:a16="http://schemas.microsoft.com/office/drawing/2014/main" xmlns="" id="{94275FFE-3BE6-4C12-8737-FDFE3456C4A2}"/>
              </a:ext>
            </a:extLst>
          </p:cNvPr>
          <p:cNvCxnSpPr>
            <a:stCxn id="6" idx="0"/>
            <a:endCxn id="68" idx="1"/>
          </p:cNvCxnSpPr>
          <p:nvPr/>
        </p:nvCxnSpPr>
        <p:spPr>
          <a:xfrm flipH="1" flipV="1">
            <a:off x="3468657" y="5030806"/>
            <a:ext cx="987509" cy="613214"/>
          </a:xfrm>
          <a:prstGeom prst="line">
            <a:avLst/>
          </a:prstGeom>
          <a:noFill/>
          <a:ln w="19050" cap="flat" cmpd="sng" algn="ctr">
            <a:solidFill>
              <a:srgbClr val="00B0F0"/>
            </a:solidFill>
            <a:prstDash val="solid"/>
          </a:ln>
          <a:effectLst/>
        </p:spPr>
      </p:cxnSp>
      <p:cxnSp>
        <p:nvCxnSpPr>
          <p:cNvPr id="104" name="直接连接符 103">
            <a:extLst>
              <a:ext uri="{FF2B5EF4-FFF2-40B4-BE49-F238E27FC236}">
                <a16:creationId xmlns:a16="http://schemas.microsoft.com/office/drawing/2014/main" xmlns="" id="{94275FFE-3BE6-4C12-8737-FDFE3456C4A2}"/>
              </a:ext>
            </a:extLst>
          </p:cNvPr>
          <p:cNvCxnSpPr>
            <a:stCxn id="68" idx="3"/>
            <a:endCxn id="82" idx="2"/>
          </p:cNvCxnSpPr>
          <p:nvPr/>
        </p:nvCxnSpPr>
        <p:spPr>
          <a:xfrm flipH="1" flipV="1">
            <a:off x="2980426" y="4370478"/>
            <a:ext cx="986085" cy="660328"/>
          </a:xfrm>
          <a:prstGeom prst="line">
            <a:avLst/>
          </a:prstGeom>
          <a:noFill/>
          <a:ln w="19050" cap="flat" cmpd="sng" algn="ctr">
            <a:solidFill>
              <a:srgbClr val="00B0F0"/>
            </a:solidFill>
            <a:prstDash val="solid"/>
          </a:ln>
          <a:effectLst/>
        </p:spPr>
      </p:cxnSp>
      <p:cxnSp>
        <p:nvCxnSpPr>
          <p:cNvPr id="107" name="直接连接符 106">
            <a:extLst>
              <a:ext uri="{FF2B5EF4-FFF2-40B4-BE49-F238E27FC236}">
                <a16:creationId xmlns:a16="http://schemas.microsoft.com/office/drawing/2014/main" xmlns="" id="{94275FFE-3BE6-4C12-8737-FDFE3456C4A2}"/>
              </a:ext>
            </a:extLst>
          </p:cNvPr>
          <p:cNvCxnSpPr>
            <a:stCxn id="68" idx="1"/>
            <a:endCxn id="83" idx="2"/>
          </p:cNvCxnSpPr>
          <p:nvPr/>
        </p:nvCxnSpPr>
        <p:spPr>
          <a:xfrm flipV="1">
            <a:off x="3468657" y="4361455"/>
            <a:ext cx="987509" cy="669352"/>
          </a:xfrm>
          <a:prstGeom prst="line">
            <a:avLst/>
          </a:prstGeom>
          <a:noFill/>
          <a:ln w="19050" cap="flat" cmpd="sng" algn="ctr">
            <a:solidFill>
              <a:srgbClr val="00B0F0"/>
            </a:solidFill>
            <a:prstDash val="solid"/>
          </a:ln>
          <a:effectLst/>
        </p:spPr>
      </p:cxnSp>
      <p:sp>
        <p:nvSpPr>
          <p:cNvPr id="122" name="矩形 121"/>
          <p:cNvSpPr/>
          <p:nvPr/>
        </p:nvSpPr>
        <p:spPr>
          <a:xfrm>
            <a:off x="2027671" y="3181528"/>
            <a:ext cx="1156086"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a:t>
            </a:r>
            <a:r>
              <a:rPr lang="en-US" sz="1400" b="1" dirty="0">
                <a:solidFill>
                  <a:srgbClr val="EC7061"/>
                </a:solidFill>
                <a:latin typeface="Huawei Sans" panose="020C0503030203020204" pitchFamily="34" charset="0"/>
              </a:rPr>
              <a:t>line</a:t>
            </a:r>
            <a:endParaRPr lang="en-US" altLang="zh-CN" sz="1400" b="1" dirty="0">
              <a:solidFill>
                <a:srgbClr val="EC7061"/>
              </a:solidFill>
              <a:latin typeface="Huawei Sans" panose="020C0503030203020204" pitchFamily="34" charset="0"/>
            </a:endParaRPr>
          </a:p>
        </p:txBody>
      </p:sp>
      <p:sp>
        <p:nvSpPr>
          <p:cNvPr id="124" name="Freeform 159"/>
          <p:cNvSpPr/>
          <p:nvPr/>
        </p:nvSpPr>
        <p:spPr>
          <a:xfrm flipH="1">
            <a:off x="4456165"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矩形 57"/>
          <p:cNvSpPr/>
          <p:nvPr/>
        </p:nvSpPr>
        <p:spPr>
          <a:xfrm>
            <a:off x="4459870" y="3008355"/>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cxnSp>
        <p:nvCxnSpPr>
          <p:cNvPr id="127" name="直接箭头连接符 126"/>
          <p:cNvCxnSpPr>
            <a:stCxn id="58" idx="2"/>
            <a:endCxn id="83" idx="0"/>
          </p:cNvCxnSpPr>
          <p:nvPr/>
        </p:nvCxnSpPr>
        <p:spPr>
          <a:xfrm flipH="1">
            <a:off x="4456166" y="3316131"/>
            <a:ext cx="419845" cy="637988"/>
          </a:xfrm>
          <a:prstGeom prst="straightConnector1">
            <a:avLst/>
          </a:prstGeom>
          <a:noFill/>
          <a:ln w="19050" algn="ctr">
            <a:solidFill>
              <a:srgbClr val="00B0F0"/>
            </a:solidFill>
            <a:prstDash val="sysDot"/>
            <a:round/>
            <a:headEnd type="triangle" w="med" len="med"/>
            <a:tailEnd type="triangle" w="med" len="med"/>
          </a:ln>
        </p:spPr>
      </p:cxnSp>
      <p:cxnSp>
        <p:nvCxnSpPr>
          <p:cNvPr id="138" name="直接箭头连接符 137"/>
          <p:cNvCxnSpPr>
            <a:stCxn id="14" idx="2"/>
            <a:endCxn id="124" idx="0"/>
          </p:cNvCxnSpPr>
          <p:nvPr/>
        </p:nvCxnSpPr>
        <p:spPr>
          <a:xfrm>
            <a:off x="3437810" y="2492305"/>
            <a:ext cx="1346142" cy="377081"/>
          </a:xfrm>
          <a:prstGeom prst="straightConnector1">
            <a:avLst/>
          </a:prstGeom>
          <a:noFill/>
          <a:ln w="19050" algn="ctr">
            <a:solidFill>
              <a:srgbClr val="00B0F0"/>
            </a:solidFill>
            <a:prstDash val="sysDot"/>
            <a:round/>
            <a:headEnd type="triangle" w="med" len="med"/>
            <a:tailEnd type="triangle" w="med" len="med"/>
          </a:ln>
        </p:spPr>
      </p:cxnSp>
      <p:sp>
        <p:nvSpPr>
          <p:cNvPr id="142" name="Can 9"/>
          <p:cNvSpPr/>
          <p:nvPr/>
        </p:nvSpPr>
        <p:spPr>
          <a:xfrm rot="8835177">
            <a:off x="3883437" y="2504533"/>
            <a:ext cx="227760" cy="150320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文本框 142"/>
          <p:cNvSpPr txBox="1"/>
          <p:nvPr/>
        </p:nvSpPr>
        <p:spPr>
          <a:xfrm rot="19560079">
            <a:off x="3812648" y="2836344"/>
            <a:ext cx="369332" cy="792846"/>
          </a:xfrm>
          <a:prstGeom prst="rect">
            <a:avLst/>
          </a:prstGeom>
          <a:noFill/>
        </p:spPr>
        <p:txBody>
          <a:bodyPr vert="eaVert" wrap="none" rtlCol="0">
            <a:spAutoFit/>
          </a:bodyPr>
          <a:lstStyle/>
          <a:p>
            <a:pPr fontAlgn="ctr"/>
            <a:r>
              <a:rPr lang="en-US" sz="1200" dirty="0">
                <a:solidFill>
                  <a:srgbClr val="EC7061"/>
                </a:solidFill>
                <a:latin typeface="Huawei Sans" panose="020C0503030203020204" pitchFamily="34" charset="0"/>
              </a:rPr>
              <a:t>IPsec VPN</a:t>
            </a:r>
          </a:p>
        </p:txBody>
      </p:sp>
      <p:sp>
        <p:nvSpPr>
          <p:cNvPr id="150" name="文本框 149"/>
          <p:cNvSpPr txBox="1"/>
          <p:nvPr/>
        </p:nvSpPr>
        <p:spPr>
          <a:xfrm>
            <a:off x="5259536" y="5646969"/>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Aggregation layer</a:t>
            </a:r>
            <a:endParaRPr lang="en-US" altLang="zh-CN" sz="1200" dirty="0">
              <a:latin typeface="Huawei Sans" panose="020C0503030203020204" pitchFamily="34" charset="0"/>
            </a:endParaRPr>
          </a:p>
        </p:txBody>
      </p:sp>
      <p:sp>
        <p:nvSpPr>
          <p:cNvPr id="66" name="文本框 65"/>
          <p:cNvSpPr txBox="1"/>
          <p:nvPr/>
        </p:nvSpPr>
        <p:spPr>
          <a:xfrm>
            <a:off x="6507468" y="3949884"/>
            <a:ext cx="5238446" cy="2139585"/>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600"/>
              </a:lnSpc>
            </a:pPr>
            <a:r>
              <a:rPr lang="en-US" sz="1400" dirty="0">
                <a:latin typeface="Huawei Sans" panose="020C0503030203020204" pitchFamily="34" charset="0"/>
              </a:rPr>
              <a:t>The aggregation layer uses dual uplinks to connect to the CSS composed of core switches.</a:t>
            </a:r>
            <a:endParaRPr lang="en-US" altLang="zh-CN" sz="1400" i="0" dirty="0">
              <a:latin typeface="Huawei Sans" panose="020C0503030203020204" pitchFamily="34" charset="0"/>
            </a:endParaRPr>
          </a:p>
          <a:p>
            <a:pPr fontAlgn="ctr">
              <a:lnSpc>
                <a:spcPts val="2600"/>
              </a:lnSpc>
            </a:pPr>
            <a:r>
              <a:rPr lang="en-US" sz="1400" dirty="0">
                <a:latin typeface="Huawei Sans" panose="020C0503030203020204" pitchFamily="34" charset="0"/>
              </a:rPr>
              <a:t>The gateway is configured on the VLANIF interface of the core switch. The CSS composed of core switches and link aggregation technology are deployed to improve reliability, so VRRP does not need to be deployed.</a:t>
            </a:r>
            <a:endParaRPr lang="en-US" altLang="zh-CN" sz="1400" i="0" dirty="0">
              <a:latin typeface="Huawei Sans" panose="020C0503030203020204" pitchFamily="34" charset="0"/>
            </a:endParaRPr>
          </a:p>
        </p:txBody>
      </p:sp>
      <p:pic>
        <p:nvPicPr>
          <p:cNvPr id="68" name="图片 67" descr="堆叠CE交换机蓝.png"/>
          <p:cNvPicPr>
            <a:picLocks/>
          </p:cNvPicPr>
          <p:nvPr/>
        </p:nvPicPr>
        <p:blipFill>
          <a:blip r:embed="rId6" cstate="print"/>
          <a:stretch>
            <a:fillRect/>
          </a:stretch>
        </p:blipFill>
        <p:spPr>
          <a:xfrm>
            <a:off x="3468656" y="4827139"/>
            <a:ext cx="497854" cy="407335"/>
          </a:xfrm>
          <a:prstGeom prst="rect">
            <a:avLst/>
          </a:prstGeom>
        </p:spPr>
      </p:pic>
      <p:grpSp>
        <p:nvGrpSpPr>
          <p:cNvPr id="42" name="组合 41"/>
          <p:cNvGrpSpPr/>
          <p:nvPr/>
        </p:nvGrpSpPr>
        <p:grpSpPr>
          <a:xfrm>
            <a:off x="546547" y="2711832"/>
            <a:ext cx="1965269" cy="523220"/>
            <a:chOff x="561545" y="1222329"/>
            <a:chExt cx="1965269" cy="523220"/>
          </a:xfrm>
        </p:grpSpPr>
        <p:sp>
          <p:nvSpPr>
            <p:cNvPr id="92" name="矩形 91"/>
            <p:cNvSpPr/>
            <p:nvPr/>
          </p:nvSpPr>
          <p:spPr>
            <a:xfrm>
              <a:off x="960360" y="1222329"/>
              <a:ext cx="1566454" cy="523220"/>
            </a:xfrm>
            <a:prstGeom prst="rect">
              <a:avLst/>
            </a:prstGeom>
          </p:spPr>
          <p:txBody>
            <a:bodyPr wrap="none">
              <a:spAutoFit/>
            </a:bodyPr>
            <a:lstStyle/>
            <a:p>
              <a:pPr algn="ctr" fontAlgn="ctr"/>
              <a:r>
                <a:rPr lang="en-US" sz="1400" dirty="0">
                  <a:latin typeface="Huawei Sans" panose="020C0503030203020204" pitchFamily="34" charset="0"/>
                </a:rPr>
                <a:t>Link aggregation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rPr>
                <a:t>Logical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6" name="直接连接符 85">
              <a:extLst>
                <a:ext uri="{FF2B5EF4-FFF2-40B4-BE49-F238E27FC236}">
                  <a16:creationId xmlns:a16="http://schemas.microsoft.com/office/drawing/2014/main" xmlns="" id="{94275FFE-3BE6-4C12-8737-FDFE3456C4A2}"/>
                </a:ext>
              </a:extLst>
            </p:cNvPr>
            <p:cNvCxnSpPr/>
            <p:nvPr/>
          </p:nvCxnSpPr>
          <p:spPr>
            <a:xfrm flipH="1">
              <a:off x="561545" y="1483939"/>
              <a:ext cx="420663" cy="0"/>
            </a:xfrm>
            <a:prstGeom prst="line">
              <a:avLst/>
            </a:prstGeom>
            <a:noFill/>
            <a:ln w="19050" cap="flat" cmpd="sng" algn="ctr">
              <a:solidFill>
                <a:srgbClr val="00B0F0"/>
              </a:solidFill>
              <a:prstDash val="solid"/>
            </a:ln>
            <a:effectLst/>
          </p:spPr>
        </p:cxnSp>
      </p:grpSp>
      <p:grpSp>
        <p:nvGrpSpPr>
          <p:cNvPr id="45" name="组合 44"/>
          <p:cNvGrpSpPr/>
          <p:nvPr/>
        </p:nvGrpSpPr>
        <p:grpSpPr>
          <a:xfrm>
            <a:off x="7764781" y="76200"/>
            <a:ext cx="3920672" cy="213120"/>
            <a:chOff x="6336031" y="76200"/>
            <a:chExt cx="3920672" cy="213120"/>
          </a:xfrm>
        </p:grpSpPr>
        <p:sp>
          <p:nvSpPr>
            <p:cNvPr id="46" name="燕尾形 45"/>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7" name="燕尾形 46"/>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0911582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Freeform 159"/>
          <p:cNvSpPr/>
          <p:nvPr/>
        </p:nvSpPr>
        <p:spPr>
          <a:xfrm flipH="1">
            <a:off x="2332055" y="1264840"/>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47" name="圆角矩形 146"/>
          <p:cNvSpPr/>
          <p:nvPr/>
        </p:nvSpPr>
        <p:spPr>
          <a:xfrm>
            <a:off x="2386645" y="4755650"/>
            <a:ext cx="4014156"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smtClean="0"/>
              <a:t>Target Logical Topology (2)</a:t>
            </a:r>
            <a:endParaRPr lang="en-US" altLang="zh-CN" dirty="0"/>
          </a:p>
        </p:txBody>
      </p:sp>
      <p:sp>
        <p:nvSpPr>
          <p:cNvPr id="150" name="文本框 149"/>
          <p:cNvSpPr txBox="1"/>
          <p:nvPr/>
        </p:nvSpPr>
        <p:spPr>
          <a:xfrm>
            <a:off x="5259536" y="4800780"/>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Core layer</a:t>
            </a:r>
            <a:endParaRPr lang="en-US" altLang="zh-CN" sz="1200" dirty="0">
              <a:latin typeface="Huawei Sans" panose="020C0503030203020204" pitchFamily="34" charset="0"/>
            </a:endParaRPr>
          </a:p>
        </p:txBody>
      </p:sp>
      <p:sp>
        <p:nvSpPr>
          <p:cNvPr id="66" name="文本框 65"/>
          <p:cNvSpPr txBox="1"/>
          <p:nvPr/>
        </p:nvSpPr>
        <p:spPr>
          <a:xfrm>
            <a:off x="6507467" y="3273552"/>
            <a:ext cx="5238446" cy="2807208"/>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600"/>
              </a:lnSpc>
            </a:pPr>
            <a:r>
              <a:rPr lang="en-US" sz="1400" dirty="0">
                <a:latin typeface="Huawei Sans" panose="020C0503030203020204" pitchFamily="34" charset="0"/>
              </a:rPr>
              <a:t>The core device serves as the gateway of intranet terminals. Static routes are configured to direct traffic of different services to the </a:t>
            </a:r>
            <a:r>
              <a:rPr lang="en-US" sz="1400" dirty="0" smtClean="0">
                <a:latin typeface="Huawei Sans" panose="020C0503030203020204" pitchFamily="34" charset="0"/>
              </a:rPr>
              <a:t>leased line </a:t>
            </a:r>
            <a:r>
              <a:rPr lang="en-US" sz="1400" dirty="0">
                <a:latin typeface="Huawei Sans" panose="020C0503030203020204" pitchFamily="34" charset="0"/>
              </a:rPr>
              <a:t>and IPsec VPN egress devices, and floating routes are configured for route backup.</a:t>
            </a:r>
            <a:endParaRPr lang="en-US" altLang="zh-CN" sz="1400" i="0" dirty="0">
              <a:latin typeface="Huawei Sans" panose="020C0503030203020204" pitchFamily="34" charset="0"/>
            </a:endParaRPr>
          </a:p>
          <a:p>
            <a:pPr fontAlgn="ctr">
              <a:lnSpc>
                <a:spcPts val="2600"/>
              </a:lnSpc>
            </a:pPr>
            <a:r>
              <a:rPr lang="en-US" sz="1400" dirty="0">
                <a:latin typeface="Huawei Sans" panose="020C0503030203020204" pitchFamily="34" charset="0"/>
              </a:rPr>
              <a:t>NQA is configured to detect the availability of the </a:t>
            </a:r>
            <a:r>
              <a:rPr lang="en-US" sz="1400" dirty="0" smtClean="0">
                <a:latin typeface="Huawei Sans" panose="020C0503030203020204" pitchFamily="34" charset="0"/>
              </a:rPr>
              <a:t>leased </a:t>
            </a:r>
            <a:r>
              <a:rPr lang="en-US" sz="1400" dirty="0">
                <a:latin typeface="Huawei Sans" panose="020C0503030203020204" pitchFamily="34" charset="0"/>
              </a:rPr>
              <a:t>line and IPsec VPN. Static routes are associated with NQA so that traffic can be switched to the backup path when a link fault occurs.</a:t>
            </a:r>
            <a:endParaRPr lang="en-US" altLang="zh-CN" sz="1400" i="0"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1498" y="5644021"/>
            <a:ext cx="497854" cy="407335"/>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238" y="5644021"/>
            <a:ext cx="497854" cy="407335"/>
          </a:xfrm>
          <a:prstGeom prst="rect">
            <a:avLst/>
          </a:prstGeom>
        </p:spPr>
      </p:pic>
      <p:sp>
        <p:nvSpPr>
          <p:cNvPr id="55" name="Freeform 186"/>
          <p:cNvSpPr>
            <a:spLocks noEditPoints="1"/>
          </p:cNvSpPr>
          <p:nvPr/>
        </p:nvSpPr>
        <p:spPr bwMode="auto">
          <a:xfrm>
            <a:off x="2732606" y="155324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auto">
          <a:xfrm>
            <a:off x="3188883" y="2084970"/>
            <a:ext cx="497854" cy="407335"/>
          </a:xfrm>
          <a:prstGeom prst="rect">
            <a:avLst/>
          </a:prstGeom>
          <a:noFill/>
        </p:spPr>
      </p:pic>
      <p:sp>
        <p:nvSpPr>
          <p:cNvPr id="57" name="矩形 56"/>
          <p:cNvSpPr/>
          <p:nvPr/>
        </p:nvSpPr>
        <p:spPr>
          <a:xfrm>
            <a:off x="2404432" y="2027544"/>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60" name="组合 59"/>
          <p:cNvGrpSpPr/>
          <p:nvPr/>
        </p:nvGrpSpPr>
        <p:grpSpPr>
          <a:xfrm>
            <a:off x="1734425" y="3759260"/>
            <a:ext cx="907621" cy="768823"/>
            <a:chOff x="699103" y="4370478"/>
            <a:chExt cx="907621" cy="768823"/>
          </a:xfrm>
        </p:grpSpPr>
        <p:grpSp>
          <p:nvGrpSpPr>
            <p:cNvPr id="61" name="组合 262"/>
            <p:cNvGrpSpPr/>
            <p:nvPr/>
          </p:nvGrpSpPr>
          <p:grpSpPr>
            <a:xfrm>
              <a:off x="759111" y="4658799"/>
              <a:ext cx="394083" cy="480502"/>
              <a:chOff x="6378575" y="2882900"/>
              <a:chExt cx="858950" cy="865188"/>
            </a:xfrm>
            <a:solidFill>
              <a:schemeClr val="bg1">
                <a:lumMod val="50000"/>
              </a:schemeClr>
            </a:solidFill>
          </p:grpSpPr>
          <p:sp>
            <p:nvSpPr>
              <p:cNvPr id="63"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64"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65"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67"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62" name="矩形 61"/>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68" name="圆角矩形 75"/>
          <p:cNvSpPr/>
          <p:nvPr/>
        </p:nvSpPr>
        <p:spPr>
          <a:xfrm>
            <a:off x="1692086" y="3716338"/>
            <a:ext cx="3437367" cy="24438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a:stCxn id="56" idx="2"/>
            <a:endCxn id="70" idx="0"/>
          </p:cNvCxnSpPr>
          <p:nvPr/>
        </p:nvCxnSpPr>
        <p:spPr>
          <a:xfrm flipH="1">
            <a:off x="2980425" y="2492305"/>
            <a:ext cx="457385" cy="1470838"/>
          </a:xfrm>
          <a:prstGeom prst="straightConnector1">
            <a:avLst/>
          </a:prstGeom>
          <a:noFill/>
          <a:ln w="19050" algn="ctr">
            <a:solidFill>
              <a:srgbClr val="EC7061"/>
            </a:solidFill>
            <a:prstDash val="sysDot"/>
            <a:round/>
            <a:headEnd type="triangle" w="med" len="med"/>
            <a:tailEnd type="triangle" w="med" len="med"/>
          </a:ln>
        </p:spPr>
      </p:cxnSp>
      <p:pic>
        <p:nvPicPr>
          <p:cNvPr id="70" name="图片 6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31498" y="3963144"/>
            <a:ext cx="497854" cy="407335"/>
          </a:xfrm>
          <a:prstGeom prst="rect">
            <a:avLst/>
          </a:prstGeom>
        </p:spPr>
      </p:pic>
      <p:pic>
        <p:nvPicPr>
          <p:cNvPr id="71" name="图片 7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07238" y="3954119"/>
            <a:ext cx="497854" cy="407335"/>
          </a:xfrm>
          <a:prstGeom prst="rect">
            <a:avLst/>
          </a:prstGeom>
        </p:spPr>
      </p:pic>
      <p:cxnSp>
        <p:nvCxnSpPr>
          <p:cNvPr id="72" name="直接连接符 71">
            <a:extLst>
              <a:ext uri="{FF2B5EF4-FFF2-40B4-BE49-F238E27FC236}">
                <a16:creationId xmlns:a16="http://schemas.microsoft.com/office/drawing/2014/main" xmlns="" id="{94275FFE-3BE6-4C12-8737-FDFE3456C4A2}"/>
              </a:ext>
            </a:extLst>
          </p:cNvPr>
          <p:cNvCxnSpPr>
            <a:stCxn id="53" idx="0"/>
            <a:endCxn id="89" idx="3"/>
          </p:cNvCxnSpPr>
          <p:nvPr/>
        </p:nvCxnSpPr>
        <p:spPr>
          <a:xfrm flipV="1">
            <a:off x="2980426" y="5030806"/>
            <a:ext cx="986085" cy="613214"/>
          </a:xfrm>
          <a:prstGeom prst="line">
            <a:avLst/>
          </a:prstGeom>
          <a:noFill/>
          <a:ln w="19050" cap="flat" cmpd="sng" algn="ctr">
            <a:solidFill>
              <a:srgbClr val="00B0F0"/>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a:stCxn id="54" idx="0"/>
            <a:endCxn id="89" idx="1"/>
          </p:cNvCxnSpPr>
          <p:nvPr/>
        </p:nvCxnSpPr>
        <p:spPr>
          <a:xfrm flipH="1" flipV="1">
            <a:off x="3468657" y="5030806"/>
            <a:ext cx="987509" cy="613214"/>
          </a:xfrm>
          <a:prstGeom prst="line">
            <a:avLst/>
          </a:prstGeom>
          <a:noFill/>
          <a:ln w="19050" cap="flat" cmpd="sng" algn="ctr">
            <a:solidFill>
              <a:srgbClr val="00B0F0"/>
            </a:solidFill>
            <a:prstDash val="solid"/>
          </a:ln>
          <a:effectLst/>
        </p:spPr>
      </p:cxnSp>
      <p:cxnSp>
        <p:nvCxnSpPr>
          <p:cNvPr id="74" name="直接连接符 73">
            <a:extLst>
              <a:ext uri="{FF2B5EF4-FFF2-40B4-BE49-F238E27FC236}">
                <a16:creationId xmlns:a16="http://schemas.microsoft.com/office/drawing/2014/main" xmlns="" id="{94275FFE-3BE6-4C12-8737-FDFE3456C4A2}"/>
              </a:ext>
            </a:extLst>
          </p:cNvPr>
          <p:cNvCxnSpPr>
            <a:stCxn id="89" idx="3"/>
            <a:endCxn id="70" idx="2"/>
          </p:cNvCxnSpPr>
          <p:nvPr/>
        </p:nvCxnSpPr>
        <p:spPr>
          <a:xfrm flipH="1" flipV="1">
            <a:off x="2980426" y="4370478"/>
            <a:ext cx="986085" cy="660328"/>
          </a:xfrm>
          <a:prstGeom prst="line">
            <a:avLst/>
          </a:prstGeom>
          <a:noFill/>
          <a:ln w="19050" cap="flat" cmpd="sng" algn="ctr">
            <a:solidFill>
              <a:srgbClr val="00B0F0"/>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89" idx="1"/>
            <a:endCxn id="71" idx="2"/>
          </p:cNvCxnSpPr>
          <p:nvPr/>
        </p:nvCxnSpPr>
        <p:spPr>
          <a:xfrm flipV="1">
            <a:off x="3468657" y="4361455"/>
            <a:ext cx="987509" cy="669352"/>
          </a:xfrm>
          <a:prstGeom prst="line">
            <a:avLst/>
          </a:prstGeom>
          <a:noFill/>
          <a:ln w="19050" cap="flat" cmpd="sng" algn="ctr">
            <a:solidFill>
              <a:srgbClr val="00B0F0"/>
            </a:solidFill>
            <a:prstDash val="solid"/>
          </a:ln>
          <a:effectLst/>
        </p:spPr>
      </p:cxnSp>
      <p:sp>
        <p:nvSpPr>
          <p:cNvPr id="77" name="Freeform 159"/>
          <p:cNvSpPr/>
          <p:nvPr/>
        </p:nvSpPr>
        <p:spPr>
          <a:xfrm flipH="1">
            <a:off x="4456165"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a:xfrm>
            <a:off x="4459870" y="3008355"/>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cxnSp>
        <p:nvCxnSpPr>
          <p:cNvPr id="79" name="直接箭头连接符 78"/>
          <p:cNvCxnSpPr>
            <a:stCxn id="78" idx="2"/>
            <a:endCxn id="71" idx="0"/>
          </p:cNvCxnSpPr>
          <p:nvPr/>
        </p:nvCxnSpPr>
        <p:spPr>
          <a:xfrm flipH="1">
            <a:off x="4456166" y="3316131"/>
            <a:ext cx="419845" cy="637988"/>
          </a:xfrm>
          <a:prstGeom prst="straightConnector1">
            <a:avLst/>
          </a:prstGeom>
          <a:noFill/>
          <a:ln w="19050" algn="ctr">
            <a:solidFill>
              <a:srgbClr val="00B0F0"/>
            </a:solidFill>
            <a:prstDash val="sysDot"/>
            <a:round/>
            <a:headEnd type="triangle" w="med" len="med"/>
            <a:tailEnd type="triangle" w="med" len="med"/>
          </a:ln>
        </p:spPr>
      </p:cxnSp>
      <p:cxnSp>
        <p:nvCxnSpPr>
          <p:cNvPr id="80" name="直接箭头连接符 79"/>
          <p:cNvCxnSpPr>
            <a:stCxn id="56" idx="2"/>
            <a:endCxn id="77" idx="0"/>
          </p:cNvCxnSpPr>
          <p:nvPr/>
        </p:nvCxnSpPr>
        <p:spPr>
          <a:xfrm>
            <a:off x="3437810" y="2492305"/>
            <a:ext cx="1346142" cy="377081"/>
          </a:xfrm>
          <a:prstGeom prst="straightConnector1">
            <a:avLst/>
          </a:prstGeom>
          <a:noFill/>
          <a:ln w="19050" algn="ctr">
            <a:solidFill>
              <a:srgbClr val="00B0F0"/>
            </a:solidFill>
            <a:prstDash val="sysDot"/>
            <a:round/>
            <a:headEnd type="triangle" w="med" len="med"/>
            <a:tailEnd type="triangle" w="med" len="med"/>
          </a:ln>
        </p:spPr>
      </p:cxnSp>
      <p:sp>
        <p:nvSpPr>
          <p:cNvPr id="85" name="Can 9"/>
          <p:cNvSpPr/>
          <p:nvPr/>
        </p:nvSpPr>
        <p:spPr>
          <a:xfrm rot="8835177">
            <a:off x="3883437" y="2504533"/>
            <a:ext cx="227760" cy="150320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rot="19560079">
            <a:off x="3812648" y="2836344"/>
            <a:ext cx="369332" cy="792846"/>
          </a:xfrm>
          <a:prstGeom prst="rect">
            <a:avLst/>
          </a:prstGeom>
          <a:noFill/>
        </p:spPr>
        <p:txBody>
          <a:bodyPr vert="eaVert" wrap="none" rtlCol="0">
            <a:spAutoFit/>
          </a:bodyPr>
          <a:lstStyle/>
          <a:p>
            <a:pPr fontAlgn="ctr"/>
            <a:r>
              <a:rPr lang="en-US" sz="1200" dirty="0">
                <a:solidFill>
                  <a:srgbClr val="EC7061"/>
                </a:solidFill>
                <a:latin typeface="Huawei Sans" panose="020C0503030203020204" pitchFamily="34" charset="0"/>
              </a:rPr>
              <a:t>IPsec VPN</a:t>
            </a:r>
          </a:p>
        </p:txBody>
      </p:sp>
      <p:pic>
        <p:nvPicPr>
          <p:cNvPr id="89" name="图片 88" descr="堆叠CE交换机蓝.png"/>
          <p:cNvPicPr>
            <a:picLocks/>
          </p:cNvPicPr>
          <p:nvPr/>
        </p:nvPicPr>
        <p:blipFill>
          <a:blip r:embed="rId6" cstate="print"/>
          <a:stretch>
            <a:fillRect/>
          </a:stretch>
        </p:blipFill>
        <p:spPr>
          <a:xfrm>
            <a:off x="3468656" y="4827139"/>
            <a:ext cx="497854" cy="407335"/>
          </a:xfrm>
          <a:prstGeom prst="rect">
            <a:avLst/>
          </a:prstGeom>
        </p:spPr>
      </p:pic>
      <p:grpSp>
        <p:nvGrpSpPr>
          <p:cNvPr id="92" name="组合 91"/>
          <p:cNvGrpSpPr/>
          <p:nvPr/>
        </p:nvGrpSpPr>
        <p:grpSpPr>
          <a:xfrm>
            <a:off x="546548" y="2711832"/>
            <a:ext cx="1962151" cy="523220"/>
            <a:chOff x="561545" y="1222329"/>
            <a:chExt cx="1962151" cy="523220"/>
          </a:xfrm>
        </p:grpSpPr>
        <p:sp>
          <p:nvSpPr>
            <p:cNvPr id="94" name="矩形 93"/>
            <p:cNvSpPr/>
            <p:nvPr/>
          </p:nvSpPr>
          <p:spPr>
            <a:xfrm>
              <a:off x="957242" y="1222329"/>
              <a:ext cx="1566454" cy="523220"/>
            </a:xfrm>
            <a:prstGeom prst="rect">
              <a:avLst/>
            </a:prstGeom>
          </p:spPr>
          <p:txBody>
            <a:bodyPr wrap="none">
              <a:spAutoFit/>
            </a:bodyPr>
            <a:lstStyle/>
            <a:p>
              <a:pPr algn="ctr" fontAlgn="ctr"/>
              <a:r>
                <a:rPr lang="en-US" sz="1400" dirty="0">
                  <a:latin typeface="Huawei Sans" panose="020C0503030203020204" pitchFamily="34" charset="0"/>
                </a:rPr>
                <a:t>Link aggregation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rPr>
                <a:t>Logical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a:extLst>
                <a:ext uri="{FF2B5EF4-FFF2-40B4-BE49-F238E27FC236}">
                  <a16:creationId xmlns:a16="http://schemas.microsoft.com/office/drawing/2014/main" xmlns="" id="{94275FFE-3BE6-4C12-8737-FDFE3456C4A2}"/>
                </a:ext>
              </a:extLst>
            </p:cNvPr>
            <p:cNvCxnSpPr/>
            <p:nvPr/>
          </p:nvCxnSpPr>
          <p:spPr>
            <a:xfrm flipH="1">
              <a:off x="561545" y="1483939"/>
              <a:ext cx="420663" cy="0"/>
            </a:xfrm>
            <a:prstGeom prst="line">
              <a:avLst/>
            </a:prstGeom>
            <a:noFill/>
            <a:ln w="19050" cap="flat" cmpd="sng" algn="ctr">
              <a:solidFill>
                <a:srgbClr val="00B0F0"/>
              </a:solidFill>
              <a:prstDash val="solid"/>
            </a:ln>
            <a:effectLst/>
          </p:spPr>
        </p:cxnSp>
      </p:grpSp>
      <p:grpSp>
        <p:nvGrpSpPr>
          <p:cNvPr id="43" name="组合 42"/>
          <p:cNvGrpSpPr/>
          <p:nvPr/>
        </p:nvGrpSpPr>
        <p:grpSpPr>
          <a:xfrm>
            <a:off x="7764781" y="76200"/>
            <a:ext cx="3920672" cy="213120"/>
            <a:chOff x="6336031" y="76200"/>
            <a:chExt cx="3920672" cy="213120"/>
          </a:xfrm>
        </p:grpSpPr>
        <p:sp>
          <p:nvSpPr>
            <p:cNvPr id="44" name="燕尾形 43"/>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5" name="燕尾形 44"/>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矩形 45"/>
          <p:cNvSpPr/>
          <p:nvPr/>
        </p:nvSpPr>
        <p:spPr>
          <a:xfrm>
            <a:off x="2027671" y="3181528"/>
            <a:ext cx="1156086"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a:t>
            </a:r>
            <a:r>
              <a:rPr lang="en-US" sz="1400" b="1" dirty="0">
                <a:solidFill>
                  <a:srgbClr val="EC7061"/>
                </a:solidFill>
                <a:latin typeface="Huawei Sans" panose="020C0503030203020204" pitchFamily="34" charset="0"/>
              </a:rPr>
              <a:t>line</a:t>
            </a:r>
            <a:endParaRPr lang="en-US" altLang="zh-CN" sz="14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35408180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Freeform 159"/>
          <p:cNvSpPr/>
          <p:nvPr/>
        </p:nvSpPr>
        <p:spPr>
          <a:xfrm flipH="1">
            <a:off x="2332055" y="1264840"/>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sp>
        <p:nvSpPr>
          <p:cNvPr id="147" name="圆角矩形 146"/>
          <p:cNvSpPr/>
          <p:nvPr/>
        </p:nvSpPr>
        <p:spPr>
          <a:xfrm>
            <a:off x="2386645" y="3909737"/>
            <a:ext cx="4014156" cy="487629"/>
          </a:xfrm>
          <a:prstGeom prst="roundRect">
            <a:avLst>
              <a:gd name="adj" fmla="val 6484"/>
            </a:avLst>
          </a:prstGeom>
          <a:solidFill>
            <a:srgbClr val="F3FBFE"/>
          </a:solidFill>
          <a:ln w="12700" cap="flat" cmpd="sng" algn="ctr">
            <a:solidFill>
              <a:srgbClr val="1AABE2"/>
            </a:solidFill>
            <a:prstDash val="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smtClean="0"/>
              <a:t>Target Logical Topology (3)</a:t>
            </a:r>
            <a:endParaRPr lang="en-US" altLang="zh-CN" dirty="0"/>
          </a:p>
        </p:txBody>
      </p:sp>
      <p:sp>
        <p:nvSpPr>
          <p:cNvPr id="150" name="文本框 149"/>
          <p:cNvSpPr txBox="1"/>
          <p:nvPr/>
        </p:nvSpPr>
        <p:spPr>
          <a:xfrm>
            <a:off x="5259536" y="3964010"/>
            <a:ext cx="1028405" cy="3960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FFFFFF"/>
                </a:solidFill>
                <a:latin typeface="Arial" panose="020C0503030203020204" pitchFamily="34" charset="0"/>
                <a:ea typeface="方正兰亭黑简体" panose="02000000000000000000" pitchFamily="2" charset="-122"/>
              </a:defRPr>
            </a:lvl1pPr>
          </a:lstStyle>
          <a:p>
            <a:pPr fontAlgn="ctr"/>
            <a:r>
              <a:rPr lang="en-US" sz="1200" dirty="0">
                <a:latin typeface="Huawei Sans" panose="020C0503030203020204" pitchFamily="34" charset="0"/>
              </a:rPr>
              <a:t>Egress device</a:t>
            </a:r>
            <a:endParaRPr lang="en-US" altLang="zh-CN" sz="1200" dirty="0">
              <a:latin typeface="Huawei Sans" panose="020C0503030203020204" pitchFamily="34" charset="0"/>
            </a:endParaRPr>
          </a:p>
        </p:txBody>
      </p:sp>
      <p:sp>
        <p:nvSpPr>
          <p:cNvPr id="66" name="文本框 65"/>
          <p:cNvSpPr txBox="1"/>
          <p:nvPr/>
        </p:nvSpPr>
        <p:spPr>
          <a:xfrm>
            <a:off x="6507467" y="3256134"/>
            <a:ext cx="5238446" cy="188321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600"/>
              </a:lnSpc>
            </a:pPr>
            <a:r>
              <a:rPr lang="en-US" sz="1400" dirty="0">
                <a:latin typeface="Huawei Sans" panose="020C0503030203020204" pitchFamily="34" charset="0"/>
              </a:rPr>
              <a:t>The two egress devices are connected to the </a:t>
            </a:r>
            <a:r>
              <a:rPr lang="en-US" sz="1400" dirty="0" smtClean="0">
                <a:latin typeface="Huawei Sans" panose="020C0503030203020204" pitchFamily="34" charset="0"/>
              </a:rPr>
              <a:t>leased line </a:t>
            </a:r>
            <a:r>
              <a:rPr lang="en-US" sz="1400" dirty="0">
                <a:latin typeface="Huawei Sans" panose="020C0503030203020204" pitchFamily="34" charset="0"/>
              </a:rPr>
              <a:t>and Internet to carry different services. Traffic of intranet terminals' access to different services is forwarded based on routes of the core switch. If the routes change, the traffic forwarding path changes accordingly.</a:t>
            </a:r>
            <a:endParaRPr lang="en-US" altLang="zh-CN" sz="1400" i="0" dirty="0">
              <a:latin typeface="Huawei Sans" panose="020C0503030203020204" pitchFamily="34" charset="0"/>
            </a:endParaRPr>
          </a:p>
        </p:txBody>
      </p:sp>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1498" y="5644021"/>
            <a:ext cx="497854" cy="407335"/>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238" y="5644021"/>
            <a:ext cx="497854" cy="407335"/>
          </a:xfrm>
          <a:prstGeom prst="rect">
            <a:avLst/>
          </a:prstGeom>
        </p:spPr>
      </p:pic>
      <p:sp>
        <p:nvSpPr>
          <p:cNvPr id="55" name="Freeform 186"/>
          <p:cNvSpPr>
            <a:spLocks noEditPoints="1"/>
          </p:cNvSpPr>
          <p:nvPr/>
        </p:nvSpPr>
        <p:spPr bwMode="auto">
          <a:xfrm>
            <a:off x="2732606" y="155324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56"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auto">
          <a:xfrm>
            <a:off x="3188883" y="2084970"/>
            <a:ext cx="497854" cy="407335"/>
          </a:xfrm>
          <a:prstGeom prst="rect">
            <a:avLst/>
          </a:prstGeom>
          <a:noFill/>
        </p:spPr>
      </p:pic>
      <p:sp>
        <p:nvSpPr>
          <p:cNvPr id="57" name="矩形 56"/>
          <p:cNvSpPr/>
          <p:nvPr/>
        </p:nvSpPr>
        <p:spPr>
          <a:xfrm>
            <a:off x="2404432" y="2027544"/>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60" name="组合 59"/>
          <p:cNvGrpSpPr/>
          <p:nvPr/>
        </p:nvGrpSpPr>
        <p:grpSpPr>
          <a:xfrm>
            <a:off x="1734425" y="3759260"/>
            <a:ext cx="907621" cy="768823"/>
            <a:chOff x="699103" y="4370478"/>
            <a:chExt cx="907621" cy="768823"/>
          </a:xfrm>
        </p:grpSpPr>
        <p:grpSp>
          <p:nvGrpSpPr>
            <p:cNvPr id="61" name="组合 262"/>
            <p:cNvGrpSpPr/>
            <p:nvPr/>
          </p:nvGrpSpPr>
          <p:grpSpPr>
            <a:xfrm>
              <a:off x="759111" y="4658799"/>
              <a:ext cx="394083" cy="480502"/>
              <a:chOff x="6378575" y="2882900"/>
              <a:chExt cx="858950" cy="865188"/>
            </a:xfrm>
            <a:solidFill>
              <a:schemeClr val="bg1">
                <a:lumMod val="50000"/>
              </a:schemeClr>
            </a:solidFill>
          </p:grpSpPr>
          <p:sp>
            <p:nvSpPr>
              <p:cNvPr id="63"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64"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65"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67"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62" name="矩形 61"/>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68" name="圆角矩形 75"/>
          <p:cNvSpPr/>
          <p:nvPr/>
        </p:nvSpPr>
        <p:spPr>
          <a:xfrm>
            <a:off x="1692086" y="3716338"/>
            <a:ext cx="3437367" cy="24438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a:stCxn id="56" idx="2"/>
            <a:endCxn id="70" idx="0"/>
          </p:cNvCxnSpPr>
          <p:nvPr/>
        </p:nvCxnSpPr>
        <p:spPr>
          <a:xfrm flipH="1">
            <a:off x="2980425" y="2492305"/>
            <a:ext cx="457385" cy="1470838"/>
          </a:xfrm>
          <a:prstGeom prst="straightConnector1">
            <a:avLst/>
          </a:prstGeom>
          <a:noFill/>
          <a:ln w="19050" algn="ctr">
            <a:solidFill>
              <a:srgbClr val="EC7061"/>
            </a:solidFill>
            <a:prstDash val="sysDot"/>
            <a:round/>
            <a:headEnd type="triangle" w="med" len="med"/>
            <a:tailEnd type="triangle" w="med" len="med"/>
          </a:ln>
        </p:spPr>
      </p:cxnSp>
      <p:pic>
        <p:nvPicPr>
          <p:cNvPr id="70" name="图片 6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31498" y="3963144"/>
            <a:ext cx="497854" cy="407335"/>
          </a:xfrm>
          <a:prstGeom prst="rect">
            <a:avLst/>
          </a:prstGeom>
        </p:spPr>
      </p:pic>
      <p:pic>
        <p:nvPicPr>
          <p:cNvPr id="71" name="图片 7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07238" y="3954119"/>
            <a:ext cx="497854" cy="407335"/>
          </a:xfrm>
          <a:prstGeom prst="rect">
            <a:avLst/>
          </a:prstGeom>
        </p:spPr>
      </p:pic>
      <p:cxnSp>
        <p:nvCxnSpPr>
          <p:cNvPr id="72" name="直接连接符 71">
            <a:extLst>
              <a:ext uri="{FF2B5EF4-FFF2-40B4-BE49-F238E27FC236}">
                <a16:creationId xmlns:a16="http://schemas.microsoft.com/office/drawing/2014/main" xmlns="" id="{94275FFE-3BE6-4C12-8737-FDFE3456C4A2}"/>
              </a:ext>
            </a:extLst>
          </p:cNvPr>
          <p:cNvCxnSpPr>
            <a:stCxn id="53" idx="0"/>
            <a:endCxn id="89" idx="3"/>
          </p:cNvCxnSpPr>
          <p:nvPr/>
        </p:nvCxnSpPr>
        <p:spPr>
          <a:xfrm flipV="1">
            <a:off x="2980426" y="5030806"/>
            <a:ext cx="986085" cy="613214"/>
          </a:xfrm>
          <a:prstGeom prst="line">
            <a:avLst/>
          </a:prstGeom>
          <a:noFill/>
          <a:ln w="19050" cap="flat" cmpd="sng" algn="ctr">
            <a:solidFill>
              <a:srgbClr val="00B0F0"/>
            </a:solidFill>
            <a:prstDash val="solid"/>
          </a:ln>
          <a:effectLst/>
        </p:spPr>
      </p:cxnSp>
      <p:cxnSp>
        <p:nvCxnSpPr>
          <p:cNvPr id="73" name="直接连接符 72">
            <a:extLst>
              <a:ext uri="{FF2B5EF4-FFF2-40B4-BE49-F238E27FC236}">
                <a16:creationId xmlns:a16="http://schemas.microsoft.com/office/drawing/2014/main" xmlns="" id="{94275FFE-3BE6-4C12-8737-FDFE3456C4A2}"/>
              </a:ext>
            </a:extLst>
          </p:cNvPr>
          <p:cNvCxnSpPr>
            <a:stCxn id="54" idx="0"/>
            <a:endCxn id="89" idx="1"/>
          </p:cNvCxnSpPr>
          <p:nvPr/>
        </p:nvCxnSpPr>
        <p:spPr>
          <a:xfrm flipH="1" flipV="1">
            <a:off x="3468657" y="5030806"/>
            <a:ext cx="987509" cy="613214"/>
          </a:xfrm>
          <a:prstGeom prst="line">
            <a:avLst/>
          </a:prstGeom>
          <a:noFill/>
          <a:ln w="19050" cap="flat" cmpd="sng" algn="ctr">
            <a:solidFill>
              <a:srgbClr val="00B0F0"/>
            </a:solidFill>
            <a:prstDash val="solid"/>
          </a:ln>
          <a:effectLst/>
        </p:spPr>
      </p:cxnSp>
      <p:cxnSp>
        <p:nvCxnSpPr>
          <p:cNvPr id="74" name="直接连接符 73">
            <a:extLst>
              <a:ext uri="{FF2B5EF4-FFF2-40B4-BE49-F238E27FC236}">
                <a16:creationId xmlns:a16="http://schemas.microsoft.com/office/drawing/2014/main" xmlns="" id="{94275FFE-3BE6-4C12-8737-FDFE3456C4A2}"/>
              </a:ext>
            </a:extLst>
          </p:cNvPr>
          <p:cNvCxnSpPr>
            <a:stCxn id="89" idx="3"/>
            <a:endCxn id="70" idx="2"/>
          </p:cNvCxnSpPr>
          <p:nvPr/>
        </p:nvCxnSpPr>
        <p:spPr>
          <a:xfrm flipH="1" flipV="1">
            <a:off x="2980426" y="4370478"/>
            <a:ext cx="986085" cy="660328"/>
          </a:xfrm>
          <a:prstGeom prst="line">
            <a:avLst/>
          </a:prstGeom>
          <a:noFill/>
          <a:ln w="19050" cap="flat" cmpd="sng" algn="ctr">
            <a:solidFill>
              <a:srgbClr val="00B0F0"/>
            </a:solidFill>
            <a:prstDash val="solid"/>
          </a:ln>
          <a:effectLst/>
        </p:spPr>
      </p:cxnSp>
      <p:cxnSp>
        <p:nvCxnSpPr>
          <p:cNvPr id="75" name="直接连接符 74">
            <a:extLst>
              <a:ext uri="{FF2B5EF4-FFF2-40B4-BE49-F238E27FC236}">
                <a16:creationId xmlns:a16="http://schemas.microsoft.com/office/drawing/2014/main" xmlns="" id="{94275FFE-3BE6-4C12-8737-FDFE3456C4A2}"/>
              </a:ext>
            </a:extLst>
          </p:cNvPr>
          <p:cNvCxnSpPr>
            <a:stCxn id="89" idx="1"/>
            <a:endCxn id="71" idx="2"/>
          </p:cNvCxnSpPr>
          <p:nvPr/>
        </p:nvCxnSpPr>
        <p:spPr>
          <a:xfrm flipV="1">
            <a:off x="3468657" y="4361455"/>
            <a:ext cx="987509" cy="669352"/>
          </a:xfrm>
          <a:prstGeom prst="line">
            <a:avLst/>
          </a:prstGeom>
          <a:noFill/>
          <a:ln w="19050" cap="flat" cmpd="sng" algn="ctr">
            <a:solidFill>
              <a:srgbClr val="00B0F0"/>
            </a:solidFill>
            <a:prstDash val="solid"/>
          </a:ln>
          <a:effectLst/>
        </p:spPr>
      </p:cxnSp>
      <p:sp>
        <p:nvSpPr>
          <p:cNvPr id="77" name="Freeform 159"/>
          <p:cNvSpPr/>
          <p:nvPr/>
        </p:nvSpPr>
        <p:spPr>
          <a:xfrm flipH="1">
            <a:off x="4456165"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a:xfrm>
            <a:off x="4459870" y="3008355"/>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cxnSp>
        <p:nvCxnSpPr>
          <p:cNvPr id="79" name="直接箭头连接符 78"/>
          <p:cNvCxnSpPr>
            <a:stCxn id="78" idx="2"/>
            <a:endCxn id="71" idx="0"/>
          </p:cNvCxnSpPr>
          <p:nvPr/>
        </p:nvCxnSpPr>
        <p:spPr>
          <a:xfrm flipH="1">
            <a:off x="4456166" y="3316131"/>
            <a:ext cx="419845" cy="637988"/>
          </a:xfrm>
          <a:prstGeom prst="straightConnector1">
            <a:avLst/>
          </a:prstGeom>
          <a:noFill/>
          <a:ln w="19050" algn="ctr">
            <a:solidFill>
              <a:srgbClr val="00B0F0"/>
            </a:solidFill>
            <a:prstDash val="sysDot"/>
            <a:round/>
            <a:headEnd type="triangle" w="med" len="med"/>
            <a:tailEnd type="triangle" w="med" len="med"/>
          </a:ln>
        </p:spPr>
      </p:cxnSp>
      <p:cxnSp>
        <p:nvCxnSpPr>
          <p:cNvPr id="80" name="直接箭头连接符 79"/>
          <p:cNvCxnSpPr>
            <a:stCxn id="56" idx="2"/>
            <a:endCxn id="77" idx="0"/>
          </p:cNvCxnSpPr>
          <p:nvPr/>
        </p:nvCxnSpPr>
        <p:spPr>
          <a:xfrm>
            <a:off x="3437810" y="2492305"/>
            <a:ext cx="1346142" cy="377081"/>
          </a:xfrm>
          <a:prstGeom prst="straightConnector1">
            <a:avLst/>
          </a:prstGeom>
          <a:noFill/>
          <a:ln w="19050" algn="ctr">
            <a:solidFill>
              <a:srgbClr val="00B0F0"/>
            </a:solidFill>
            <a:prstDash val="sysDot"/>
            <a:round/>
            <a:headEnd type="triangle" w="med" len="med"/>
            <a:tailEnd type="triangle" w="med" len="med"/>
          </a:ln>
        </p:spPr>
      </p:cxnSp>
      <p:sp>
        <p:nvSpPr>
          <p:cNvPr id="85" name="Can 9"/>
          <p:cNvSpPr/>
          <p:nvPr/>
        </p:nvSpPr>
        <p:spPr>
          <a:xfrm rot="8835177">
            <a:off x="3883437" y="2504533"/>
            <a:ext cx="227760" cy="150320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文本框 85"/>
          <p:cNvSpPr txBox="1"/>
          <p:nvPr/>
        </p:nvSpPr>
        <p:spPr>
          <a:xfrm rot="19560079">
            <a:off x="3812648" y="2836344"/>
            <a:ext cx="369332" cy="792846"/>
          </a:xfrm>
          <a:prstGeom prst="rect">
            <a:avLst/>
          </a:prstGeom>
          <a:noFill/>
        </p:spPr>
        <p:txBody>
          <a:bodyPr vert="eaVert" wrap="none" rtlCol="0">
            <a:spAutoFit/>
          </a:bodyPr>
          <a:lstStyle/>
          <a:p>
            <a:pPr fontAlgn="ctr"/>
            <a:r>
              <a:rPr lang="en-US" sz="1200" dirty="0">
                <a:solidFill>
                  <a:srgbClr val="EC7061"/>
                </a:solidFill>
                <a:latin typeface="Huawei Sans" panose="020C0503030203020204" pitchFamily="34" charset="0"/>
              </a:rPr>
              <a:t>IPsec VPN</a:t>
            </a:r>
          </a:p>
        </p:txBody>
      </p:sp>
      <p:pic>
        <p:nvPicPr>
          <p:cNvPr id="89" name="图片 88" descr="堆叠CE交换机蓝.png"/>
          <p:cNvPicPr>
            <a:picLocks/>
          </p:cNvPicPr>
          <p:nvPr/>
        </p:nvPicPr>
        <p:blipFill>
          <a:blip r:embed="rId6" cstate="print"/>
          <a:stretch>
            <a:fillRect/>
          </a:stretch>
        </p:blipFill>
        <p:spPr>
          <a:xfrm>
            <a:off x="3468656" y="4827139"/>
            <a:ext cx="497854" cy="407335"/>
          </a:xfrm>
          <a:prstGeom prst="rect">
            <a:avLst/>
          </a:prstGeom>
        </p:spPr>
      </p:pic>
      <p:grpSp>
        <p:nvGrpSpPr>
          <p:cNvPr id="92" name="组合 91"/>
          <p:cNvGrpSpPr/>
          <p:nvPr/>
        </p:nvGrpSpPr>
        <p:grpSpPr>
          <a:xfrm>
            <a:off x="546547" y="2711832"/>
            <a:ext cx="1655296" cy="523220"/>
            <a:chOff x="561545" y="1222329"/>
            <a:chExt cx="1655296" cy="523220"/>
          </a:xfrm>
        </p:grpSpPr>
        <p:sp>
          <p:nvSpPr>
            <p:cNvPr id="94" name="矩形 93"/>
            <p:cNvSpPr/>
            <p:nvPr/>
          </p:nvSpPr>
          <p:spPr>
            <a:xfrm>
              <a:off x="650387" y="1222329"/>
              <a:ext cx="1566454" cy="523220"/>
            </a:xfrm>
            <a:prstGeom prst="rect">
              <a:avLst/>
            </a:prstGeom>
          </p:spPr>
          <p:txBody>
            <a:bodyPr wrap="none">
              <a:spAutoFit/>
            </a:bodyPr>
            <a:lstStyle/>
            <a:p>
              <a:pPr algn="ctr" fontAlgn="ctr"/>
              <a:r>
                <a:rPr lang="en-US" sz="1400" dirty="0">
                  <a:latin typeface="Huawei Sans" panose="020C0503030203020204" pitchFamily="34" charset="0"/>
                </a:rPr>
                <a:t>Link aggregation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rPr>
                <a:t>Logical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5" name="直接连接符 94">
              <a:extLst>
                <a:ext uri="{FF2B5EF4-FFF2-40B4-BE49-F238E27FC236}">
                  <a16:creationId xmlns:a16="http://schemas.microsoft.com/office/drawing/2014/main" xmlns="" id="{94275FFE-3BE6-4C12-8737-FDFE3456C4A2}"/>
                </a:ext>
              </a:extLst>
            </p:cNvPr>
            <p:cNvCxnSpPr/>
            <p:nvPr/>
          </p:nvCxnSpPr>
          <p:spPr>
            <a:xfrm flipH="1">
              <a:off x="561545" y="1483939"/>
              <a:ext cx="420663" cy="0"/>
            </a:xfrm>
            <a:prstGeom prst="line">
              <a:avLst/>
            </a:prstGeom>
            <a:noFill/>
            <a:ln w="19050" cap="flat" cmpd="sng" algn="ctr">
              <a:solidFill>
                <a:srgbClr val="00B0F0"/>
              </a:solidFill>
              <a:prstDash val="solid"/>
            </a:ln>
            <a:effectLst/>
          </p:spPr>
        </p:cxnSp>
      </p:grpSp>
      <p:grpSp>
        <p:nvGrpSpPr>
          <p:cNvPr id="43" name="组合 42"/>
          <p:cNvGrpSpPr/>
          <p:nvPr/>
        </p:nvGrpSpPr>
        <p:grpSpPr>
          <a:xfrm>
            <a:off x="7764781" y="76200"/>
            <a:ext cx="3920672" cy="213120"/>
            <a:chOff x="6336031" y="76200"/>
            <a:chExt cx="3920672" cy="213120"/>
          </a:xfrm>
        </p:grpSpPr>
        <p:sp>
          <p:nvSpPr>
            <p:cNvPr id="44" name="燕尾形 43"/>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5" name="燕尾形 44"/>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6" name="矩形 45"/>
          <p:cNvSpPr/>
          <p:nvPr/>
        </p:nvSpPr>
        <p:spPr>
          <a:xfrm>
            <a:off x="2027671" y="3181528"/>
            <a:ext cx="1173719"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880287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t>Upon completion of this course, you will be able to:</a:t>
            </a:r>
          </a:p>
          <a:p>
            <a:pPr lvl="1"/>
            <a:r>
              <a:rPr lang="en-US" smtClean="0"/>
              <a:t>Clarify the operation procedure and specifications of the migration.</a:t>
            </a:r>
          </a:p>
          <a:p>
            <a:pPr lvl="1"/>
            <a:r>
              <a:rPr lang="en-US" smtClean="0"/>
              <a:t>Describe common migration scenarios.</a:t>
            </a:r>
            <a:endParaRPr lang="en-US" altLang="zh-CN"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871647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NQA Design</a:t>
            </a:r>
            <a:endParaRPr lang="en-US" altLang="zh-CN" dirty="0"/>
          </a:p>
        </p:txBody>
      </p:sp>
      <p:sp>
        <p:nvSpPr>
          <p:cNvPr id="6" name="Freeform 159"/>
          <p:cNvSpPr/>
          <p:nvPr/>
        </p:nvSpPr>
        <p:spPr>
          <a:xfrm flipH="1">
            <a:off x="2332055" y="1264840"/>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1498" y="5644021"/>
            <a:ext cx="497854" cy="407335"/>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238" y="5644021"/>
            <a:ext cx="497854" cy="407335"/>
          </a:xfrm>
          <a:prstGeom prst="rect">
            <a:avLst/>
          </a:prstGeom>
        </p:spPr>
      </p:pic>
      <p:sp>
        <p:nvSpPr>
          <p:cNvPr id="11" name="Freeform 186"/>
          <p:cNvSpPr>
            <a:spLocks noEditPoints="1"/>
          </p:cNvSpPr>
          <p:nvPr/>
        </p:nvSpPr>
        <p:spPr bwMode="auto">
          <a:xfrm>
            <a:off x="2732606" y="155324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auto">
          <a:xfrm>
            <a:off x="3188883" y="2084970"/>
            <a:ext cx="497854" cy="407335"/>
          </a:xfrm>
          <a:prstGeom prst="rect">
            <a:avLst/>
          </a:prstGeom>
          <a:noFill/>
        </p:spPr>
      </p:pic>
      <p:sp>
        <p:nvSpPr>
          <p:cNvPr id="13" name="矩形 12"/>
          <p:cNvSpPr/>
          <p:nvPr/>
        </p:nvSpPr>
        <p:spPr>
          <a:xfrm>
            <a:off x="2404432" y="2027544"/>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14" name="组合 13"/>
          <p:cNvGrpSpPr/>
          <p:nvPr/>
        </p:nvGrpSpPr>
        <p:grpSpPr>
          <a:xfrm>
            <a:off x="1734425" y="3759260"/>
            <a:ext cx="907621" cy="768823"/>
            <a:chOff x="699103" y="4370478"/>
            <a:chExt cx="907621" cy="768823"/>
          </a:xfrm>
        </p:grpSpPr>
        <p:grpSp>
          <p:nvGrpSpPr>
            <p:cNvPr id="15" name="组合 262"/>
            <p:cNvGrpSpPr/>
            <p:nvPr/>
          </p:nvGrpSpPr>
          <p:grpSpPr>
            <a:xfrm>
              <a:off x="759111" y="4658799"/>
              <a:ext cx="394083" cy="480502"/>
              <a:chOff x="6378575" y="2882900"/>
              <a:chExt cx="858950" cy="865188"/>
            </a:xfrm>
            <a:solidFill>
              <a:schemeClr val="bg1">
                <a:lumMod val="50000"/>
              </a:schemeClr>
            </a:solidFill>
          </p:grpSpPr>
          <p:sp>
            <p:nvSpPr>
              <p:cNvPr id="17"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8"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9"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0"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6" name="矩形 15"/>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21" name="圆角矩形 75"/>
          <p:cNvSpPr/>
          <p:nvPr/>
        </p:nvSpPr>
        <p:spPr>
          <a:xfrm>
            <a:off x="1692086" y="3716338"/>
            <a:ext cx="3437367" cy="24438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a:stCxn id="12" idx="2"/>
            <a:endCxn id="23" idx="0"/>
          </p:cNvCxnSpPr>
          <p:nvPr/>
        </p:nvCxnSpPr>
        <p:spPr>
          <a:xfrm flipH="1">
            <a:off x="2980425" y="2492305"/>
            <a:ext cx="457385" cy="1470838"/>
          </a:xfrm>
          <a:prstGeom prst="straightConnector1">
            <a:avLst/>
          </a:prstGeom>
          <a:noFill/>
          <a:ln w="19050" algn="ctr">
            <a:solidFill>
              <a:srgbClr val="EC7061"/>
            </a:solidFill>
            <a:prstDash val="sysDot"/>
            <a:round/>
            <a:headEnd type="triangle" w="med" len="med"/>
            <a:tailEnd type="triangle" w="med" len="med"/>
          </a:ln>
        </p:spPr>
      </p:cxnSp>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31498" y="3963144"/>
            <a:ext cx="497854" cy="407335"/>
          </a:xfrm>
          <a:prstGeom prst="rect">
            <a:avLst/>
          </a:prstGeom>
        </p:spPr>
      </p:pic>
      <p:pic>
        <p:nvPicPr>
          <p:cNvPr id="24" name="图片 2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07238" y="3954119"/>
            <a:ext cx="497854" cy="407335"/>
          </a:xfrm>
          <a:prstGeom prst="rect">
            <a:avLst/>
          </a:prstGeom>
        </p:spPr>
      </p:pic>
      <p:cxnSp>
        <p:nvCxnSpPr>
          <p:cNvPr id="25" name="直接连接符 24">
            <a:extLst>
              <a:ext uri="{FF2B5EF4-FFF2-40B4-BE49-F238E27FC236}">
                <a16:creationId xmlns:a16="http://schemas.microsoft.com/office/drawing/2014/main" xmlns="" id="{94275FFE-3BE6-4C12-8737-FDFE3456C4A2}"/>
              </a:ext>
            </a:extLst>
          </p:cNvPr>
          <p:cNvCxnSpPr>
            <a:stCxn id="9" idx="0"/>
            <a:endCxn id="36" idx="3"/>
          </p:cNvCxnSpPr>
          <p:nvPr/>
        </p:nvCxnSpPr>
        <p:spPr>
          <a:xfrm flipV="1">
            <a:off x="2980426" y="5030806"/>
            <a:ext cx="986085" cy="613214"/>
          </a:xfrm>
          <a:prstGeom prst="line">
            <a:avLst/>
          </a:prstGeom>
          <a:noFill/>
          <a:ln w="19050" cap="flat" cmpd="sng" algn="ctr">
            <a:solidFill>
              <a:srgbClr val="00B0F0"/>
            </a:solidFill>
            <a:prstDash val="solid"/>
          </a:ln>
          <a:effectLst/>
        </p:spPr>
      </p:cxnSp>
      <p:cxnSp>
        <p:nvCxnSpPr>
          <p:cNvPr id="26" name="直接连接符 25">
            <a:extLst>
              <a:ext uri="{FF2B5EF4-FFF2-40B4-BE49-F238E27FC236}">
                <a16:creationId xmlns:a16="http://schemas.microsoft.com/office/drawing/2014/main" xmlns="" id="{94275FFE-3BE6-4C12-8737-FDFE3456C4A2}"/>
              </a:ext>
            </a:extLst>
          </p:cNvPr>
          <p:cNvCxnSpPr>
            <a:stCxn id="10" idx="0"/>
            <a:endCxn id="36" idx="1"/>
          </p:cNvCxnSpPr>
          <p:nvPr/>
        </p:nvCxnSpPr>
        <p:spPr>
          <a:xfrm flipH="1" flipV="1">
            <a:off x="3468657" y="5030806"/>
            <a:ext cx="987509" cy="613214"/>
          </a:xfrm>
          <a:prstGeom prst="line">
            <a:avLst/>
          </a:prstGeom>
          <a:noFill/>
          <a:ln w="19050" cap="flat" cmpd="sng" algn="ctr">
            <a:solidFill>
              <a:srgbClr val="00B0F0"/>
            </a:solidFill>
            <a:prstDash val="solid"/>
          </a:ln>
          <a:effectLst/>
        </p:spPr>
      </p:cxnSp>
      <p:cxnSp>
        <p:nvCxnSpPr>
          <p:cNvPr id="27" name="直接连接符 26">
            <a:extLst>
              <a:ext uri="{FF2B5EF4-FFF2-40B4-BE49-F238E27FC236}">
                <a16:creationId xmlns:a16="http://schemas.microsoft.com/office/drawing/2014/main" xmlns="" id="{94275FFE-3BE6-4C12-8737-FDFE3456C4A2}"/>
              </a:ext>
            </a:extLst>
          </p:cNvPr>
          <p:cNvCxnSpPr>
            <a:stCxn id="36" idx="3"/>
            <a:endCxn id="23" idx="2"/>
          </p:cNvCxnSpPr>
          <p:nvPr/>
        </p:nvCxnSpPr>
        <p:spPr>
          <a:xfrm flipH="1" flipV="1">
            <a:off x="2980426" y="4370478"/>
            <a:ext cx="986085" cy="660328"/>
          </a:xfrm>
          <a:prstGeom prst="line">
            <a:avLst/>
          </a:prstGeom>
          <a:noFill/>
          <a:ln w="19050" cap="flat" cmpd="sng" algn="ctr">
            <a:solidFill>
              <a:srgbClr val="00B0F0"/>
            </a:solidFill>
            <a:prstDash val="solid"/>
          </a:ln>
          <a:effectLst/>
        </p:spPr>
      </p:cxnSp>
      <p:cxnSp>
        <p:nvCxnSpPr>
          <p:cNvPr id="28" name="直接连接符 27">
            <a:extLst>
              <a:ext uri="{FF2B5EF4-FFF2-40B4-BE49-F238E27FC236}">
                <a16:creationId xmlns:a16="http://schemas.microsoft.com/office/drawing/2014/main" xmlns="" id="{94275FFE-3BE6-4C12-8737-FDFE3456C4A2}"/>
              </a:ext>
            </a:extLst>
          </p:cNvPr>
          <p:cNvCxnSpPr>
            <a:stCxn id="36" idx="1"/>
            <a:endCxn id="24" idx="2"/>
          </p:cNvCxnSpPr>
          <p:nvPr/>
        </p:nvCxnSpPr>
        <p:spPr>
          <a:xfrm flipV="1">
            <a:off x="3468657" y="4361455"/>
            <a:ext cx="987509" cy="669352"/>
          </a:xfrm>
          <a:prstGeom prst="line">
            <a:avLst/>
          </a:prstGeom>
          <a:noFill/>
          <a:ln w="19050" cap="flat" cmpd="sng" algn="ctr">
            <a:solidFill>
              <a:srgbClr val="00B0F0"/>
            </a:solidFill>
            <a:prstDash val="solid"/>
          </a:ln>
          <a:effectLst/>
        </p:spPr>
      </p:cxnSp>
      <p:sp>
        <p:nvSpPr>
          <p:cNvPr id="29" name="矩形 28"/>
          <p:cNvSpPr/>
          <p:nvPr/>
        </p:nvSpPr>
        <p:spPr>
          <a:xfrm>
            <a:off x="3055758" y="3145735"/>
            <a:ext cx="957801" cy="523220"/>
          </a:xfrm>
          <a:prstGeom prst="rect">
            <a:avLst/>
          </a:prstGeom>
        </p:spPr>
        <p:txBody>
          <a:bodyPr wrap="square">
            <a:spAutoFit/>
          </a:bodyPr>
          <a:lstStyle/>
          <a:p>
            <a:pPr algn="ct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sp>
        <p:nvSpPr>
          <p:cNvPr id="30" name="Freeform 159"/>
          <p:cNvSpPr/>
          <p:nvPr/>
        </p:nvSpPr>
        <p:spPr>
          <a:xfrm flipH="1">
            <a:off x="4456165"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a:xfrm>
            <a:off x="4459870" y="3008355"/>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cxnSp>
        <p:nvCxnSpPr>
          <p:cNvPr id="32" name="直接箭头连接符 31"/>
          <p:cNvCxnSpPr>
            <a:stCxn id="31" idx="2"/>
            <a:endCxn id="24" idx="0"/>
          </p:cNvCxnSpPr>
          <p:nvPr/>
        </p:nvCxnSpPr>
        <p:spPr>
          <a:xfrm flipH="1">
            <a:off x="4456166" y="3316131"/>
            <a:ext cx="419845" cy="637988"/>
          </a:xfrm>
          <a:prstGeom prst="straightConnector1">
            <a:avLst/>
          </a:prstGeom>
          <a:noFill/>
          <a:ln w="19050" algn="ctr">
            <a:solidFill>
              <a:srgbClr val="00B0F0"/>
            </a:solidFill>
            <a:prstDash val="sysDot"/>
            <a:round/>
            <a:headEnd type="triangle" w="med" len="med"/>
            <a:tailEnd type="triangle" w="med" len="med"/>
          </a:ln>
        </p:spPr>
      </p:cxnSp>
      <p:cxnSp>
        <p:nvCxnSpPr>
          <p:cNvPr id="33" name="直接箭头连接符 32"/>
          <p:cNvCxnSpPr>
            <a:stCxn id="12" idx="2"/>
            <a:endCxn id="30" idx="0"/>
          </p:cNvCxnSpPr>
          <p:nvPr/>
        </p:nvCxnSpPr>
        <p:spPr>
          <a:xfrm>
            <a:off x="3437810" y="2492305"/>
            <a:ext cx="1346142" cy="377081"/>
          </a:xfrm>
          <a:prstGeom prst="straightConnector1">
            <a:avLst/>
          </a:prstGeom>
          <a:noFill/>
          <a:ln w="19050" algn="ctr">
            <a:solidFill>
              <a:srgbClr val="00B0F0"/>
            </a:solidFill>
            <a:prstDash val="sysDot"/>
            <a:round/>
            <a:headEnd type="triangle" w="med" len="med"/>
            <a:tailEnd type="triangle" w="med" len="med"/>
          </a:ln>
        </p:spPr>
      </p:cxnSp>
      <p:sp>
        <p:nvSpPr>
          <p:cNvPr id="34" name="Can 9"/>
          <p:cNvSpPr/>
          <p:nvPr/>
        </p:nvSpPr>
        <p:spPr>
          <a:xfrm rot="8835177">
            <a:off x="3883437" y="2504533"/>
            <a:ext cx="227760" cy="150320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rot="19560079">
            <a:off x="3812648" y="2836344"/>
            <a:ext cx="369332" cy="792846"/>
          </a:xfrm>
          <a:prstGeom prst="rect">
            <a:avLst/>
          </a:prstGeom>
          <a:noFill/>
        </p:spPr>
        <p:txBody>
          <a:bodyPr vert="eaVert" wrap="none" rtlCol="0">
            <a:spAutoFit/>
          </a:bodyPr>
          <a:lstStyle/>
          <a:p>
            <a:pPr fontAlgn="ctr"/>
            <a:r>
              <a:rPr lang="en-US" sz="1200" dirty="0">
                <a:solidFill>
                  <a:srgbClr val="EC7061"/>
                </a:solidFill>
                <a:latin typeface="Huawei Sans" panose="020C0503030203020204" pitchFamily="34" charset="0"/>
              </a:rPr>
              <a:t>IPsec VPN</a:t>
            </a:r>
          </a:p>
        </p:txBody>
      </p:sp>
      <p:pic>
        <p:nvPicPr>
          <p:cNvPr id="36" name="图片 35" descr="堆叠CE交换机蓝.png"/>
          <p:cNvPicPr>
            <a:picLocks/>
          </p:cNvPicPr>
          <p:nvPr/>
        </p:nvPicPr>
        <p:blipFill>
          <a:blip r:embed="rId6" cstate="print"/>
          <a:stretch>
            <a:fillRect/>
          </a:stretch>
        </p:blipFill>
        <p:spPr>
          <a:xfrm>
            <a:off x="3468656" y="4827139"/>
            <a:ext cx="497854" cy="407335"/>
          </a:xfrm>
          <a:prstGeom prst="rect">
            <a:avLst/>
          </a:prstGeom>
        </p:spPr>
      </p:pic>
      <p:sp>
        <p:nvSpPr>
          <p:cNvPr id="38" name="矩形 37"/>
          <p:cNvSpPr/>
          <p:nvPr/>
        </p:nvSpPr>
        <p:spPr>
          <a:xfrm>
            <a:off x="886615" y="2711832"/>
            <a:ext cx="1566454" cy="523220"/>
          </a:xfrm>
          <a:prstGeom prst="rect">
            <a:avLst/>
          </a:prstGeom>
        </p:spPr>
        <p:txBody>
          <a:bodyPr wrap="none">
            <a:spAutoFit/>
          </a:bodyPr>
          <a:lstStyle/>
          <a:p>
            <a:pPr algn="ctr" fontAlgn="ctr"/>
            <a:r>
              <a:rPr lang="en-US" sz="1400" dirty="0">
                <a:latin typeface="Huawei Sans" panose="020C0503030203020204" pitchFamily="34" charset="0"/>
              </a:rPr>
              <a:t>Link aggregation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rPr>
              <a:t>Logical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a16="http://schemas.microsoft.com/office/drawing/2014/main" xmlns="" id="{94275FFE-3BE6-4C12-8737-FDFE3456C4A2}"/>
              </a:ext>
            </a:extLst>
          </p:cNvPr>
          <p:cNvCxnSpPr/>
          <p:nvPr/>
        </p:nvCxnSpPr>
        <p:spPr>
          <a:xfrm flipH="1">
            <a:off x="546548" y="2973442"/>
            <a:ext cx="420663" cy="0"/>
          </a:xfrm>
          <a:prstGeom prst="line">
            <a:avLst/>
          </a:prstGeom>
          <a:noFill/>
          <a:ln w="19050" cap="flat" cmpd="sng" algn="ctr">
            <a:solidFill>
              <a:srgbClr val="00B0F0"/>
            </a:solidFill>
            <a:prstDash val="solid"/>
          </a:ln>
          <a:effectLst/>
        </p:spPr>
      </p:cxnSp>
      <p:sp>
        <p:nvSpPr>
          <p:cNvPr id="40" name="矩形 39"/>
          <p:cNvSpPr/>
          <p:nvPr/>
        </p:nvSpPr>
        <p:spPr>
          <a:xfrm>
            <a:off x="3955766" y="1179716"/>
            <a:ext cx="1126190" cy="326818"/>
          </a:xfrm>
          <a:prstGeom prst="rect">
            <a:avLst/>
          </a:prstGeom>
          <a:solidFill>
            <a:srgbClr val="8BC9A0"/>
          </a:solidFill>
          <a:ln w="12700" cap="flat" cmpd="sng" algn="ctr">
            <a:solidFill>
              <a:srgbClr val="92D05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3932588" y="1189238"/>
            <a:ext cx="1184940" cy="276999"/>
          </a:xfrm>
          <a:prstGeom prst="rect">
            <a:avLst/>
          </a:prstGeom>
          <a:noFill/>
          <a:ln>
            <a:noFill/>
          </a:ln>
        </p:spPr>
        <p:txBody>
          <a:bodyPr wrap="none">
            <a:spAutoFit/>
          </a:bodyPr>
          <a:lstStyle/>
          <a:p>
            <a:pPr algn="ctr" fontAlgn="ctr"/>
            <a:r>
              <a:rPr lang="en-US" sz="1200" dirty="0">
                <a:latin typeface="Huawei Sans" panose="020C0503030203020204" pitchFamily="34" charset="0"/>
              </a:rPr>
              <a:t>Type A service</a:t>
            </a:r>
            <a:endParaRPr lang="en-US" altLang="zh-CN" sz="1200" dirty="0">
              <a:latin typeface="Huawei Sans" panose="020C0503030203020204" pitchFamily="34" charset="0"/>
            </a:endParaRPr>
          </a:p>
        </p:txBody>
      </p:sp>
      <p:sp>
        <p:nvSpPr>
          <p:cNvPr id="52" name="矩形 51"/>
          <p:cNvSpPr/>
          <p:nvPr/>
        </p:nvSpPr>
        <p:spPr>
          <a:xfrm>
            <a:off x="3955766" y="1829640"/>
            <a:ext cx="1126190" cy="326818"/>
          </a:xfrm>
          <a:prstGeom prst="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a:xfrm>
            <a:off x="3936596" y="1839162"/>
            <a:ext cx="1176925" cy="276999"/>
          </a:xfrm>
          <a:prstGeom prst="rect">
            <a:avLst/>
          </a:prstGeom>
          <a:noFill/>
          <a:ln>
            <a:noFill/>
          </a:ln>
        </p:spPr>
        <p:txBody>
          <a:bodyPr wrap="none">
            <a:spAutoFit/>
          </a:bodyPr>
          <a:lstStyle/>
          <a:p>
            <a:pPr algn="ctr" fontAlgn="ctr"/>
            <a:r>
              <a:rPr lang="en-US" sz="1200" dirty="0">
                <a:latin typeface="Huawei Sans" panose="020C0503030203020204" pitchFamily="34" charset="0"/>
              </a:rPr>
              <a:t>Type B service</a:t>
            </a:r>
            <a:endParaRPr lang="en-US" altLang="zh-CN" sz="1200" dirty="0">
              <a:latin typeface="Huawei Sans" panose="020C0503030203020204" pitchFamily="34" charset="0"/>
            </a:endParaRPr>
          </a:p>
        </p:txBody>
      </p:sp>
      <p:grpSp>
        <p:nvGrpSpPr>
          <p:cNvPr id="83" name="组合 82"/>
          <p:cNvGrpSpPr/>
          <p:nvPr/>
        </p:nvGrpSpPr>
        <p:grpSpPr>
          <a:xfrm>
            <a:off x="1992592" y="4314962"/>
            <a:ext cx="1242168" cy="275672"/>
            <a:chOff x="1991949" y="4229162"/>
            <a:chExt cx="1242168" cy="275672"/>
          </a:xfrm>
        </p:grpSpPr>
        <p:sp>
          <p:nvSpPr>
            <p:cNvPr id="41" name="矩形 40"/>
            <p:cNvSpPr/>
            <p:nvPr/>
          </p:nvSpPr>
          <p:spPr>
            <a:xfrm rot="2365546">
              <a:off x="2129800" y="4229162"/>
              <a:ext cx="1104317" cy="216000"/>
            </a:xfrm>
            <a:prstGeom prst="rect">
              <a:avLst/>
            </a:prstGeom>
            <a:solidFill>
              <a:srgbClr val="8CCAA1"/>
            </a:solidFill>
            <a:ln w="6350">
              <a:noFill/>
            </a:ln>
          </p:spPr>
          <p:txBody>
            <a:bodyPr wrap="square" lIns="0" tIns="0" rIns="0" bIns="0" rtlCol="0" anchor="ctr">
              <a:noAutofit/>
            </a:bodyPr>
            <a:lstStyle/>
            <a:p>
              <a:pPr algn="ctr" defTabSz="914400"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76" name="直接连接符 75">
              <a:extLst>
                <a:ext uri="{FF2B5EF4-FFF2-40B4-BE49-F238E27FC236}">
                  <a16:creationId xmlns:a16="http://schemas.microsoft.com/office/drawing/2014/main" xmlns="" id="{94275FFE-3BE6-4C12-8737-FDFE3456C4A2}"/>
                </a:ext>
              </a:extLst>
            </p:cNvPr>
            <p:cNvCxnSpPr/>
            <p:nvPr/>
          </p:nvCxnSpPr>
          <p:spPr>
            <a:xfrm rot="2365546" flipH="1">
              <a:off x="1991949" y="4504834"/>
              <a:ext cx="1104317" cy="0"/>
            </a:xfrm>
            <a:prstGeom prst="line">
              <a:avLst/>
            </a:prstGeom>
            <a:noFill/>
            <a:ln w="19050" cap="flat" cmpd="sng" algn="ctr">
              <a:solidFill>
                <a:srgbClr val="8BC9A0"/>
              </a:solidFill>
              <a:prstDash val="solid"/>
              <a:headEnd type="none" w="med" len="med"/>
              <a:tailEnd type="triangle" w="med" len="med"/>
            </a:ln>
            <a:effectLst/>
          </p:spPr>
        </p:cxnSp>
      </p:grpSp>
      <p:sp>
        <p:nvSpPr>
          <p:cNvPr id="80" name="矩形 79"/>
          <p:cNvSpPr/>
          <p:nvPr/>
        </p:nvSpPr>
        <p:spPr>
          <a:xfrm rot="17555467">
            <a:off x="1955174" y="2953320"/>
            <a:ext cx="1104317" cy="216000"/>
          </a:xfrm>
          <a:prstGeom prst="rect">
            <a:avLst/>
          </a:prstGeom>
          <a:solidFill>
            <a:srgbClr val="8CCAA1"/>
          </a:solidFill>
          <a:ln w="6350">
            <a:noFill/>
          </a:ln>
        </p:spPr>
        <p:txBody>
          <a:bodyPr wrap="square" lIns="0" tIns="0" rIns="0" bIns="0" rtlCol="0" anchor="ctr">
            <a:noAutofit/>
          </a:bodyPr>
          <a:lstStyle/>
          <a:p>
            <a:pPr algn="ctr" defTabSz="914400"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81" name="直接连接符 80">
            <a:extLst>
              <a:ext uri="{FF2B5EF4-FFF2-40B4-BE49-F238E27FC236}">
                <a16:creationId xmlns:a16="http://schemas.microsoft.com/office/drawing/2014/main" xmlns="" id="{94275FFE-3BE6-4C12-8737-FDFE3456C4A2}"/>
              </a:ext>
            </a:extLst>
          </p:cNvPr>
          <p:cNvCxnSpPr/>
          <p:nvPr/>
        </p:nvCxnSpPr>
        <p:spPr>
          <a:xfrm rot="17555467" flipH="1">
            <a:off x="2155583" y="3144705"/>
            <a:ext cx="1104317" cy="0"/>
          </a:xfrm>
          <a:prstGeom prst="line">
            <a:avLst/>
          </a:prstGeom>
          <a:noFill/>
          <a:ln w="19050" cap="flat" cmpd="sng" algn="ctr">
            <a:solidFill>
              <a:srgbClr val="8BC9A0"/>
            </a:solidFill>
            <a:prstDash val="solid"/>
            <a:headEnd type="triangle" w="med" len="med"/>
            <a:tailEnd type="none" w="med" len="med"/>
          </a:ln>
          <a:effectLst/>
        </p:spPr>
      </p:cxnSp>
      <p:grpSp>
        <p:nvGrpSpPr>
          <p:cNvPr id="89" name="组合 88"/>
          <p:cNvGrpSpPr/>
          <p:nvPr/>
        </p:nvGrpSpPr>
        <p:grpSpPr>
          <a:xfrm rot="19551554">
            <a:off x="4152704" y="4449751"/>
            <a:ext cx="1185703" cy="346997"/>
            <a:chOff x="6239036" y="2754321"/>
            <a:chExt cx="1185703" cy="346997"/>
          </a:xfrm>
        </p:grpSpPr>
        <p:sp>
          <p:nvSpPr>
            <p:cNvPr id="73" name="矩形 72"/>
            <p:cNvSpPr/>
            <p:nvPr/>
          </p:nvSpPr>
          <p:spPr>
            <a:xfrm>
              <a:off x="6239036" y="2754321"/>
              <a:ext cx="1104317" cy="216000"/>
            </a:xfrm>
            <a:prstGeom prst="rect">
              <a:avLst/>
            </a:prstGeom>
            <a:solidFill>
              <a:srgbClr val="EC7061"/>
            </a:solidFill>
            <a:ln w="6350">
              <a:noFill/>
            </a:ln>
          </p:spPr>
          <p:txBody>
            <a:bodyPr wrap="square" lIns="0" tIns="0" rIns="0" bIns="0" rtlCol="0" anchor="ctr">
              <a:noAutofit/>
            </a:bodyPr>
            <a:lstStyle/>
            <a:p>
              <a:pPr algn="ctr" defTabSz="914400"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84" name="直接连接符 83">
              <a:extLst>
                <a:ext uri="{FF2B5EF4-FFF2-40B4-BE49-F238E27FC236}">
                  <a16:creationId xmlns:a16="http://schemas.microsoft.com/office/drawing/2014/main" xmlns="" id="{94275FFE-3BE6-4C12-8737-FDFE3456C4A2}"/>
                </a:ext>
              </a:extLst>
            </p:cNvPr>
            <p:cNvCxnSpPr/>
            <p:nvPr/>
          </p:nvCxnSpPr>
          <p:spPr>
            <a:xfrm flipH="1">
              <a:off x="6277135" y="3094600"/>
              <a:ext cx="1147604" cy="6718"/>
            </a:xfrm>
            <a:prstGeom prst="line">
              <a:avLst/>
            </a:prstGeom>
            <a:noFill/>
            <a:ln w="19050" cap="flat" cmpd="sng" algn="ctr">
              <a:solidFill>
                <a:srgbClr val="EC7061"/>
              </a:solidFill>
              <a:prstDash val="solid"/>
              <a:headEnd type="triangle" w="med" len="med"/>
              <a:tailEnd type="none" w="med" len="med"/>
            </a:ln>
            <a:effectLst/>
          </p:spPr>
        </p:cxnSp>
      </p:grpSp>
      <p:sp>
        <p:nvSpPr>
          <p:cNvPr id="91" name="矩形 90"/>
          <p:cNvSpPr/>
          <p:nvPr/>
        </p:nvSpPr>
        <p:spPr>
          <a:xfrm rot="3323956">
            <a:off x="3869531" y="2893040"/>
            <a:ext cx="1104317" cy="216000"/>
          </a:xfrm>
          <a:prstGeom prst="rect">
            <a:avLst/>
          </a:prstGeom>
          <a:solidFill>
            <a:srgbClr val="EC7061"/>
          </a:solidFill>
          <a:ln w="6350">
            <a:noFill/>
          </a:ln>
        </p:spPr>
        <p:txBody>
          <a:bodyPr wrap="square" lIns="0" tIns="0" rIns="0" bIns="0" rtlCol="0" anchor="ctr">
            <a:noAutofit/>
          </a:bodyPr>
          <a:lstStyle/>
          <a:p>
            <a:pPr algn="ctr" defTabSz="914400" fontAlgn="ctr"/>
            <a:r>
              <a:rPr lang="en-US" sz="1200" dirty="0">
                <a:solidFill>
                  <a:prstClr val="white"/>
                </a:solidFill>
                <a:latin typeface="Huawei Sans" panose="020C0503030203020204" pitchFamily="34" charset="0"/>
              </a:rPr>
              <a:t>ICMP ECHO</a:t>
            </a:r>
            <a:endParaRPr lang="en-US" altLang="zh-CN" sz="1200" kern="0" dirty="0">
              <a:solidFill>
                <a:prstClr val="white"/>
              </a:solidFill>
              <a:latin typeface="Huawei Sans" panose="020C0503030203020204" pitchFamily="34" charset="0"/>
              <a:ea typeface="方正兰亭黑简体" panose="02000000000000000000" pitchFamily="2" charset="-122"/>
              <a:cs typeface="Calibri" panose="020F0502020204030204" pitchFamily="34" charset="0"/>
            </a:endParaRPr>
          </a:p>
        </p:txBody>
      </p:sp>
      <p:cxnSp>
        <p:nvCxnSpPr>
          <p:cNvPr id="92" name="直接连接符 91">
            <a:extLst>
              <a:ext uri="{FF2B5EF4-FFF2-40B4-BE49-F238E27FC236}">
                <a16:creationId xmlns:a16="http://schemas.microsoft.com/office/drawing/2014/main" xmlns="" id="{94275FFE-3BE6-4C12-8737-FDFE3456C4A2}"/>
              </a:ext>
            </a:extLst>
          </p:cNvPr>
          <p:cNvCxnSpPr/>
          <p:nvPr/>
        </p:nvCxnSpPr>
        <p:spPr>
          <a:xfrm rot="3323956" flipH="1">
            <a:off x="3687852" y="3180667"/>
            <a:ext cx="1147604" cy="6718"/>
          </a:xfrm>
          <a:prstGeom prst="line">
            <a:avLst/>
          </a:prstGeom>
          <a:noFill/>
          <a:ln w="19050" cap="flat" cmpd="sng" algn="ctr">
            <a:solidFill>
              <a:srgbClr val="EC7061"/>
            </a:solidFill>
            <a:prstDash val="solid"/>
            <a:headEnd type="none" w="med" len="med"/>
            <a:tailEnd type="triangle" w="med" len="med"/>
          </a:ln>
          <a:effectLst/>
        </p:spPr>
      </p:cxnSp>
      <p:sp>
        <p:nvSpPr>
          <p:cNvPr id="93" name="文本框 92"/>
          <p:cNvSpPr txBox="1"/>
          <p:nvPr/>
        </p:nvSpPr>
        <p:spPr>
          <a:xfrm>
            <a:off x="6096001" y="2112265"/>
            <a:ext cx="5581002" cy="1122788"/>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600"/>
              </a:lnSpc>
            </a:pPr>
            <a:r>
              <a:rPr lang="en-US" sz="1400" dirty="0">
                <a:latin typeface="Huawei Sans" panose="020C0503030203020204" pitchFamily="34" charset="0"/>
              </a:rPr>
              <a:t>Configure NQA on the core switch to check connectivity between the core switch and the headquarters through the </a:t>
            </a:r>
            <a:r>
              <a:rPr lang="en-US" sz="1400" dirty="0" smtClean="0">
                <a:latin typeface="Huawei Sans" panose="020C0503030203020204" pitchFamily="34" charset="0"/>
              </a:rPr>
              <a:t>leased line </a:t>
            </a:r>
            <a:r>
              <a:rPr lang="en-US" sz="1400" dirty="0">
                <a:latin typeface="Huawei Sans" panose="020C0503030203020204" pitchFamily="34" charset="0"/>
              </a:rPr>
              <a:t>or IPsec VPN, and associate NQA with static routes.</a:t>
            </a:r>
            <a:endParaRPr lang="en-US" altLang="zh-CN" sz="1400" i="0" dirty="0">
              <a:latin typeface="Huawei Sans" panose="020C0503030203020204" pitchFamily="34" charset="0"/>
            </a:endParaRPr>
          </a:p>
        </p:txBody>
      </p:sp>
      <p:sp>
        <p:nvSpPr>
          <p:cNvPr id="94" name="文本框 93"/>
          <p:cNvSpPr txBox="1"/>
          <p:nvPr/>
        </p:nvSpPr>
        <p:spPr>
          <a:xfrm>
            <a:off x="6097746" y="3759259"/>
            <a:ext cx="5579142" cy="2554545"/>
          </a:xfrm>
          <a:prstGeom prst="rect">
            <a:avLst/>
          </a:prstGeom>
          <a:solidFill>
            <a:srgbClr val="F4FBFE"/>
          </a:solidFill>
          <a:ln>
            <a:solidFill>
              <a:srgbClr val="99DFF9"/>
            </a:solidFill>
          </a:ln>
        </p:spPr>
        <p:txBody>
          <a:bodyPr wrap="square" rtlCol="0">
            <a:spAutoFit/>
          </a:bodyPr>
          <a:lstStyle/>
          <a:p>
            <a:pPr fontAlgn="ctr">
              <a:lnSpc>
                <a:spcPts val="2399"/>
              </a:lnSpc>
            </a:pPr>
            <a:r>
              <a:rPr lang="en-US" sz="1399" dirty="0" err="1">
                <a:solidFill>
                  <a:prstClr val="black"/>
                </a:solidFill>
                <a:latin typeface="Huawei Sans" panose="020C0503030203020204" pitchFamily="34" charset="0"/>
              </a:rPr>
              <a:t>nqa</a:t>
            </a:r>
            <a:r>
              <a:rPr lang="en-US" sz="1399" dirty="0">
                <a:solidFill>
                  <a:prstClr val="black"/>
                </a:solidFill>
                <a:latin typeface="Huawei Sans" panose="020C0503030203020204" pitchFamily="34" charset="0"/>
              </a:rPr>
              <a:t> test-instance </a:t>
            </a:r>
            <a:r>
              <a:rPr lang="en-US" sz="1399" dirty="0" err="1">
                <a:solidFill>
                  <a:prstClr val="black"/>
                </a:solidFill>
                <a:latin typeface="Huawei Sans" panose="020C0503030203020204" pitchFamily="34" charset="0"/>
              </a:rPr>
              <a:t>service_a</a:t>
            </a:r>
            <a:r>
              <a:rPr lang="en-US" sz="1399" dirty="0">
                <a:solidFill>
                  <a:prstClr val="black"/>
                </a:solidFill>
                <a:latin typeface="Huawei Sans" panose="020C0503030203020204" pitchFamily="34" charset="0"/>
              </a:rPr>
              <a:t> </a:t>
            </a:r>
            <a:r>
              <a:rPr lang="en-US" sz="1399" dirty="0" err="1">
                <a:solidFill>
                  <a:prstClr val="black"/>
                </a:solidFill>
                <a:latin typeface="Huawei Sans" panose="020C0503030203020204" pitchFamily="34" charset="0"/>
              </a:rPr>
              <a:t>icmp</a:t>
            </a:r>
            <a:endParaRPr lang="en-US" altLang="zh-CN"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a:solidFill>
                  <a:prstClr val="black"/>
                </a:solidFill>
                <a:latin typeface="Huawei Sans" panose="020C0503030203020204" pitchFamily="34" charset="0"/>
              </a:rPr>
              <a:t> test-type </a:t>
            </a:r>
            <a:r>
              <a:rPr lang="en-US" sz="1399" dirty="0" err="1">
                <a:solidFill>
                  <a:prstClr val="black"/>
                </a:solidFill>
                <a:latin typeface="Huawei Sans" panose="020C0503030203020204" pitchFamily="34" charset="0"/>
              </a:rPr>
              <a:t>icmp</a:t>
            </a:r>
            <a:endParaRPr lang="en-US" altLang="zh-CN"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a:solidFill>
                  <a:prstClr val="black"/>
                </a:solidFill>
                <a:latin typeface="Huawei Sans" panose="020C0503030203020204" pitchFamily="34" charset="0"/>
              </a:rPr>
              <a:t> destination-address ipv4 </a:t>
            </a:r>
            <a:r>
              <a:rPr lang="en-US" sz="1399" i="1" dirty="0">
                <a:solidFill>
                  <a:srgbClr val="8BC9A0"/>
                </a:solidFill>
                <a:latin typeface="Huawei Sans" panose="020C0503030203020204" pitchFamily="34" charset="0"/>
              </a:rPr>
              <a:t>Server address for type A services</a:t>
            </a:r>
            <a:endParaRPr lang="en-US" altLang="zh-CN" sz="1399"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a:solidFill>
                  <a:prstClr val="black"/>
                </a:solidFill>
                <a:latin typeface="Huawei Sans" panose="020C0503030203020204" pitchFamily="34" charset="0"/>
              </a:rPr>
              <a:t> source-address ipv4 </a:t>
            </a:r>
            <a:r>
              <a:rPr lang="en-US" sz="1399" i="1" dirty="0">
                <a:solidFill>
                  <a:srgbClr val="8BC9A0"/>
                </a:solidFill>
                <a:latin typeface="Huawei Sans" panose="020C0503030203020204" pitchFamily="34" charset="0"/>
              </a:rPr>
              <a:t>IP address of the interface for interconnection between the core switch and the router through the </a:t>
            </a:r>
            <a:r>
              <a:rPr lang="en-US" sz="1399" i="1" dirty="0" smtClean="0">
                <a:solidFill>
                  <a:srgbClr val="8BC9A0"/>
                </a:solidFill>
                <a:latin typeface="Huawei Sans" panose="020C0503030203020204" pitchFamily="34" charset="0"/>
              </a:rPr>
              <a:t>leased line</a:t>
            </a:r>
            <a:endParaRPr lang="en-US" altLang="zh-CN" sz="1399"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a:solidFill>
                  <a:prstClr val="black"/>
                </a:solidFill>
                <a:latin typeface="Huawei Sans" panose="020C0503030203020204" pitchFamily="34" charset="0"/>
              </a:rPr>
              <a:t> source-interface </a:t>
            </a:r>
            <a:r>
              <a:rPr lang="en-US" sz="1399" i="1" dirty="0">
                <a:solidFill>
                  <a:srgbClr val="8BC9A0"/>
                </a:solidFill>
                <a:latin typeface="Huawei Sans" panose="020C0503030203020204" pitchFamily="34" charset="0"/>
              </a:rPr>
              <a:t>Interface for interconnection between the core switch and the router through the </a:t>
            </a:r>
            <a:r>
              <a:rPr lang="en-US" sz="1399" i="1" dirty="0" smtClean="0">
                <a:solidFill>
                  <a:srgbClr val="8BC9A0"/>
                </a:solidFill>
                <a:latin typeface="Huawei Sans" panose="020C0503030203020204" pitchFamily="34" charset="0"/>
              </a:rPr>
              <a:t>leased line</a:t>
            </a:r>
            <a:endParaRPr lang="en-US" altLang="zh-CN" sz="1399"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5" name="矩形 94"/>
          <p:cNvSpPr/>
          <p:nvPr/>
        </p:nvSpPr>
        <p:spPr>
          <a:xfrm>
            <a:off x="6097746" y="3347063"/>
            <a:ext cx="5328655" cy="307777"/>
          </a:xfrm>
          <a:prstGeom prst="rect">
            <a:avLst/>
          </a:prstGeom>
        </p:spPr>
        <p:txBody>
          <a:bodyPr wrap="square">
            <a:spAutoFit/>
          </a:bodyPr>
          <a:lstStyle/>
          <a:p>
            <a:pPr fontAlgn="ctr"/>
            <a:r>
              <a:rPr lang="en-US" sz="1400" dirty="0">
                <a:latin typeface="Huawei Sans" panose="020C0503030203020204" pitchFamily="34" charset="0"/>
              </a:rPr>
              <a:t>NQA configuration (type A services are used as an example):</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3" name="组合 52"/>
          <p:cNvGrpSpPr/>
          <p:nvPr/>
        </p:nvGrpSpPr>
        <p:grpSpPr>
          <a:xfrm>
            <a:off x="7764781" y="76200"/>
            <a:ext cx="3920672" cy="213120"/>
            <a:chOff x="6336031" y="76200"/>
            <a:chExt cx="3920672" cy="213120"/>
          </a:xfrm>
        </p:grpSpPr>
        <p:sp>
          <p:nvSpPr>
            <p:cNvPr id="55" name="燕尾形 54"/>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56" name="燕尾形 55"/>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232837031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Route Backup Design</a:t>
            </a:r>
            <a:endParaRPr lang="en-US" altLang="zh-CN" dirty="0"/>
          </a:p>
        </p:txBody>
      </p:sp>
      <p:sp>
        <p:nvSpPr>
          <p:cNvPr id="6" name="Freeform 159"/>
          <p:cNvSpPr/>
          <p:nvPr/>
        </p:nvSpPr>
        <p:spPr>
          <a:xfrm flipH="1">
            <a:off x="2332055" y="1264840"/>
            <a:ext cx="2143590" cy="11205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accent1">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fontAlgn="ctr"/>
            <a:endParaRPr lang="en-US" sz="1200" b="1" dirty="0">
              <a:solidFill>
                <a:schemeClr val="bg1">
                  <a:lumMod val="50000"/>
                </a:schemeClr>
              </a:solidFill>
              <a:latin typeface="Huawei Sans" panose="020C0503030203020204" pitchFamily="34" charset="0"/>
            </a:endParaRP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31498" y="5644021"/>
            <a:ext cx="497854" cy="407335"/>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238" y="5644021"/>
            <a:ext cx="497854" cy="407335"/>
          </a:xfrm>
          <a:prstGeom prst="rect">
            <a:avLst/>
          </a:prstGeom>
        </p:spPr>
      </p:pic>
      <p:sp>
        <p:nvSpPr>
          <p:cNvPr id="11" name="Freeform 186"/>
          <p:cNvSpPr>
            <a:spLocks noEditPoints="1"/>
          </p:cNvSpPr>
          <p:nvPr/>
        </p:nvSpPr>
        <p:spPr bwMode="auto">
          <a:xfrm>
            <a:off x="2732606" y="1553249"/>
            <a:ext cx="460303" cy="461612"/>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lumMod val="50000"/>
            </a:schemeClr>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pic>
        <p:nvPicPr>
          <p:cNvPr id="12" name="Picture 12" descr="E:\2016.01\1.12 扁平化图标\蓝色\AR-蓝色最新-40.png">
            <a:extLst>
              <a:ext uri="{FF2B5EF4-FFF2-40B4-BE49-F238E27FC236}">
                <a16:creationId xmlns:a16="http://schemas.microsoft.com/office/drawing/2014/main" xmlns="" id="{1D8E071F-501D-48FF-8ED1-076998A80BB3}"/>
              </a:ext>
            </a:extLst>
          </p:cNvPr>
          <p:cNvPicPr>
            <a:picLocks noChangeArrowheads="1"/>
          </p:cNvPicPr>
          <p:nvPr/>
        </p:nvPicPr>
        <p:blipFill>
          <a:blip r:embed="rId4" cstate="print"/>
          <a:srcRect/>
          <a:stretch>
            <a:fillRect/>
          </a:stretch>
        </p:blipFill>
        <p:spPr bwMode="auto">
          <a:xfrm>
            <a:off x="3188883" y="2084970"/>
            <a:ext cx="497854" cy="407335"/>
          </a:xfrm>
          <a:prstGeom prst="rect">
            <a:avLst/>
          </a:prstGeom>
          <a:noFill/>
        </p:spPr>
      </p:pic>
      <p:sp>
        <p:nvSpPr>
          <p:cNvPr id="13" name="矩形 12"/>
          <p:cNvSpPr/>
          <p:nvPr/>
        </p:nvSpPr>
        <p:spPr>
          <a:xfrm>
            <a:off x="2404432" y="2027544"/>
            <a:ext cx="461986"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HQ</a:t>
            </a:r>
            <a:endParaRPr lang="en-US" altLang="zh-CN" sz="1400" dirty="0">
              <a:solidFill>
                <a:schemeClr val="bg1">
                  <a:lumMod val="50000"/>
                </a:schemeClr>
              </a:solidFill>
              <a:latin typeface="Huawei Sans" panose="020C0503030203020204" pitchFamily="34" charset="0"/>
            </a:endParaRPr>
          </a:p>
        </p:txBody>
      </p:sp>
      <p:grpSp>
        <p:nvGrpSpPr>
          <p:cNvPr id="14" name="组合 13"/>
          <p:cNvGrpSpPr/>
          <p:nvPr/>
        </p:nvGrpSpPr>
        <p:grpSpPr>
          <a:xfrm>
            <a:off x="1734425" y="3759260"/>
            <a:ext cx="907621" cy="768823"/>
            <a:chOff x="699103" y="4370478"/>
            <a:chExt cx="907621" cy="768823"/>
          </a:xfrm>
        </p:grpSpPr>
        <p:grpSp>
          <p:nvGrpSpPr>
            <p:cNvPr id="15" name="组合 262"/>
            <p:cNvGrpSpPr/>
            <p:nvPr/>
          </p:nvGrpSpPr>
          <p:grpSpPr>
            <a:xfrm>
              <a:off x="759111" y="4658799"/>
              <a:ext cx="394083" cy="480502"/>
              <a:chOff x="6378575" y="2882900"/>
              <a:chExt cx="858950" cy="865188"/>
            </a:xfrm>
            <a:solidFill>
              <a:schemeClr val="bg1">
                <a:lumMod val="50000"/>
              </a:schemeClr>
            </a:solidFill>
          </p:grpSpPr>
          <p:sp>
            <p:nvSpPr>
              <p:cNvPr id="17"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8"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9"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20"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6" name="矩形 15"/>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21" name="圆角矩形 75"/>
          <p:cNvSpPr/>
          <p:nvPr/>
        </p:nvSpPr>
        <p:spPr>
          <a:xfrm>
            <a:off x="1692086" y="3716338"/>
            <a:ext cx="3437367" cy="244383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2" name="直接箭头连接符 21"/>
          <p:cNvCxnSpPr>
            <a:stCxn id="12" idx="2"/>
            <a:endCxn id="23" idx="0"/>
          </p:cNvCxnSpPr>
          <p:nvPr/>
        </p:nvCxnSpPr>
        <p:spPr>
          <a:xfrm flipH="1">
            <a:off x="2980425" y="2492305"/>
            <a:ext cx="457385" cy="1470838"/>
          </a:xfrm>
          <a:prstGeom prst="straightConnector1">
            <a:avLst/>
          </a:prstGeom>
          <a:noFill/>
          <a:ln w="19050" algn="ctr">
            <a:solidFill>
              <a:srgbClr val="EC7061"/>
            </a:solidFill>
            <a:prstDash val="sysDot"/>
            <a:round/>
            <a:headEnd type="triangle" w="med" len="med"/>
            <a:tailEnd type="triangle" w="med" len="med"/>
          </a:ln>
        </p:spPr>
      </p:cxnSp>
      <p:pic>
        <p:nvPicPr>
          <p:cNvPr id="23" name="图片 2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31498" y="3963144"/>
            <a:ext cx="497854" cy="407335"/>
          </a:xfrm>
          <a:prstGeom prst="rect">
            <a:avLst/>
          </a:prstGeom>
        </p:spPr>
      </p:pic>
      <p:pic>
        <p:nvPicPr>
          <p:cNvPr id="24" name="图片 2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207238" y="3954119"/>
            <a:ext cx="497854" cy="407335"/>
          </a:xfrm>
          <a:prstGeom prst="rect">
            <a:avLst/>
          </a:prstGeom>
        </p:spPr>
      </p:pic>
      <p:cxnSp>
        <p:nvCxnSpPr>
          <p:cNvPr id="25" name="直接连接符 24">
            <a:extLst>
              <a:ext uri="{FF2B5EF4-FFF2-40B4-BE49-F238E27FC236}">
                <a16:creationId xmlns:a16="http://schemas.microsoft.com/office/drawing/2014/main" xmlns="" id="{94275FFE-3BE6-4C12-8737-FDFE3456C4A2}"/>
              </a:ext>
            </a:extLst>
          </p:cNvPr>
          <p:cNvCxnSpPr>
            <a:stCxn id="9" idx="0"/>
            <a:endCxn id="36" idx="3"/>
          </p:cNvCxnSpPr>
          <p:nvPr/>
        </p:nvCxnSpPr>
        <p:spPr>
          <a:xfrm flipV="1">
            <a:off x="2980426" y="5030806"/>
            <a:ext cx="986085" cy="613214"/>
          </a:xfrm>
          <a:prstGeom prst="line">
            <a:avLst/>
          </a:prstGeom>
          <a:noFill/>
          <a:ln w="19050" cap="flat" cmpd="sng" algn="ctr">
            <a:solidFill>
              <a:srgbClr val="00B0F0"/>
            </a:solidFill>
            <a:prstDash val="solid"/>
          </a:ln>
          <a:effectLst/>
        </p:spPr>
      </p:cxnSp>
      <p:cxnSp>
        <p:nvCxnSpPr>
          <p:cNvPr id="26" name="直接连接符 25">
            <a:extLst>
              <a:ext uri="{FF2B5EF4-FFF2-40B4-BE49-F238E27FC236}">
                <a16:creationId xmlns:a16="http://schemas.microsoft.com/office/drawing/2014/main" xmlns="" id="{94275FFE-3BE6-4C12-8737-FDFE3456C4A2}"/>
              </a:ext>
            </a:extLst>
          </p:cNvPr>
          <p:cNvCxnSpPr>
            <a:stCxn id="10" idx="0"/>
            <a:endCxn id="36" idx="1"/>
          </p:cNvCxnSpPr>
          <p:nvPr/>
        </p:nvCxnSpPr>
        <p:spPr>
          <a:xfrm flipH="1" flipV="1">
            <a:off x="3468657" y="5030806"/>
            <a:ext cx="987509" cy="613214"/>
          </a:xfrm>
          <a:prstGeom prst="line">
            <a:avLst/>
          </a:prstGeom>
          <a:noFill/>
          <a:ln w="19050" cap="flat" cmpd="sng" algn="ctr">
            <a:solidFill>
              <a:srgbClr val="00B0F0"/>
            </a:solidFill>
            <a:prstDash val="solid"/>
          </a:ln>
          <a:effectLst/>
        </p:spPr>
      </p:cxnSp>
      <p:cxnSp>
        <p:nvCxnSpPr>
          <p:cNvPr id="27" name="直接连接符 26">
            <a:extLst>
              <a:ext uri="{FF2B5EF4-FFF2-40B4-BE49-F238E27FC236}">
                <a16:creationId xmlns:a16="http://schemas.microsoft.com/office/drawing/2014/main" xmlns="" id="{94275FFE-3BE6-4C12-8737-FDFE3456C4A2}"/>
              </a:ext>
            </a:extLst>
          </p:cNvPr>
          <p:cNvCxnSpPr>
            <a:stCxn id="36" idx="3"/>
            <a:endCxn id="23" idx="2"/>
          </p:cNvCxnSpPr>
          <p:nvPr/>
        </p:nvCxnSpPr>
        <p:spPr>
          <a:xfrm flipH="1" flipV="1">
            <a:off x="2980426" y="4370478"/>
            <a:ext cx="986085" cy="660328"/>
          </a:xfrm>
          <a:prstGeom prst="line">
            <a:avLst/>
          </a:prstGeom>
          <a:noFill/>
          <a:ln w="19050" cap="flat" cmpd="sng" algn="ctr">
            <a:solidFill>
              <a:srgbClr val="00B0F0"/>
            </a:solidFill>
            <a:prstDash val="solid"/>
          </a:ln>
          <a:effectLst/>
        </p:spPr>
      </p:cxnSp>
      <p:cxnSp>
        <p:nvCxnSpPr>
          <p:cNvPr id="28" name="直接连接符 27">
            <a:extLst>
              <a:ext uri="{FF2B5EF4-FFF2-40B4-BE49-F238E27FC236}">
                <a16:creationId xmlns:a16="http://schemas.microsoft.com/office/drawing/2014/main" xmlns="" id="{94275FFE-3BE6-4C12-8737-FDFE3456C4A2}"/>
              </a:ext>
            </a:extLst>
          </p:cNvPr>
          <p:cNvCxnSpPr>
            <a:stCxn id="36" idx="1"/>
            <a:endCxn id="24" idx="2"/>
          </p:cNvCxnSpPr>
          <p:nvPr/>
        </p:nvCxnSpPr>
        <p:spPr>
          <a:xfrm flipV="1">
            <a:off x="3468657" y="4361455"/>
            <a:ext cx="987509" cy="669352"/>
          </a:xfrm>
          <a:prstGeom prst="line">
            <a:avLst/>
          </a:prstGeom>
          <a:noFill/>
          <a:ln w="19050" cap="flat" cmpd="sng" algn="ctr">
            <a:solidFill>
              <a:srgbClr val="00B0F0"/>
            </a:solidFill>
            <a:prstDash val="solid"/>
          </a:ln>
          <a:effectLst/>
        </p:spPr>
      </p:cxnSp>
      <p:sp>
        <p:nvSpPr>
          <p:cNvPr id="29" name="矩形 28"/>
          <p:cNvSpPr/>
          <p:nvPr/>
        </p:nvSpPr>
        <p:spPr>
          <a:xfrm>
            <a:off x="2388557" y="3154297"/>
            <a:ext cx="934809" cy="523220"/>
          </a:xfrm>
          <a:prstGeom prst="rect">
            <a:avLst/>
          </a:prstGeom>
        </p:spPr>
        <p:txBody>
          <a:bodyPr wrap="square">
            <a:spAutoFit/>
          </a:bodyPr>
          <a:lstStyle/>
          <a:p>
            <a:pPr algn="ct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sp>
        <p:nvSpPr>
          <p:cNvPr id="30" name="Freeform 159"/>
          <p:cNvSpPr/>
          <p:nvPr/>
        </p:nvSpPr>
        <p:spPr>
          <a:xfrm flipH="1">
            <a:off x="4456165" y="2869386"/>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矩形 30"/>
          <p:cNvSpPr/>
          <p:nvPr/>
        </p:nvSpPr>
        <p:spPr>
          <a:xfrm>
            <a:off x="4459870" y="3008355"/>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cxnSp>
        <p:nvCxnSpPr>
          <p:cNvPr id="32" name="直接箭头连接符 31"/>
          <p:cNvCxnSpPr>
            <a:stCxn id="31" idx="2"/>
            <a:endCxn id="24" idx="0"/>
          </p:cNvCxnSpPr>
          <p:nvPr/>
        </p:nvCxnSpPr>
        <p:spPr>
          <a:xfrm flipH="1">
            <a:off x="4456166" y="3316131"/>
            <a:ext cx="419845" cy="637988"/>
          </a:xfrm>
          <a:prstGeom prst="straightConnector1">
            <a:avLst/>
          </a:prstGeom>
          <a:noFill/>
          <a:ln w="19050" algn="ctr">
            <a:solidFill>
              <a:srgbClr val="00B0F0"/>
            </a:solidFill>
            <a:prstDash val="sysDot"/>
            <a:round/>
            <a:headEnd type="triangle" w="med" len="med"/>
            <a:tailEnd type="triangle" w="med" len="med"/>
          </a:ln>
        </p:spPr>
      </p:cxnSp>
      <p:cxnSp>
        <p:nvCxnSpPr>
          <p:cNvPr id="33" name="直接箭头连接符 32"/>
          <p:cNvCxnSpPr>
            <a:stCxn id="12" idx="2"/>
            <a:endCxn id="30" idx="0"/>
          </p:cNvCxnSpPr>
          <p:nvPr/>
        </p:nvCxnSpPr>
        <p:spPr>
          <a:xfrm>
            <a:off x="3437810" y="2492305"/>
            <a:ext cx="1346142" cy="377081"/>
          </a:xfrm>
          <a:prstGeom prst="straightConnector1">
            <a:avLst/>
          </a:prstGeom>
          <a:noFill/>
          <a:ln w="19050" algn="ctr">
            <a:solidFill>
              <a:srgbClr val="00B0F0"/>
            </a:solidFill>
            <a:prstDash val="sysDot"/>
            <a:round/>
            <a:headEnd type="triangle" w="med" len="med"/>
            <a:tailEnd type="triangle" w="med" len="med"/>
          </a:ln>
        </p:spPr>
      </p:cxnSp>
      <p:sp>
        <p:nvSpPr>
          <p:cNvPr id="34" name="Can 9"/>
          <p:cNvSpPr/>
          <p:nvPr/>
        </p:nvSpPr>
        <p:spPr>
          <a:xfrm rot="8835177">
            <a:off x="3883437" y="2504533"/>
            <a:ext cx="227760" cy="1503203"/>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rot="19560079">
            <a:off x="3812648" y="2836344"/>
            <a:ext cx="369332" cy="792846"/>
          </a:xfrm>
          <a:prstGeom prst="rect">
            <a:avLst/>
          </a:prstGeom>
          <a:noFill/>
        </p:spPr>
        <p:txBody>
          <a:bodyPr vert="eaVert" wrap="none" rtlCol="0">
            <a:spAutoFit/>
          </a:bodyPr>
          <a:lstStyle/>
          <a:p>
            <a:pPr fontAlgn="ctr"/>
            <a:r>
              <a:rPr lang="en-US" sz="1200" dirty="0">
                <a:solidFill>
                  <a:srgbClr val="EC7061"/>
                </a:solidFill>
                <a:latin typeface="Huawei Sans" panose="020C0503030203020204" pitchFamily="34" charset="0"/>
              </a:rPr>
              <a:t>IPsec VPN</a:t>
            </a:r>
          </a:p>
        </p:txBody>
      </p:sp>
      <p:pic>
        <p:nvPicPr>
          <p:cNvPr id="36" name="图片 35" descr="堆叠CE交换机蓝.png"/>
          <p:cNvPicPr>
            <a:picLocks/>
          </p:cNvPicPr>
          <p:nvPr/>
        </p:nvPicPr>
        <p:blipFill>
          <a:blip r:embed="rId6" cstate="print"/>
          <a:stretch>
            <a:fillRect/>
          </a:stretch>
        </p:blipFill>
        <p:spPr>
          <a:xfrm>
            <a:off x="3468656" y="4827139"/>
            <a:ext cx="497854" cy="407335"/>
          </a:xfrm>
          <a:prstGeom prst="rect">
            <a:avLst/>
          </a:prstGeom>
        </p:spPr>
      </p:pic>
      <p:sp>
        <p:nvSpPr>
          <p:cNvPr id="38" name="矩形 37"/>
          <p:cNvSpPr/>
          <p:nvPr/>
        </p:nvSpPr>
        <p:spPr>
          <a:xfrm>
            <a:off x="791090" y="2673677"/>
            <a:ext cx="1566454" cy="523220"/>
          </a:xfrm>
          <a:prstGeom prst="rect">
            <a:avLst/>
          </a:prstGeom>
        </p:spPr>
        <p:txBody>
          <a:bodyPr wrap="none">
            <a:spAutoFit/>
          </a:bodyPr>
          <a:lstStyle/>
          <a:p>
            <a:pPr algn="ctr" fontAlgn="ctr"/>
            <a:r>
              <a:rPr lang="en-US" sz="1400" dirty="0">
                <a:latin typeface="Huawei Sans" panose="020C0503030203020204" pitchFamily="34" charset="0"/>
              </a:rPr>
              <a:t>Link aggregation</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lang="en-US" sz="1400" dirty="0">
                <a:latin typeface="Huawei Sans" panose="020C0503030203020204" pitchFamily="34" charset="0"/>
              </a:rPr>
              <a:t>Logical link</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9" name="直接连接符 38">
            <a:extLst>
              <a:ext uri="{FF2B5EF4-FFF2-40B4-BE49-F238E27FC236}">
                <a16:creationId xmlns:a16="http://schemas.microsoft.com/office/drawing/2014/main" xmlns="" id="{94275FFE-3BE6-4C12-8737-FDFE3456C4A2}"/>
              </a:ext>
            </a:extLst>
          </p:cNvPr>
          <p:cNvCxnSpPr/>
          <p:nvPr/>
        </p:nvCxnSpPr>
        <p:spPr>
          <a:xfrm flipH="1">
            <a:off x="546548" y="2973442"/>
            <a:ext cx="420663" cy="0"/>
          </a:xfrm>
          <a:prstGeom prst="line">
            <a:avLst/>
          </a:prstGeom>
          <a:noFill/>
          <a:ln w="19050" cap="flat" cmpd="sng" algn="ctr">
            <a:solidFill>
              <a:srgbClr val="00B0F0"/>
            </a:solidFill>
            <a:prstDash val="solid"/>
          </a:ln>
          <a:effectLst/>
        </p:spPr>
      </p:cxnSp>
      <p:sp>
        <p:nvSpPr>
          <p:cNvPr id="40" name="矩形 39"/>
          <p:cNvSpPr/>
          <p:nvPr/>
        </p:nvSpPr>
        <p:spPr>
          <a:xfrm>
            <a:off x="3955766" y="1179716"/>
            <a:ext cx="1126190" cy="326818"/>
          </a:xfrm>
          <a:prstGeom prst="rect">
            <a:avLst/>
          </a:prstGeom>
          <a:solidFill>
            <a:srgbClr val="8BC9A0"/>
          </a:solidFill>
          <a:ln w="12700" cap="flat" cmpd="sng" algn="ctr">
            <a:solidFill>
              <a:srgbClr val="92D05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3923443" y="1207526"/>
            <a:ext cx="1184940" cy="276999"/>
          </a:xfrm>
          <a:prstGeom prst="rect">
            <a:avLst/>
          </a:prstGeom>
          <a:noFill/>
          <a:ln>
            <a:noFill/>
          </a:ln>
        </p:spPr>
        <p:txBody>
          <a:bodyPr wrap="none">
            <a:spAutoFit/>
          </a:bodyPr>
          <a:lstStyle/>
          <a:p>
            <a:pPr algn="ctr" fontAlgn="ctr"/>
            <a:r>
              <a:rPr lang="en-US" sz="1200" dirty="0">
                <a:latin typeface="Huawei Sans" panose="020C0503030203020204" pitchFamily="34" charset="0"/>
              </a:rPr>
              <a:t>Type A service</a:t>
            </a:r>
            <a:endParaRPr lang="en-US" altLang="zh-CN" sz="1200" dirty="0">
              <a:latin typeface="Huawei Sans" panose="020C0503030203020204" pitchFamily="34" charset="0"/>
            </a:endParaRPr>
          </a:p>
        </p:txBody>
      </p:sp>
      <p:sp>
        <p:nvSpPr>
          <p:cNvPr id="52" name="矩形 51"/>
          <p:cNvSpPr/>
          <p:nvPr/>
        </p:nvSpPr>
        <p:spPr>
          <a:xfrm>
            <a:off x="3955766" y="1829640"/>
            <a:ext cx="1126190" cy="326818"/>
          </a:xfrm>
          <a:prstGeom prst="rect">
            <a:avLst/>
          </a:prstGeom>
          <a:solidFill>
            <a:srgbClr val="EC7061"/>
          </a:solidFill>
          <a:ln w="12700" cap="flat" cmpd="sng" algn="ctr">
            <a:solidFill>
              <a:srgbClr val="EC706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矩形 53"/>
          <p:cNvSpPr/>
          <p:nvPr/>
        </p:nvSpPr>
        <p:spPr>
          <a:xfrm>
            <a:off x="3927452" y="1857450"/>
            <a:ext cx="1176925" cy="276999"/>
          </a:xfrm>
          <a:prstGeom prst="rect">
            <a:avLst/>
          </a:prstGeom>
          <a:noFill/>
          <a:ln>
            <a:noFill/>
          </a:ln>
        </p:spPr>
        <p:txBody>
          <a:bodyPr wrap="none">
            <a:spAutoFit/>
          </a:bodyPr>
          <a:lstStyle/>
          <a:p>
            <a:pPr algn="ctr" fontAlgn="ctr"/>
            <a:r>
              <a:rPr lang="en-US" sz="1200" dirty="0">
                <a:latin typeface="Huawei Sans" panose="020C0503030203020204" pitchFamily="34" charset="0"/>
              </a:rPr>
              <a:t>Type B service</a:t>
            </a:r>
            <a:endParaRPr lang="en-US" altLang="zh-CN" sz="1200" dirty="0">
              <a:latin typeface="Huawei Sans" panose="020C0503030203020204" pitchFamily="34" charset="0"/>
            </a:endParaRPr>
          </a:p>
        </p:txBody>
      </p:sp>
      <p:sp>
        <p:nvSpPr>
          <p:cNvPr id="56" name="任意多边形 55"/>
          <p:cNvSpPr/>
          <p:nvPr/>
        </p:nvSpPr>
        <p:spPr>
          <a:xfrm>
            <a:off x="2244953" y="1278943"/>
            <a:ext cx="1736496" cy="3556889"/>
          </a:xfrm>
          <a:custGeom>
            <a:avLst/>
            <a:gdLst>
              <a:gd name="connsiteX0" fmla="*/ 819190 w 1324015"/>
              <a:gd name="connsiteY0" fmla="*/ 3719294 h 3719294"/>
              <a:gd name="connsiteX1" fmla="*/ 40 w 1324015"/>
              <a:gd name="connsiteY1" fmla="*/ 2881094 h 3719294"/>
              <a:gd name="connsiteX2" fmla="*/ 847765 w 1324015"/>
              <a:gd name="connsiteY2" fmla="*/ 261719 h 3719294"/>
              <a:gd name="connsiteX3" fmla="*/ 1324015 w 1324015"/>
              <a:gd name="connsiteY3" fmla="*/ 71219 h 3719294"/>
              <a:gd name="connsiteX0" fmla="*/ 819190 w 1362115"/>
              <a:gd name="connsiteY0" fmla="*/ 3782653 h 3782653"/>
              <a:gd name="connsiteX1" fmla="*/ 40 w 1362115"/>
              <a:gd name="connsiteY1" fmla="*/ 2944453 h 3782653"/>
              <a:gd name="connsiteX2" fmla="*/ 847765 w 1362115"/>
              <a:gd name="connsiteY2" fmla="*/ 325078 h 3782653"/>
              <a:gd name="connsiteX3" fmla="*/ 1362115 w 1362115"/>
              <a:gd name="connsiteY3" fmla="*/ 20278 h 3782653"/>
              <a:gd name="connsiteX0" fmla="*/ 1038251 w 1581176"/>
              <a:gd name="connsiteY0" fmla="*/ 3780583 h 3780583"/>
              <a:gd name="connsiteX1" fmla="*/ 26 w 1581176"/>
              <a:gd name="connsiteY1" fmla="*/ 2904283 h 3780583"/>
              <a:gd name="connsiteX2" fmla="*/ 1066826 w 1581176"/>
              <a:gd name="connsiteY2" fmla="*/ 323008 h 3780583"/>
              <a:gd name="connsiteX3" fmla="*/ 1581176 w 1581176"/>
              <a:gd name="connsiteY3" fmla="*/ 18208 h 3780583"/>
              <a:gd name="connsiteX0" fmla="*/ 1038288 w 1581213"/>
              <a:gd name="connsiteY0" fmla="*/ 3812056 h 3812056"/>
              <a:gd name="connsiteX1" fmla="*/ 63 w 1581213"/>
              <a:gd name="connsiteY1" fmla="*/ 2935756 h 3812056"/>
              <a:gd name="connsiteX2" fmla="*/ 990663 w 1581213"/>
              <a:gd name="connsiteY2" fmla="*/ 287806 h 3812056"/>
              <a:gd name="connsiteX3" fmla="*/ 1581213 w 1581213"/>
              <a:gd name="connsiteY3" fmla="*/ 49681 h 3812056"/>
              <a:gd name="connsiteX0" fmla="*/ 1171444 w 1714369"/>
              <a:gd name="connsiteY0" fmla="*/ 3812056 h 3812056"/>
              <a:gd name="connsiteX1" fmla="*/ 54 w 1714369"/>
              <a:gd name="connsiteY1" fmla="*/ 2909123 h 3812056"/>
              <a:gd name="connsiteX2" fmla="*/ 1123819 w 1714369"/>
              <a:gd name="connsiteY2" fmla="*/ 287806 h 3812056"/>
              <a:gd name="connsiteX3" fmla="*/ 1714369 w 1714369"/>
              <a:gd name="connsiteY3" fmla="*/ 49681 h 3812056"/>
              <a:gd name="connsiteX0" fmla="*/ 1191830 w 1734755"/>
              <a:gd name="connsiteY0" fmla="*/ 3778831 h 3778831"/>
              <a:gd name="connsiteX1" fmla="*/ 20440 w 1734755"/>
              <a:gd name="connsiteY1" fmla="*/ 2875898 h 3778831"/>
              <a:gd name="connsiteX2" fmla="*/ 531646 w 1734755"/>
              <a:gd name="connsiteY2" fmla="*/ 325603 h 3778831"/>
              <a:gd name="connsiteX3" fmla="*/ 1734755 w 1734755"/>
              <a:gd name="connsiteY3" fmla="*/ 16456 h 3778831"/>
              <a:gd name="connsiteX0" fmla="*/ 1229082 w 1736496"/>
              <a:gd name="connsiteY0" fmla="*/ 3556889 h 3556889"/>
              <a:gd name="connsiteX1" fmla="*/ 22181 w 1736496"/>
              <a:gd name="connsiteY1" fmla="*/ 2875898 h 3556889"/>
              <a:gd name="connsiteX2" fmla="*/ 533387 w 1736496"/>
              <a:gd name="connsiteY2" fmla="*/ 325603 h 3556889"/>
              <a:gd name="connsiteX3" fmla="*/ 1736496 w 1736496"/>
              <a:gd name="connsiteY3" fmla="*/ 16456 h 3556889"/>
              <a:gd name="connsiteX0" fmla="*/ 1229082 w 1736496"/>
              <a:gd name="connsiteY0" fmla="*/ 3556889 h 3556889"/>
              <a:gd name="connsiteX1" fmla="*/ 22181 w 1736496"/>
              <a:gd name="connsiteY1" fmla="*/ 2875898 h 3556889"/>
              <a:gd name="connsiteX2" fmla="*/ 533387 w 1736496"/>
              <a:gd name="connsiteY2" fmla="*/ 325603 h 3556889"/>
              <a:gd name="connsiteX3" fmla="*/ 1736496 w 1736496"/>
              <a:gd name="connsiteY3" fmla="*/ 16456 h 3556889"/>
            </a:gdLst>
            <a:ahLst/>
            <a:cxnLst>
              <a:cxn ang="0">
                <a:pos x="connsiteX0" y="connsiteY0"/>
              </a:cxn>
              <a:cxn ang="0">
                <a:pos x="connsiteX1" y="connsiteY1"/>
              </a:cxn>
              <a:cxn ang="0">
                <a:pos x="connsiteX2" y="connsiteY2"/>
              </a:cxn>
              <a:cxn ang="0">
                <a:pos x="connsiteX3" y="connsiteY3"/>
              </a:cxn>
            </a:cxnLst>
            <a:rect l="l" t="t" r="r" b="b"/>
            <a:pathLst>
              <a:path w="1736496" h="3556889">
                <a:moveTo>
                  <a:pt x="1229082" y="3556889"/>
                </a:moveTo>
                <a:cubicBezTo>
                  <a:pt x="754982" y="3514697"/>
                  <a:pt x="138130" y="3414446"/>
                  <a:pt x="22181" y="2875898"/>
                </a:cubicBezTo>
                <a:cubicBezTo>
                  <a:pt x="-93768" y="2337350"/>
                  <a:pt x="269862" y="806616"/>
                  <a:pt x="533387" y="325603"/>
                </a:cubicBezTo>
                <a:cubicBezTo>
                  <a:pt x="796912" y="-155410"/>
                  <a:pt x="1660296" y="48206"/>
                  <a:pt x="1736496" y="16456"/>
                </a:cubicBezTo>
              </a:path>
            </a:pathLst>
          </a:cu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59" name="任意多边形 58"/>
          <p:cNvSpPr/>
          <p:nvPr/>
        </p:nvSpPr>
        <p:spPr>
          <a:xfrm>
            <a:off x="3656826" y="1406123"/>
            <a:ext cx="1183251" cy="3366272"/>
          </a:xfrm>
          <a:custGeom>
            <a:avLst/>
            <a:gdLst>
              <a:gd name="connsiteX0" fmla="*/ 391300 w 1184921"/>
              <a:gd name="connsiteY0" fmla="*/ 3632602 h 3632602"/>
              <a:gd name="connsiteX1" fmla="*/ 1181875 w 1184921"/>
              <a:gd name="connsiteY1" fmla="*/ 2518177 h 3632602"/>
              <a:gd name="connsiteX2" fmla="*/ 134125 w 1184921"/>
              <a:gd name="connsiteY2" fmla="*/ 1060852 h 3632602"/>
              <a:gd name="connsiteX3" fmla="*/ 29350 w 1184921"/>
              <a:gd name="connsiteY3" fmla="*/ 108352 h 3632602"/>
              <a:gd name="connsiteX4" fmla="*/ 277000 w 1184921"/>
              <a:gd name="connsiteY4" fmla="*/ 13102 h 3632602"/>
              <a:gd name="connsiteX0" fmla="*/ 284768 w 1182774"/>
              <a:gd name="connsiteY0" fmla="*/ 3366272 h 3366272"/>
              <a:gd name="connsiteX1" fmla="*/ 1181875 w 1182774"/>
              <a:gd name="connsiteY1" fmla="*/ 2518177 h 3366272"/>
              <a:gd name="connsiteX2" fmla="*/ 134125 w 1182774"/>
              <a:gd name="connsiteY2" fmla="*/ 1060852 h 3366272"/>
              <a:gd name="connsiteX3" fmla="*/ 29350 w 1182774"/>
              <a:gd name="connsiteY3" fmla="*/ 108352 h 3366272"/>
              <a:gd name="connsiteX4" fmla="*/ 277000 w 1182774"/>
              <a:gd name="connsiteY4" fmla="*/ 13102 h 3366272"/>
              <a:gd name="connsiteX0" fmla="*/ 284768 w 1183251"/>
              <a:gd name="connsiteY0" fmla="*/ 3366272 h 3366272"/>
              <a:gd name="connsiteX1" fmla="*/ 1181875 w 1183251"/>
              <a:gd name="connsiteY1" fmla="*/ 2518177 h 3366272"/>
              <a:gd name="connsiteX2" fmla="*/ 134125 w 1183251"/>
              <a:gd name="connsiteY2" fmla="*/ 1060852 h 3366272"/>
              <a:gd name="connsiteX3" fmla="*/ 29350 w 1183251"/>
              <a:gd name="connsiteY3" fmla="*/ 108352 h 3366272"/>
              <a:gd name="connsiteX4" fmla="*/ 277000 w 1183251"/>
              <a:gd name="connsiteY4" fmla="*/ 13102 h 3366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3251" h="3366272">
                <a:moveTo>
                  <a:pt x="284768" y="3366272"/>
                </a:moveTo>
                <a:cubicBezTo>
                  <a:pt x="887918" y="3156537"/>
                  <a:pt x="1206982" y="2902414"/>
                  <a:pt x="1181875" y="2518177"/>
                </a:cubicBezTo>
                <a:cubicBezTo>
                  <a:pt x="1156768" y="2133940"/>
                  <a:pt x="326213" y="1462490"/>
                  <a:pt x="134125" y="1060852"/>
                </a:cubicBezTo>
                <a:cubicBezTo>
                  <a:pt x="-57963" y="659214"/>
                  <a:pt x="5538" y="282977"/>
                  <a:pt x="29350" y="108352"/>
                </a:cubicBezTo>
                <a:cubicBezTo>
                  <a:pt x="53162" y="-66273"/>
                  <a:pt x="240487" y="25802"/>
                  <a:pt x="277000" y="13102"/>
                </a:cubicBezTo>
              </a:path>
            </a:pathLst>
          </a:custGeom>
          <a:noFill/>
          <a:ln w="19050">
            <a:solidFill>
              <a:srgbClr val="8BC9A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3" name="任意多边形 2"/>
          <p:cNvSpPr/>
          <p:nvPr/>
        </p:nvSpPr>
        <p:spPr>
          <a:xfrm>
            <a:off x="4012709" y="2201663"/>
            <a:ext cx="1004080" cy="2610035"/>
          </a:xfrm>
          <a:custGeom>
            <a:avLst/>
            <a:gdLst>
              <a:gd name="connsiteX0" fmla="*/ 0 w 1136471"/>
              <a:gd name="connsiteY0" fmla="*/ 2969679 h 2969679"/>
              <a:gd name="connsiteX1" fmla="*/ 1136342 w 1136471"/>
              <a:gd name="connsiteY1" fmla="*/ 2073034 h 2969679"/>
              <a:gd name="connsiteX2" fmla="*/ 79899 w 1136471"/>
              <a:gd name="connsiteY2" fmla="*/ 270867 h 2969679"/>
              <a:gd name="connsiteX3" fmla="*/ 825624 w 1136471"/>
              <a:gd name="connsiteY3" fmla="*/ 40048 h 2969679"/>
              <a:gd name="connsiteX0" fmla="*/ 0 w 1136476"/>
              <a:gd name="connsiteY0" fmla="*/ 2976253 h 2976253"/>
              <a:gd name="connsiteX1" fmla="*/ 1136342 w 1136476"/>
              <a:gd name="connsiteY1" fmla="*/ 2079608 h 2976253"/>
              <a:gd name="connsiteX2" fmla="*/ 79899 w 1136476"/>
              <a:gd name="connsiteY2" fmla="*/ 277441 h 2976253"/>
              <a:gd name="connsiteX3" fmla="*/ 612560 w 1136476"/>
              <a:gd name="connsiteY3" fmla="*/ 37744 h 2976253"/>
              <a:gd name="connsiteX0" fmla="*/ 0 w 1136785"/>
              <a:gd name="connsiteY0" fmla="*/ 2945353 h 2945353"/>
              <a:gd name="connsiteX1" fmla="*/ 1136342 w 1136785"/>
              <a:gd name="connsiteY1" fmla="*/ 2048708 h 2945353"/>
              <a:gd name="connsiteX2" fmla="*/ 142043 w 1136785"/>
              <a:gd name="connsiteY2" fmla="*/ 566137 h 2945353"/>
              <a:gd name="connsiteX3" fmla="*/ 612560 w 1136785"/>
              <a:gd name="connsiteY3" fmla="*/ 6844 h 2945353"/>
              <a:gd name="connsiteX0" fmla="*/ 0 w 1136785"/>
              <a:gd name="connsiteY0" fmla="*/ 2938509 h 2938509"/>
              <a:gd name="connsiteX1" fmla="*/ 1136342 w 1136785"/>
              <a:gd name="connsiteY1" fmla="*/ 2041864 h 2938509"/>
              <a:gd name="connsiteX2" fmla="*/ 142043 w 1136785"/>
              <a:gd name="connsiteY2" fmla="*/ 559293 h 2938509"/>
              <a:gd name="connsiteX3" fmla="*/ 612560 w 1136785"/>
              <a:gd name="connsiteY3" fmla="*/ 0 h 2938509"/>
              <a:gd name="connsiteX0" fmla="*/ 0 w 1021426"/>
              <a:gd name="connsiteY0" fmla="*/ 2938509 h 2938509"/>
              <a:gd name="connsiteX1" fmla="*/ 1020932 w 1021426"/>
              <a:gd name="connsiteY1" fmla="*/ 1828799 h 2938509"/>
              <a:gd name="connsiteX2" fmla="*/ 142043 w 1021426"/>
              <a:gd name="connsiteY2" fmla="*/ 559293 h 2938509"/>
              <a:gd name="connsiteX3" fmla="*/ 612560 w 1021426"/>
              <a:gd name="connsiteY3" fmla="*/ 0 h 2938509"/>
              <a:gd name="connsiteX0" fmla="*/ 0 w 1022009"/>
              <a:gd name="connsiteY0" fmla="*/ 2938509 h 2938509"/>
              <a:gd name="connsiteX1" fmla="*/ 1020932 w 1022009"/>
              <a:gd name="connsiteY1" fmla="*/ 1828799 h 2938509"/>
              <a:gd name="connsiteX2" fmla="*/ 204187 w 1022009"/>
              <a:gd name="connsiteY2" fmla="*/ 532660 h 2938509"/>
              <a:gd name="connsiteX3" fmla="*/ 612560 w 1022009"/>
              <a:gd name="connsiteY3" fmla="*/ 0 h 2938509"/>
              <a:gd name="connsiteX0" fmla="*/ 0 w 870088"/>
              <a:gd name="connsiteY0" fmla="*/ 2894121 h 2894121"/>
              <a:gd name="connsiteX1" fmla="*/ 870011 w 870088"/>
              <a:gd name="connsiteY1" fmla="*/ 1828799 h 2894121"/>
              <a:gd name="connsiteX2" fmla="*/ 53266 w 870088"/>
              <a:gd name="connsiteY2" fmla="*/ 532660 h 2894121"/>
              <a:gd name="connsiteX3" fmla="*/ 461639 w 870088"/>
              <a:gd name="connsiteY3" fmla="*/ 0 h 2894121"/>
              <a:gd name="connsiteX0" fmla="*/ 0 w 870088"/>
              <a:gd name="connsiteY0" fmla="*/ 2894121 h 2894121"/>
              <a:gd name="connsiteX1" fmla="*/ 870011 w 870088"/>
              <a:gd name="connsiteY1" fmla="*/ 1828799 h 2894121"/>
              <a:gd name="connsiteX2" fmla="*/ 53266 w 870088"/>
              <a:gd name="connsiteY2" fmla="*/ 532660 h 2894121"/>
              <a:gd name="connsiteX3" fmla="*/ 461639 w 870088"/>
              <a:gd name="connsiteY3" fmla="*/ 0 h 2894121"/>
              <a:gd name="connsiteX0" fmla="*/ 0 w 1004080"/>
              <a:gd name="connsiteY0" fmla="*/ 2610035 h 2610035"/>
              <a:gd name="connsiteX1" fmla="*/ 1003176 w 1004080"/>
              <a:gd name="connsiteY1" fmla="*/ 1828799 h 2610035"/>
              <a:gd name="connsiteX2" fmla="*/ 186431 w 1004080"/>
              <a:gd name="connsiteY2" fmla="*/ 532660 h 2610035"/>
              <a:gd name="connsiteX3" fmla="*/ 594804 w 1004080"/>
              <a:gd name="connsiteY3" fmla="*/ 0 h 2610035"/>
              <a:gd name="connsiteX0" fmla="*/ 0 w 1004080"/>
              <a:gd name="connsiteY0" fmla="*/ 2610035 h 2610035"/>
              <a:gd name="connsiteX1" fmla="*/ 1003176 w 1004080"/>
              <a:gd name="connsiteY1" fmla="*/ 1828799 h 2610035"/>
              <a:gd name="connsiteX2" fmla="*/ 186431 w 1004080"/>
              <a:gd name="connsiteY2" fmla="*/ 532660 h 2610035"/>
              <a:gd name="connsiteX3" fmla="*/ 594804 w 1004080"/>
              <a:gd name="connsiteY3" fmla="*/ 0 h 2610035"/>
            </a:gdLst>
            <a:ahLst/>
            <a:cxnLst>
              <a:cxn ang="0">
                <a:pos x="connsiteX0" y="connsiteY0"/>
              </a:cxn>
              <a:cxn ang="0">
                <a:pos x="connsiteX1" y="connsiteY1"/>
              </a:cxn>
              <a:cxn ang="0">
                <a:pos x="connsiteX2" y="connsiteY2"/>
              </a:cxn>
              <a:cxn ang="0">
                <a:pos x="connsiteX3" y="connsiteY3"/>
              </a:cxn>
            </a:cxnLst>
            <a:rect l="l" t="t" r="r" b="b"/>
            <a:pathLst>
              <a:path w="1004080" h="2610035">
                <a:moveTo>
                  <a:pt x="0" y="2610035"/>
                </a:moveTo>
                <a:cubicBezTo>
                  <a:pt x="614779" y="2404368"/>
                  <a:pt x="972104" y="2175028"/>
                  <a:pt x="1003176" y="1828799"/>
                </a:cubicBezTo>
                <a:cubicBezTo>
                  <a:pt x="1034248" y="1482570"/>
                  <a:pt x="254493" y="837460"/>
                  <a:pt x="186431" y="532660"/>
                </a:cubicBezTo>
                <a:cubicBezTo>
                  <a:pt x="118369" y="227860"/>
                  <a:pt x="595543" y="381000"/>
                  <a:pt x="594804" y="0"/>
                </a:cubicBezTo>
              </a:path>
            </a:pathLst>
          </a:cu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7" name="任意多边形 6"/>
          <p:cNvSpPr/>
          <p:nvPr/>
        </p:nvSpPr>
        <p:spPr>
          <a:xfrm>
            <a:off x="2411063" y="1953088"/>
            <a:ext cx="1503990" cy="2823099"/>
          </a:xfrm>
          <a:custGeom>
            <a:avLst/>
            <a:gdLst>
              <a:gd name="connsiteX0" fmla="*/ 882380 w 1397284"/>
              <a:gd name="connsiteY0" fmla="*/ 2982897 h 2982897"/>
              <a:gd name="connsiteX1" fmla="*/ 3490 w 1397284"/>
              <a:gd name="connsiteY1" fmla="*/ 2317072 h 2982897"/>
              <a:gd name="connsiteX2" fmla="*/ 607172 w 1397284"/>
              <a:gd name="connsiteY2" fmla="*/ 435006 h 2982897"/>
              <a:gd name="connsiteX3" fmla="*/ 1397284 w 1397284"/>
              <a:gd name="connsiteY3" fmla="*/ 0 h 2982897"/>
              <a:gd name="connsiteX0" fmla="*/ 891830 w 1406734"/>
              <a:gd name="connsiteY0" fmla="*/ 2982897 h 2982897"/>
              <a:gd name="connsiteX1" fmla="*/ 12940 w 1406734"/>
              <a:gd name="connsiteY1" fmla="*/ 2317072 h 2982897"/>
              <a:gd name="connsiteX2" fmla="*/ 439068 w 1406734"/>
              <a:gd name="connsiteY2" fmla="*/ 328474 h 2982897"/>
              <a:gd name="connsiteX3" fmla="*/ 1406734 w 1406734"/>
              <a:gd name="connsiteY3" fmla="*/ 0 h 2982897"/>
              <a:gd name="connsiteX0" fmla="*/ 986966 w 1501870"/>
              <a:gd name="connsiteY0" fmla="*/ 2982897 h 2982897"/>
              <a:gd name="connsiteX1" fmla="*/ 10422 w 1501870"/>
              <a:gd name="connsiteY1" fmla="*/ 2148396 h 2982897"/>
              <a:gd name="connsiteX2" fmla="*/ 534204 w 1501870"/>
              <a:gd name="connsiteY2" fmla="*/ 328474 h 2982897"/>
              <a:gd name="connsiteX3" fmla="*/ 1501870 w 1501870"/>
              <a:gd name="connsiteY3" fmla="*/ 0 h 2982897"/>
              <a:gd name="connsiteX0" fmla="*/ 1042352 w 1503990"/>
              <a:gd name="connsiteY0" fmla="*/ 2823099 h 2823099"/>
              <a:gd name="connsiteX1" fmla="*/ 12542 w 1503990"/>
              <a:gd name="connsiteY1" fmla="*/ 2148396 h 2823099"/>
              <a:gd name="connsiteX2" fmla="*/ 536324 w 1503990"/>
              <a:gd name="connsiteY2" fmla="*/ 328474 h 2823099"/>
              <a:gd name="connsiteX3" fmla="*/ 1503990 w 1503990"/>
              <a:gd name="connsiteY3" fmla="*/ 0 h 2823099"/>
            </a:gdLst>
            <a:ahLst/>
            <a:cxnLst>
              <a:cxn ang="0">
                <a:pos x="connsiteX0" y="connsiteY0"/>
              </a:cxn>
              <a:cxn ang="0">
                <a:pos x="connsiteX1" y="connsiteY1"/>
              </a:cxn>
              <a:cxn ang="0">
                <a:pos x="connsiteX2" y="connsiteY2"/>
              </a:cxn>
              <a:cxn ang="0">
                <a:pos x="connsiteX3" y="connsiteY3"/>
              </a:cxn>
            </a:cxnLst>
            <a:rect l="l" t="t" r="r" b="b"/>
            <a:pathLst>
              <a:path w="1503990" h="2823099">
                <a:moveTo>
                  <a:pt x="1042352" y="2823099"/>
                </a:moveTo>
                <a:cubicBezTo>
                  <a:pt x="625841" y="2702510"/>
                  <a:pt x="96880" y="2564167"/>
                  <a:pt x="12542" y="2148396"/>
                </a:cubicBezTo>
                <a:cubicBezTo>
                  <a:pt x="-71796" y="1732625"/>
                  <a:pt x="287749" y="686540"/>
                  <a:pt x="536324" y="328474"/>
                </a:cubicBezTo>
                <a:cubicBezTo>
                  <a:pt x="784899" y="-29592"/>
                  <a:pt x="1225083" y="24413"/>
                  <a:pt x="1503990" y="0"/>
                </a:cubicBezTo>
              </a:path>
            </a:pathLst>
          </a:custGeom>
          <a:noFill/>
          <a:ln w="19050">
            <a:solidFill>
              <a:srgbClr val="EC7061"/>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cxnSp>
        <p:nvCxnSpPr>
          <p:cNvPr id="47" name="直接连接符 46">
            <a:extLst>
              <a:ext uri="{FF2B5EF4-FFF2-40B4-BE49-F238E27FC236}">
                <a16:creationId xmlns:a16="http://schemas.microsoft.com/office/drawing/2014/main" xmlns="" id="{94275FFE-3BE6-4C12-8737-FDFE3456C4A2}"/>
              </a:ext>
            </a:extLst>
          </p:cNvPr>
          <p:cNvCxnSpPr/>
          <p:nvPr/>
        </p:nvCxnSpPr>
        <p:spPr>
          <a:xfrm>
            <a:off x="6096000" y="1506534"/>
            <a:ext cx="603682" cy="0"/>
          </a:xfrm>
          <a:prstGeom prst="line">
            <a:avLst/>
          </a:prstGeom>
          <a:noFill/>
          <a:ln w="19050">
            <a:solidFill>
              <a:srgbClr val="8BC9A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7" name="矩形 56"/>
          <p:cNvSpPr/>
          <p:nvPr/>
        </p:nvSpPr>
        <p:spPr>
          <a:xfrm>
            <a:off x="6717972" y="1267796"/>
            <a:ext cx="1255923" cy="461665"/>
          </a:xfrm>
          <a:prstGeom prst="rect">
            <a:avLst/>
          </a:prstGeom>
        </p:spPr>
        <p:txBody>
          <a:bodyPr wrap="square">
            <a:spAutoFit/>
          </a:bodyPr>
          <a:lstStyle/>
          <a:p>
            <a:pPr fontAlgn="ctr"/>
            <a:r>
              <a:rPr lang="en-US" sz="1200" dirty="0">
                <a:latin typeface="Huawei Sans" panose="020C0503030203020204" pitchFamily="34" charset="0"/>
              </a:rPr>
              <a:t>Active path of type A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0" name="直接连接符 49">
            <a:extLst>
              <a:ext uri="{FF2B5EF4-FFF2-40B4-BE49-F238E27FC236}">
                <a16:creationId xmlns:a16="http://schemas.microsoft.com/office/drawing/2014/main" xmlns="" id="{94275FFE-3BE6-4C12-8737-FDFE3456C4A2}"/>
              </a:ext>
            </a:extLst>
          </p:cNvPr>
          <p:cNvCxnSpPr/>
          <p:nvPr/>
        </p:nvCxnSpPr>
        <p:spPr>
          <a:xfrm>
            <a:off x="6096000" y="1878025"/>
            <a:ext cx="603682" cy="0"/>
          </a:xfrm>
          <a:prstGeom prst="line">
            <a:avLst/>
          </a:prstGeom>
          <a:noFill/>
          <a:ln w="19050">
            <a:solidFill>
              <a:srgbClr val="8BC9A0"/>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58" name="矩形 57"/>
          <p:cNvSpPr/>
          <p:nvPr/>
        </p:nvSpPr>
        <p:spPr>
          <a:xfrm>
            <a:off x="6717971" y="1704596"/>
            <a:ext cx="1424231" cy="461665"/>
          </a:xfrm>
          <a:prstGeom prst="rect">
            <a:avLst/>
          </a:prstGeom>
        </p:spPr>
        <p:txBody>
          <a:bodyPr wrap="square">
            <a:spAutoFit/>
          </a:bodyPr>
          <a:lstStyle/>
          <a:p>
            <a:pPr fontAlgn="ctr"/>
            <a:r>
              <a:rPr lang="en-US" sz="1200" dirty="0">
                <a:latin typeface="Huawei Sans" panose="020C0503030203020204" pitchFamily="34" charset="0"/>
              </a:rPr>
              <a:t>Standby path of type A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1" name="直接连接符 50">
            <a:extLst>
              <a:ext uri="{FF2B5EF4-FFF2-40B4-BE49-F238E27FC236}">
                <a16:creationId xmlns:a16="http://schemas.microsoft.com/office/drawing/2014/main" xmlns="" id="{94275FFE-3BE6-4C12-8737-FDFE3456C4A2}"/>
              </a:ext>
            </a:extLst>
          </p:cNvPr>
          <p:cNvCxnSpPr/>
          <p:nvPr/>
        </p:nvCxnSpPr>
        <p:spPr>
          <a:xfrm>
            <a:off x="8555571" y="1539583"/>
            <a:ext cx="603682" cy="0"/>
          </a:xfrm>
          <a:prstGeom prst="line">
            <a:avLst/>
          </a:prstGeom>
          <a:noFill/>
          <a:ln w="1905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0" name="矩形 59"/>
          <p:cNvSpPr/>
          <p:nvPr/>
        </p:nvSpPr>
        <p:spPr>
          <a:xfrm>
            <a:off x="9159255" y="1267796"/>
            <a:ext cx="1416806" cy="461665"/>
          </a:xfrm>
          <a:prstGeom prst="rect">
            <a:avLst/>
          </a:prstGeom>
        </p:spPr>
        <p:txBody>
          <a:bodyPr wrap="square">
            <a:spAutoFit/>
          </a:bodyPr>
          <a:lstStyle/>
          <a:p>
            <a:pPr fontAlgn="ctr"/>
            <a:r>
              <a:rPr lang="en-US" sz="1200" dirty="0">
                <a:latin typeface="Huawei Sans" panose="020C0503030203020204" pitchFamily="34" charset="0"/>
              </a:rPr>
              <a:t>Active path of type B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连接符 52">
            <a:extLst>
              <a:ext uri="{FF2B5EF4-FFF2-40B4-BE49-F238E27FC236}">
                <a16:creationId xmlns:a16="http://schemas.microsoft.com/office/drawing/2014/main" xmlns="" id="{94275FFE-3BE6-4C12-8737-FDFE3456C4A2}"/>
              </a:ext>
            </a:extLst>
          </p:cNvPr>
          <p:cNvCxnSpPr/>
          <p:nvPr/>
        </p:nvCxnSpPr>
        <p:spPr>
          <a:xfrm>
            <a:off x="8555571" y="1891534"/>
            <a:ext cx="603682" cy="0"/>
          </a:xfrm>
          <a:prstGeom prst="line">
            <a:avLst/>
          </a:prstGeom>
          <a:noFill/>
          <a:ln w="19050">
            <a:solidFill>
              <a:srgbClr val="EC7061"/>
            </a:solidFill>
            <a:prstDash val="dash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1" name="矩形 60"/>
          <p:cNvSpPr/>
          <p:nvPr/>
        </p:nvSpPr>
        <p:spPr>
          <a:xfrm>
            <a:off x="9159255" y="1704596"/>
            <a:ext cx="1416806" cy="461665"/>
          </a:xfrm>
          <a:prstGeom prst="rect">
            <a:avLst/>
          </a:prstGeom>
        </p:spPr>
        <p:txBody>
          <a:bodyPr wrap="square">
            <a:spAutoFit/>
          </a:bodyPr>
          <a:lstStyle/>
          <a:p>
            <a:pPr fontAlgn="ctr"/>
            <a:r>
              <a:rPr lang="en-US" sz="1200" dirty="0">
                <a:latin typeface="Huawei Sans" panose="020C0503030203020204" pitchFamily="34" charset="0"/>
              </a:rPr>
              <a:t>Standby path of type B service</a:t>
            </a: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096000" y="2263204"/>
            <a:ext cx="5649912" cy="139439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ts val="2600"/>
              </a:lnSpc>
            </a:pPr>
            <a:r>
              <a:rPr lang="en-US" sz="1400" dirty="0">
                <a:latin typeface="Huawei Sans" panose="020C0503030203020204" pitchFamily="34" charset="0"/>
              </a:rPr>
              <a:t>On the core switches, the routes to type A and type B services are destined for different egress devices and carried by different links. Floating routes are configured so that the two egress devices to back up each other.</a:t>
            </a:r>
            <a:endParaRPr lang="en-US" altLang="zh-CN" sz="1400" i="0" dirty="0">
              <a:latin typeface="Huawei Sans" panose="020C0503030203020204" pitchFamily="34" charset="0"/>
            </a:endParaRPr>
          </a:p>
        </p:txBody>
      </p:sp>
      <p:sp>
        <p:nvSpPr>
          <p:cNvPr id="70" name="文本框 69"/>
          <p:cNvSpPr txBox="1"/>
          <p:nvPr/>
        </p:nvSpPr>
        <p:spPr>
          <a:xfrm>
            <a:off x="6097746" y="4109620"/>
            <a:ext cx="5648167" cy="2246769"/>
          </a:xfrm>
          <a:prstGeom prst="rect">
            <a:avLst/>
          </a:prstGeom>
          <a:solidFill>
            <a:srgbClr val="F4FBFE"/>
          </a:solidFill>
          <a:ln>
            <a:solidFill>
              <a:srgbClr val="99DFF9"/>
            </a:solidFill>
          </a:ln>
        </p:spPr>
        <p:txBody>
          <a:bodyPr wrap="square" rtlCol="0">
            <a:spAutoFit/>
          </a:bodyPr>
          <a:lstStyle/>
          <a:p>
            <a:pPr fontAlgn="ctr">
              <a:lnSpc>
                <a:spcPts val="2399"/>
              </a:lnSpc>
            </a:pPr>
            <a:r>
              <a:rPr lang="en-US" sz="1399" dirty="0" err="1">
                <a:latin typeface="Huawei Sans" panose="020C0503030203020204" pitchFamily="34" charset="0"/>
              </a:rPr>
              <a:t>ip</a:t>
            </a:r>
            <a:r>
              <a:rPr lang="en-US" sz="1399" dirty="0">
                <a:latin typeface="Huawei Sans" panose="020C0503030203020204" pitchFamily="34" charset="0"/>
              </a:rPr>
              <a:t> route-static </a:t>
            </a:r>
            <a:r>
              <a:rPr lang="en-US" sz="1399" i="1" dirty="0">
                <a:solidFill>
                  <a:srgbClr val="8BC9A0"/>
                </a:solidFill>
                <a:latin typeface="Huawei Sans" panose="020C0503030203020204" pitchFamily="34" charset="0"/>
              </a:rPr>
              <a:t>IP address of type A service mask A</a:t>
            </a:r>
            <a:r>
              <a:rPr lang="en-US" sz="1399" dirty="0">
                <a:latin typeface="Huawei Sans" panose="020C0503030203020204" pitchFamily="34" charset="0"/>
              </a:rPr>
              <a:t> track </a:t>
            </a:r>
            <a:r>
              <a:rPr lang="en-US" sz="1399" i="1" dirty="0" err="1">
                <a:solidFill>
                  <a:srgbClr val="8BC9A0"/>
                </a:solidFill>
                <a:latin typeface="Huawei Sans" panose="020C0503030203020204" pitchFamily="34" charset="0"/>
              </a:rPr>
              <a:t>nqa</a:t>
            </a:r>
            <a:r>
              <a:rPr lang="en-US" sz="1399" i="1" dirty="0">
                <a:solidFill>
                  <a:srgbClr val="8BC9A0"/>
                </a:solidFill>
                <a:latin typeface="Huawei Sans" panose="020C0503030203020204" pitchFamily="34" charset="0"/>
              </a:rPr>
              <a:t> </a:t>
            </a:r>
            <a:r>
              <a:rPr lang="en-US" sz="1399" i="1" dirty="0" err="1">
                <a:solidFill>
                  <a:srgbClr val="8BC9A0"/>
                </a:solidFill>
                <a:latin typeface="Huawei Sans" panose="020C0503030203020204" pitchFamily="34" charset="0"/>
              </a:rPr>
              <a:t>service_a</a:t>
            </a:r>
            <a:r>
              <a:rPr lang="en-US" sz="1399" i="1" dirty="0">
                <a:solidFill>
                  <a:srgbClr val="8BC9A0"/>
                </a:solidFill>
                <a:latin typeface="Huawei Sans" panose="020C0503030203020204" pitchFamily="34" charset="0"/>
              </a:rPr>
              <a:t> </a:t>
            </a:r>
            <a:r>
              <a:rPr lang="en-US" sz="1399" i="1" dirty="0" err="1">
                <a:solidFill>
                  <a:srgbClr val="8BC9A0"/>
                </a:solidFill>
                <a:latin typeface="Huawei Sans" panose="020C0503030203020204" pitchFamily="34" charset="0"/>
              </a:rPr>
              <a:t>icmp</a:t>
            </a:r>
            <a:endParaRPr lang="en-US" altLang="zh-CN" sz="1399" i="1" dirty="0">
              <a:solidFill>
                <a:srgbClr val="8BC9A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err="1">
                <a:latin typeface="Huawei Sans" panose="020C0503030203020204" pitchFamily="34" charset="0"/>
              </a:rPr>
              <a:t>ip</a:t>
            </a:r>
            <a:r>
              <a:rPr lang="en-US" sz="1399" dirty="0">
                <a:latin typeface="Huawei Sans" panose="020C0503030203020204" pitchFamily="34" charset="0"/>
              </a:rPr>
              <a:t> route-static </a:t>
            </a:r>
            <a:r>
              <a:rPr lang="en-US" sz="1399" i="1" dirty="0">
                <a:solidFill>
                  <a:srgbClr val="8BC9A0"/>
                </a:solidFill>
                <a:latin typeface="Huawei Sans" panose="020C0503030203020204" pitchFamily="34" charset="0"/>
              </a:rPr>
              <a:t>IP address of type A service mask B</a:t>
            </a:r>
          </a:p>
          <a:p>
            <a:pPr fontAlgn="ctr">
              <a:lnSpc>
                <a:spcPts val="2399"/>
              </a:lnSpc>
            </a:pPr>
            <a:endParaRPr lang="en-US" altLang="zh-CN" sz="1399" i="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err="1">
                <a:latin typeface="Huawei Sans" panose="020C0503030203020204" pitchFamily="34" charset="0"/>
              </a:rPr>
              <a:t>ip</a:t>
            </a:r>
            <a:r>
              <a:rPr lang="en-US" sz="1399" dirty="0">
                <a:latin typeface="Huawei Sans" panose="020C0503030203020204" pitchFamily="34" charset="0"/>
              </a:rPr>
              <a:t> route-static </a:t>
            </a:r>
            <a:r>
              <a:rPr lang="en-US" sz="1399" i="1" dirty="0">
                <a:solidFill>
                  <a:srgbClr val="EC7061"/>
                </a:solidFill>
                <a:latin typeface="Huawei Sans" panose="020C0503030203020204" pitchFamily="34" charset="0"/>
              </a:rPr>
              <a:t>IP address of type B service mask B </a:t>
            </a:r>
            <a:r>
              <a:rPr lang="en-US" sz="1399" dirty="0">
                <a:latin typeface="Huawei Sans" panose="020C0503030203020204" pitchFamily="34" charset="0"/>
              </a:rPr>
              <a:t>track </a:t>
            </a:r>
            <a:r>
              <a:rPr lang="en-US" sz="1399" i="1" dirty="0" err="1">
                <a:solidFill>
                  <a:srgbClr val="EC7061"/>
                </a:solidFill>
                <a:latin typeface="Huawei Sans" panose="020C0503030203020204" pitchFamily="34" charset="0"/>
              </a:rPr>
              <a:t>nqa</a:t>
            </a:r>
            <a:r>
              <a:rPr lang="en-US" sz="1399" i="1" dirty="0">
                <a:solidFill>
                  <a:srgbClr val="EC7061"/>
                </a:solidFill>
                <a:latin typeface="Huawei Sans" panose="020C0503030203020204" pitchFamily="34" charset="0"/>
              </a:rPr>
              <a:t> </a:t>
            </a:r>
            <a:r>
              <a:rPr lang="en-US" sz="1399" i="1" dirty="0" err="1">
                <a:solidFill>
                  <a:srgbClr val="EC7061"/>
                </a:solidFill>
                <a:latin typeface="Huawei Sans" panose="020C0503030203020204" pitchFamily="34" charset="0"/>
              </a:rPr>
              <a:t>service_b</a:t>
            </a:r>
            <a:r>
              <a:rPr lang="en-US" sz="1399" i="1" dirty="0">
                <a:solidFill>
                  <a:srgbClr val="EC7061"/>
                </a:solidFill>
                <a:latin typeface="Huawei Sans" panose="020C0503030203020204" pitchFamily="34" charset="0"/>
              </a:rPr>
              <a:t> </a:t>
            </a:r>
            <a:r>
              <a:rPr lang="en-US" sz="1399" i="1" dirty="0" err="1">
                <a:solidFill>
                  <a:srgbClr val="EC7061"/>
                </a:solidFill>
                <a:latin typeface="Huawei Sans" panose="020C0503030203020204" pitchFamily="34" charset="0"/>
              </a:rPr>
              <a:t>icmp</a:t>
            </a:r>
            <a:endParaRPr lang="en-US" altLang="zh-CN" sz="1399" i="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err="1">
                <a:latin typeface="Huawei Sans" panose="020C0503030203020204" pitchFamily="34" charset="0"/>
              </a:rPr>
              <a:t>ip</a:t>
            </a:r>
            <a:r>
              <a:rPr lang="en-US" sz="1399" dirty="0">
                <a:latin typeface="Huawei Sans" panose="020C0503030203020204" pitchFamily="34" charset="0"/>
              </a:rPr>
              <a:t> route-static </a:t>
            </a:r>
            <a:r>
              <a:rPr lang="en-US" sz="1399" i="1" dirty="0">
                <a:solidFill>
                  <a:srgbClr val="EC7061"/>
                </a:solidFill>
                <a:latin typeface="Huawei Sans" panose="020C0503030203020204" pitchFamily="34" charset="0"/>
              </a:rPr>
              <a:t>IP address of type B service mask A</a:t>
            </a:r>
          </a:p>
        </p:txBody>
      </p:sp>
      <p:sp>
        <p:nvSpPr>
          <p:cNvPr id="71" name="矩形 70"/>
          <p:cNvSpPr/>
          <p:nvPr/>
        </p:nvSpPr>
        <p:spPr>
          <a:xfrm>
            <a:off x="6097746" y="3721493"/>
            <a:ext cx="5789455" cy="307777"/>
          </a:xfrm>
          <a:prstGeom prst="rect">
            <a:avLst/>
          </a:prstGeom>
        </p:spPr>
        <p:txBody>
          <a:bodyPr wrap="square">
            <a:spAutoFit/>
          </a:bodyPr>
          <a:lstStyle/>
          <a:p>
            <a:pPr fontAlgn="ctr"/>
            <a:r>
              <a:rPr lang="en-US" sz="1400" dirty="0">
                <a:latin typeface="Huawei Sans" panose="020C0503030203020204" pitchFamily="34" charset="0"/>
              </a:rPr>
              <a:t>Association between static routes and NQA on core switches:</a:t>
            </a: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椭圆 72"/>
          <p:cNvSpPr>
            <a:spLocks noChangeAspect="1"/>
          </p:cNvSpPr>
          <p:nvPr/>
        </p:nvSpPr>
        <p:spPr>
          <a:xfrm>
            <a:off x="2863497" y="4242346"/>
            <a:ext cx="252000" cy="252000"/>
          </a:xfrm>
          <a:prstGeom prst="ellipse">
            <a:avLst/>
          </a:prstGeom>
          <a:solidFill>
            <a:srgbClr val="8BC9A0"/>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prstClr val="white"/>
                </a:solidFill>
                <a:latin typeface="Huawei Sans" panose="020C0503030203020204" pitchFamily="34" charset="0"/>
              </a:rPr>
              <a:t>A</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椭圆 73"/>
          <p:cNvSpPr>
            <a:spLocks noChangeAspect="1"/>
          </p:cNvSpPr>
          <p:nvPr/>
        </p:nvSpPr>
        <p:spPr>
          <a:xfrm>
            <a:off x="4291014" y="4242346"/>
            <a:ext cx="252000" cy="252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ctr"/>
            <a:r>
              <a:rPr lang="en-US" sz="1400" b="1" dirty="0">
                <a:solidFill>
                  <a:prstClr val="white"/>
                </a:solidFill>
                <a:latin typeface="Huawei Sans" panose="020C0503030203020204" pitchFamily="34" charset="0"/>
              </a:rPr>
              <a:t>B</a:t>
            </a:r>
            <a:endParaRPr lang="en-US" altLang="zh-CN"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3" name="组合 62"/>
          <p:cNvGrpSpPr/>
          <p:nvPr/>
        </p:nvGrpSpPr>
        <p:grpSpPr>
          <a:xfrm>
            <a:off x="7764781" y="76200"/>
            <a:ext cx="3920672" cy="213120"/>
            <a:chOff x="6336031" y="76200"/>
            <a:chExt cx="3920672" cy="213120"/>
          </a:xfrm>
        </p:grpSpPr>
        <p:sp>
          <p:nvSpPr>
            <p:cNvPr id="64" name="燕尾形 63"/>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65" name="燕尾形 64"/>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2724485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占位符 3"/>
          <p:cNvSpPr>
            <a:spLocks noGrp="1"/>
          </p:cNvSpPr>
          <p:nvPr>
            <p:ph type="body" sz="quarter" idx="10"/>
          </p:nvPr>
        </p:nvSpPr>
        <p:spPr>
          <a:xfrm>
            <a:off x="6096000" y="1921787"/>
            <a:ext cx="5662053" cy="4680000"/>
          </a:xfrm>
        </p:spPr>
        <p:txBody>
          <a:bodyPr/>
          <a:lstStyle/>
          <a:p>
            <a:pPr marL="0" indent="0">
              <a:buNone/>
            </a:pPr>
            <a:r>
              <a:rPr lang="en-US" sz="1600" dirty="0" smtClean="0"/>
              <a:t>Perform the following steps to migrate the original network to the target network (overview):</a:t>
            </a:r>
            <a:endParaRPr lang="en-US" altLang="zh-CN" sz="1600" dirty="0" smtClean="0">
              <a:sym typeface="Huawei Sans" panose="020C0503030203020204" pitchFamily="34" charset="0"/>
            </a:endParaRPr>
          </a:p>
          <a:p>
            <a:pPr lvl="1"/>
            <a:r>
              <a:rPr lang="en-US" sz="1400" dirty="0" smtClean="0"/>
              <a:t>Deploy a new egress router and connect it to the Internet. Establish an IPsec VPN and configure routes.</a:t>
            </a:r>
            <a:endParaRPr lang="en-US" altLang="zh-CN" sz="1400" dirty="0" smtClean="0">
              <a:sym typeface="Huawei Sans" panose="020C0503030203020204" pitchFamily="34" charset="0"/>
            </a:endParaRPr>
          </a:p>
          <a:p>
            <a:pPr lvl="1"/>
            <a:r>
              <a:rPr lang="en-US" sz="1400" dirty="0" smtClean="0"/>
              <a:t>Deploy two new core switches, establish the CSS and routes, and configure inter-chassis aggregation between the core switches and egress routers. In this case, the core switches are not connected to the aggregation switch.</a:t>
            </a:r>
            <a:endParaRPr lang="en-US" altLang="zh-CN" sz="1400" dirty="0" smtClean="0">
              <a:sym typeface="Huawei Sans" panose="020C0503030203020204" pitchFamily="34" charset="0"/>
            </a:endParaRPr>
          </a:p>
          <a:p>
            <a:pPr lvl="1"/>
            <a:r>
              <a:rPr lang="en-US" sz="1400" dirty="0" smtClean="0"/>
              <a:t>Disconnect the original core switches from uplink and downlink devices, and connect the aggregation switch to the new core switches.</a:t>
            </a:r>
            <a:endParaRPr lang="en-US" altLang="zh-CN" sz="14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Migration Solution (1)</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35251" y="4490671"/>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23447" y="4490671"/>
            <a:ext cx="497854" cy="407335"/>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9349" y="3132411"/>
            <a:ext cx="497854" cy="407335"/>
          </a:xfrm>
          <a:prstGeom prst="rect">
            <a:avLst/>
          </a:prstGeom>
        </p:spPr>
      </p:pic>
      <p:grpSp>
        <p:nvGrpSpPr>
          <p:cNvPr id="8" name="组合 7"/>
          <p:cNvGrpSpPr/>
          <p:nvPr/>
        </p:nvGrpSpPr>
        <p:grpSpPr>
          <a:xfrm>
            <a:off x="1651731" y="2928528"/>
            <a:ext cx="907621" cy="768823"/>
            <a:chOff x="699103" y="4370478"/>
            <a:chExt cx="907621" cy="768823"/>
          </a:xfrm>
        </p:grpSpPr>
        <p:grpSp>
          <p:nvGrpSpPr>
            <p:cNvPr id="9" name="组合 262"/>
            <p:cNvGrpSpPr/>
            <p:nvPr/>
          </p:nvGrpSpPr>
          <p:grpSpPr>
            <a:xfrm>
              <a:off x="759111" y="4658799"/>
              <a:ext cx="394083" cy="480502"/>
              <a:chOff x="6378575" y="2882900"/>
              <a:chExt cx="858950" cy="865188"/>
            </a:xfrm>
            <a:solidFill>
              <a:schemeClr val="bg1">
                <a:lumMod val="50000"/>
              </a:schemeClr>
            </a:solidFill>
          </p:grpSpPr>
          <p:sp>
            <p:nvSpPr>
              <p:cNvPr id="1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0" name="矩形 9"/>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15" name="圆角矩形 75"/>
          <p:cNvSpPr/>
          <p:nvPr/>
        </p:nvSpPr>
        <p:spPr>
          <a:xfrm>
            <a:off x="1639000" y="2885606"/>
            <a:ext cx="2911941" cy="215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94275FFE-3BE6-4C12-8737-FDFE3456C4A2}"/>
              </a:ext>
            </a:extLst>
          </p:cNvPr>
          <p:cNvCxnSpPr>
            <a:stCxn id="19" idx="0"/>
            <a:endCxn id="7" idx="2"/>
          </p:cNvCxnSpPr>
          <p:nvPr/>
        </p:nvCxnSpPr>
        <p:spPr>
          <a:xfrm flipV="1">
            <a:off x="3028276" y="3539747"/>
            <a:ext cx="0" cy="314706"/>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a16="http://schemas.microsoft.com/office/drawing/2014/main" xmlns="" id="{94275FFE-3BE6-4C12-8737-FDFE3456C4A2}"/>
              </a:ext>
            </a:extLst>
          </p:cNvPr>
          <p:cNvCxnSpPr>
            <a:stCxn id="5" idx="0"/>
            <a:endCxn id="19" idx="0"/>
          </p:cNvCxnSpPr>
          <p:nvPr/>
        </p:nvCxnSpPr>
        <p:spPr>
          <a:xfrm flipV="1">
            <a:off x="2184178" y="3854452"/>
            <a:ext cx="844098" cy="636218"/>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6" idx="0"/>
            <a:endCxn id="19" idx="0"/>
          </p:cNvCxnSpPr>
          <p:nvPr/>
        </p:nvCxnSpPr>
        <p:spPr>
          <a:xfrm flipH="1" flipV="1">
            <a:off x="3028276" y="3854452"/>
            <a:ext cx="844098" cy="636218"/>
          </a:xfrm>
          <a:prstGeom prst="line">
            <a:avLst/>
          </a:prstGeom>
          <a:noFill/>
          <a:ln w="19050" cap="flat" cmpd="sng" algn="ctr">
            <a:solidFill>
              <a:schemeClr val="bg1">
                <a:lumMod val="50000"/>
              </a:schemeClr>
            </a:solidFill>
            <a:prstDash val="solid"/>
          </a:ln>
          <a:effectLst/>
        </p:spPr>
      </p:cxn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2779349" y="3854452"/>
            <a:ext cx="497854" cy="407335"/>
          </a:xfrm>
          <a:prstGeom prst="rect">
            <a:avLst/>
          </a:prstGeom>
        </p:spPr>
      </p:pic>
      <p:grpSp>
        <p:nvGrpSpPr>
          <p:cNvPr id="20" name="Group 3"/>
          <p:cNvGrpSpPr/>
          <p:nvPr/>
        </p:nvGrpSpPr>
        <p:grpSpPr>
          <a:xfrm>
            <a:off x="2897493" y="4663349"/>
            <a:ext cx="261965" cy="61979"/>
            <a:chOff x="559282" y="6488261"/>
            <a:chExt cx="261965" cy="61979"/>
          </a:xfrm>
          <a:solidFill>
            <a:schemeClr val="bg1">
              <a:lumMod val="50000"/>
            </a:schemeClr>
          </a:solidFill>
        </p:grpSpPr>
        <p:sp>
          <p:nvSpPr>
            <p:cNvPr id="2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24" name="直接箭头连接符 23"/>
          <p:cNvCxnSpPr>
            <a:endCxn id="7" idx="0"/>
          </p:cNvCxnSpPr>
          <p:nvPr/>
        </p:nvCxnSpPr>
        <p:spPr>
          <a:xfrm flipH="1">
            <a:off x="3028277" y="2456709"/>
            <a:ext cx="184829" cy="675702"/>
          </a:xfrm>
          <a:prstGeom prst="straightConnector1">
            <a:avLst/>
          </a:prstGeom>
          <a:noFill/>
          <a:ln w="19050" algn="ctr">
            <a:solidFill>
              <a:srgbClr val="EC7061"/>
            </a:solidFill>
            <a:prstDash val="sysDot"/>
            <a:round/>
            <a:headEnd type="none" w="med" len="med"/>
            <a:tailEnd type="triangle" w="med" len="med"/>
          </a:ln>
        </p:spPr>
      </p:cxnSp>
      <p:sp>
        <p:nvSpPr>
          <p:cNvPr id="25" name="矩形 24"/>
          <p:cNvSpPr/>
          <p:nvPr/>
        </p:nvSpPr>
        <p:spPr>
          <a:xfrm>
            <a:off x="2019367" y="2496114"/>
            <a:ext cx="1173719"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013279" y="3122853"/>
            <a:ext cx="497854" cy="407335"/>
          </a:xfrm>
          <a:prstGeom prst="rect">
            <a:avLst/>
          </a:prstGeom>
        </p:spPr>
      </p:pic>
      <p:sp>
        <p:nvSpPr>
          <p:cNvPr id="34" name="Freeform 159"/>
          <p:cNvSpPr/>
          <p:nvPr/>
        </p:nvSpPr>
        <p:spPr>
          <a:xfrm flipH="1">
            <a:off x="4262206" y="2038121"/>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a:xfrm flipH="1">
            <a:off x="4262207" y="2484866"/>
            <a:ext cx="419845" cy="637988"/>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a:xfrm>
            <a:off x="4265911" y="2172213"/>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cxnSp>
        <p:nvCxnSpPr>
          <p:cNvPr id="38" name="直接连接符 37">
            <a:extLst>
              <a:ext uri="{FF2B5EF4-FFF2-40B4-BE49-F238E27FC236}">
                <a16:creationId xmlns:a16="http://schemas.microsoft.com/office/drawing/2014/main" xmlns="" id="{94275FFE-3BE6-4C12-8737-FDFE3456C4A2}"/>
              </a:ext>
            </a:extLst>
          </p:cNvPr>
          <p:cNvCxnSpPr>
            <a:stCxn id="5" idx="0"/>
            <a:endCxn id="37" idx="3"/>
          </p:cNvCxnSpPr>
          <p:nvPr/>
        </p:nvCxnSpPr>
        <p:spPr>
          <a:xfrm flipV="1">
            <a:off x="2184178" y="4059492"/>
            <a:ext cx="2224182" cy="431178"/>
          </a:xfrm>
          <a:prstGeom prst="line">
            <a:avLst/>
          </a:prstGeom>
          <a:noFill/>
          <a:ln w="19050" cap="flat" cmpd="sng" algn="ctr">
            <a:solidFill>
              <a:srgbClr val="00B0F0"/>
            </a:solidFill>
            <a:prstDash val="solid"/>
          </a:ln>
          <a:effectLst/>
        </p:spPr>
      </p:cxnSp>
      <p:cxnSp>
        <p:nvCxnSpPr>
          <p:cNvPr id="41" name="直接连接符 40">
            <a:extLst>
              <a:ext uri="{FF2B5EF4-FFF2-40B4-BE49-F238E27FC236}">
                <a16:creationId xmlns:a16="http://schemas.microsoft.com/office/drawing/2014/main" xmlns="" id="{94275FFE-3BE6-4C12-8737-FDFE3456C4A2}"/>
              </a:ext>
            </a:extLst>
          </p:cNvPr>
          <p:cNvCxnSpPr>
            <a:stCxn id="6" idx="0"/>
            <a:endCxn id="37" idx="3"/>
          </p:cNvCxnSpPr>
          <p:nvPr/>
        </p:nvCxnSpPr>
        <p:spPr>
          <a:xfrm flipV="1">
            <a:off x="3872374" y="4059492"/>
            <a:ext cx="535986" cy="431178"/>
          </a:xfrm>
          <a:prstGeom prst="line">
            <a:avLst/>
          </a:prstGeom>
          <a:noFill/>
          <a:ln w="19050" cap="flat" cmpd="sng" algn="ctr">
            <a:solidFill>
              <a:srgbClr val="00B0F0"/>
            </a:solidFill>
            <a:prstDash val="solid"/>
          </a:ln>
          <a:effectLst/>
        </p:spPr>
      </p:cxnSp>
      <p:pic>
        <p:nvPicPr>
          <p:cNvPr id="37" name="图片 36" descr="堆叠CE交换机蓝.png"/>
          <p:cNvPicPr>
            <a:picLocks/>
          </p:cNvPicPr>
          <p:nvPr/>
        </p:nvPicPr>
        <p:blipFill>
          <a:blip r:embed="rId7" cstate="print"/>
          <a:stretch>
            <a:fillRect/>
          </a:stretch>
        </p:blipFill>
        <p:spPr>
          <a:xfrm>
            <a:off x="3910506" y="3855825"/>
            <a:ext cx="497854" cy="407335"/>
          </a:xfrm>
          <a:prstGeom prst="rect">
            <a:avLst/>
          </a:prstGeom>
        </p:spPr>
      </p:pic>
      <p:cxnSp>
        <p:nvCxnSpPr>
          <p:cNvPr id="44" name="直接连接符 43">
            <a:extLst>
              <a:ext uri="{FF2B5EF4-FFF2-40B4-BE49-F238E27FC236}">
                <a16:creationId xmlns:a16="http://schemas.microsoft.com/office/drawing/2014/main" xmlns="" id="{94275FFE-3BE6-4C12-8737-FDFE3456C4A2}"/>
              </a:ext>
            </a:extLst>
          </p:cNvPr>
          <p:cNvCxnSpPr>
            <a:stCxn id="37" idx="0"/>
            <a:endCxn id="33" idx="2"/>
          </p:cNvCxnSpPr>
          <p:nvPr/>
        </p:nvCxnSpPr>
        <p:spPr>
          <a:xfrm flipV="1">
            <a:off x="4159434" y="3530188"/>
            <a:ext cx="102773" cy="325636"/>
          </a:xfrm>
          <a:prstGeom prst="line">
            <a:avLst/>
          </a:prstGeom>
          <a:noFill/>
          <a:ln w="19050" cap="flat" cmpd="sng" algn="ctr">
            <a:solidFill>
              <a:srgbClr val="00B0F0"/>
            </a:solidFill>
            <a:prstDash val="solid"/>
          </a:ln>
          <a:effectLst/>
        </p:spPr>
      </p:cxnSp>
      <p:cxnSp>
        <p:nvCxnSpPr>
          <p:cNvPr id="47" name="直接连接符 46">
            <a:extLst>
              <a:ext uri="{FF2B5EF4-FFF2-40B4-BE49-F238E27FC236}">
                <a16:creationId xmlns:a16="http://schemas.microsoft.com/office/drawing/2014/main" xmlns="" id="{94275FFE-3BE6-4C12-8737-FDFE3456C4A2}"/>
              </a:ext>
            </a:extLst>
          </p:cNvPr>
          <p:cNvCxnSpPr>
            <a:stCxn id="37" idx="0"/>
            <a:endCxn id="7" idx="2"/>
          </p:cNvCxnSpPr>
          <p:nvPr/>
        </p:nvCxnSpPr>
        <p:spPr>
          <a:xfrm flipH="1" flipV="1">
            <a:off x="3028277" y="3539747"/>
            <a:ext cx="1131157" cy="316078"/>
          </a:xfrm>
          <a:prstGeom prst="line">
            <a:avLst/>
          </a:prstGeom>
          <a:noFill/>
          <a:ln w="19050" cap="flat" cmpd="sng" algn="ctr">
            <a:solidFill>
              <a:srgbClr val="00B0F0"/>
            </a:solidFill>
            <a:prstDash val="solid"/>
          </a:ln>
          <a:effectLst/>
        </p:spPr>
      </p:cxnSp>
      <p:grpSp>
        <p:nvGrpSpPr>
          <p:cNvPr id="39" name="组合 38"/>
          <p:cNvGrpSpPr/>
          <p:nvPr/>
        </p:nvGrpSpPr>
        <p:grpSpPr>
          <a:xfrm>
            <a:off x="7764781" y="76200"/>
            <a:ext cx="3920672" cy="213120"/>
            <a:chOff x="6336031" y="76200"/>
            <a:chExt cx="3920672" cy="213120"/>
          </a:xfrm>
        </p:grpSpPr>
        <p:sp>
          <p:nvSpPr>
            <p:cNvPr id="40" name="燕尾形 39"/>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2" name="燕尾形 41"/>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416619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Migration Solution (2)</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35251" y="4490671"/>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23447" y="4490671"/>
            <a:ext cx="497854" cy="407335"/>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9349" y="3132411"/>
            <a:ext cx="497854" cy="407335"/>
          </a:xfrm>
          <a:prstGeom prst="rect">
            <a:avLst/>
          </a:prstGeom>
        </p:spPr>
      </p:pic>
      <p:grpSp>
        <p:nvGrpSpPr>
          <p:cNvPr id="8" name="组合 7"/>
          <p:cNvGrpSpPr/>
          <p:nvPr/>
        </p:nvGrpSpPr>
        <p:grpSpPr>
          <a:xfrm>
            <a:off x="1651731" y="2928528"/>
            <a:ext cx="907621" cy="768823"/>
            <a:chOff x="699103" y="4370478"/>
            <a:chExt cx="907621" cy="768823"/>
          </a:xfrm>
        </p:grpSpPr>
        <p:grpSp>
          <p:nvGrpSpPr>
            <p:cNvPr id="9" name="组合 262"/>
            <p:cNvGrpSpPr/>
            <p:nvPr/>
          </p:nvGrpSpPr>
          <p:grpSpPr>
            <a:xfrm>
              <a:off x="759111" y="4658799"/>
              <a:ext cx="394083" cy="480502"/>
              <a:chOff x="6378575" y="2882900"/>
              <a:chExt cx="858950" cy="865188"/>
            </a:xfrm>
            <a:solidFill>
              <a:schemeClr val="bg1">
                <a:lumMod val="50000"/>
              </a:schemeClr>
            </a:solidFill>
          </p:grpSpPr>
          <p:sp>
            <p:nvSpPr>
              <p:cNvPr id="1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0" name="矩形 9"/>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15" name="圆角矩形 75"/>
          <p:cNvSpPr/>
          <p:nvPr/>
        </p:nvSpPr>
        <p:spPr>
          <a:xfrm>
            <a:off x="1639000" y="2885606"/>
            <a:ext cx="2911941" cy="215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94275FFE-3BE6-4C12-8737-FDFE3456C4A2}"/>
              </a:ext>
            </a:extLst>
          </p:cNvPr>
          <p:cNvCxnSpPr>
            <a:stCxn id="19" idx="0"/>
            <a:endCxn id="7" idx="2"/>
          </p:cNvCxnSpPr>
          <p:nvPr/>
        </p:nvCxnSpPr>
        <p:spPr>
          <a:xfrm flipV="1">
            <a:off x="3028276" y="3539747"/>
            <a:ext cx="0" cy="314706"/>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a16="http://schemas.microsoft.com/office/drawing/2014/main" xmlns="" id="{94275FFE-3BE6-4C12-8737-FDFE3456C4A2}"/>
              </a:ext>
            </a:extLst>
          </p:cNvPr>
          <p:cNvCxnSpPr>
            <a:stCxn id="5" idx="0"/>
            <a:endCxn id="19" idx="0"/>
          </p:cNvCxnSpPr>
          <p:nvPr/>
        </p:nvCxnSpPr>
        <p:spPr>
          <a:xfrm flipV="1">
            <a:off x="2184178" y="3854452"/>
            <a:ext cx="844098" cy="636218"/>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6" idx="0"/>
            <a:endCxn id="19" idx="0"/>
          </p:cNvCxnSpPr>
          <p:nvPr/>
        </p:nvCxnSpPr>
        <p:spPr>
          <a:xfrm flipH="1" flipV="1">
            <a:off x="3028276" y="3854452"/>
            <a:ext cx="844098" cy="636218"/>
          </a:xfrm>
          <a:prstGeom prst="line">
            <a:avLst/>
          </a:prstGeom>
          <a:noFill/>
          <a:ln w="19050" cap="flat" cmpd="sng" algn="ctr">
            <a:solidFill>
              <a:schemeClr val="bg1">
                <a:lumMod val="50000"/>
              </a:schemeClr>
            </a:solidFill>
            <a:prstDash val="solid"/>
          </a:ln>
          <a:effectLst/>
        </p:spPr>
      </p:cxn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2779349" y="3854452"/>
            <a:ext cx="497854" cy="407335"/>
          </a:xfrm>
          <a:prstGeom prst="rect">
            <a:avLst/>
          </a:prstGeom>
        </p:spPr>
      </p:pic>
      <p:grpSp>
        <p:nvGrpSpPr>
          <p:cNvPr id="20" name="Group 3"/>
          <p:cNvGrpSpPr/>
          <p:nvPr/>
        </p:nvGrpSpPr>
        <p:grpSpPr>
          <a:xfrm>
            <a:off x="2897493" y="4663349"/>
            <a:ext cx="261965" cy="61979"/>
            <a:chOff x="559282" y="6488261"/>
            <a:chExt cx="261965" cy="61979"/>
          </a:xfrm>
          <a:solidFill>
            <a:schemeClr val="bg1">
              <a:lumMod val="50000"/>
            </a:schemeClr>
          </a:solidFill>
        </p:grpSpPr>
        <p:sp>
          <p:nvSpPr>
            <p:cNvPr id="2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24" name="直接箭头连接符 23"/>
          <p:cNvCxnSpPr>
            <a:endCxn id="7" idx="0"/>
          </p:cNvCxnSpPr>
          <p:nvPr/>
        </p:nvCxnSpPr>
        <p:spPr>
          <a:xfrm flipH="1">
            <a:off x="3028277" y="2456709"/>
            <a:ext cx="184829" cy="675702"/>
          </a:xfrm>
          <a:prstGeom prst="straightConnector1">
            <a:avLst/>
          </a:prstGeom>
          <a:noFill/>
          <a:ln w="19050" algn="ctr">
            <a:solidFill>
              <a:srgbClr val="EC7061"/>
            </a:solidFill>
            <a:prstDash val="sysDot"/>
            <a:round/>
            <a:headEnd type="none" w="med" len="med"/>
            <a:tailEnd type="triangle" w="med" len="med"/>
          </a:ln>
        </p:spPr>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013279" y="3122853"/>
            <a:ext cx="497854" cy="407335"/>
          </a:xfrm>
          <a:prstGeom prst="rect">
            <a:avLst/>
          </a:prstGeom>
        </p:spPr>
      </p:pic>
      <p:sp>
        <p:nvSpPr>
          <p:cNvPr id="34" name="Freeform 159"/>
          <p:cNvSpPr/>
          <p:nvPr/>
        </p:nvSpPr>
        <p:spPr>
          <a:xfrm flipH="1">
            <a:off x="4262206" y="2038121"/>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a:xfrm flipH="1">
            <a:off x="4262207" y="2484866"/>
            <a:ext cx="419845" cy="637988"/>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a:xfrm>
            <a:off x="4265911" y="2172213"/>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sp>
        <p:nvSpPr>
          <p:cNvPr id="39" name="文本框 38"/>
          <p:cNvSpPr txBox="1"/>
          <p:nvPr/>
        </p:nvSpPr>
        <p:spPr>
          <a:xfrm>
            <a:off x="5282759" y="2172213"/>
            <a:ext cx="4273618" cy="1875913"/>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42900" indent="-342900" fontAlgn="ctr">
              <a:lnSpc>
                <a:spcPts val="2600"/>
              </a:lnSpc>
              <a:buFont typeface="+mj-lt"/>
              <a:buAutoNum type="arabicPeriod"/>
            </a:pPr>
            <a:r>
              <a:rPr lang="en-US" sz="1400" dirty="0">
                <a:latin typeface="Huawei Sans" panose="020C0503030203020204" pitchFamily="34" charset="0"/>
              </a:rPr>
              <a:t>Connect the egress router to the Internet.</a:t>
            </a:r>
            <a:endParaRPr lang="en-US" altLang="zh-CN" sz="1400" i="0" dirty="0">
              <a:latin typeface="Huawei Sans" panose="020C0503030203020204" pitchFamily="34" charset="0"/>
            </a:endParaRPr>
          </a:p>
          <a:p>
            <a:pPr marL="342900" indent="-342900" fontAlgn="ctr">
              <a:lnSpc>
                <a:spcPts val="2600"/>
              </a:lnSpc>
              <a:buFont typeface="+mj-lt"/>
              <a:buAutoNum type="arabicPeriod"/>
            </a:pPr>
            <a:r>
              <a:rPr lang="en-US" sz="1400" dirty="0">
                <a:latin typeface="Huawei Sans" panose="020C0503030203020204" pitchFamily="34" charset="0"/>
              </a:rPr>
              <a:t>Deploy IPsec VPN with the headquarters.</a:t>
            </a:r>
            <a:endParaRPr lang="en-US" altLang="zh-CN" sz="1400" i="0" dirty="0">
              <a:latin typeface="Huawei Sans" panose="020C0503030203020204" pitchFamily="34" charset="0"/>
            </a:endParaRPr>
          </a:p>
          <a:p>
            <a:pPr marL="342900" indent="-342900" fontAlgn="ctr">
              <a:lnSpc>
                <a:spcPts val="2600"/>
              </a:lnSpc>
              <a:buFont typeface="+mj-lt"/>
              <a:buAutoNum type="arabicPeriod"/>
            </a:pPr>
            <a:r>
              <a:rPr lang="en-US" sz="1400" dirty="0">
                <a:latin typeface="Huawei Sans" panose="020C0503030203020204" pitchFamily="34" charset="0"/>
              </a:rPr>
              <a:t>Configure routes to network segments of type A and type B services of the headquarters.</a:t>
            </a:r>
            <a:endParaRPr lang="en-US" altLang="zh-CN" sz="1400" i="0" dirty="0">
              <a:latin typeface="Huawei Sans" panose="020C0503030203020204" pitchFamily="34" charset="0"/>
            </a:endParaRPr>
          </a:p>
          <a:p>
            <a:pPr marL="342900" indent="-342900" fontAlgn="ctr">
              <a:lnSpc>
                <a:spcPts val="2600"/>
              </a:lnSpc>
              <a:buFont typeface="+mj-lt"/>
              <a:buAutoNum type="arabicPeriod"/>
            </a:pPr>
            <a:r>
              <a:rPr lang="en-US" sz="1400" dirty="0">
                <a:latin typeface="Huawei Sans" panose="020C0503030203020204" pitchFamily="34" charset="0"/>
              </a:rPr>
              <a:t>Configure a return route to the intranet.</a:t>
            </a:r>
            <a:endParaRPr lang="en-US" altLang="zh-CN" sz="1400" i="0" dirty="0">
              <a:latin typeface="Huawei Sans" panose="020C0503030203020204" pitchFamily="34" charset="0"/>
            </a:endParaRPr>
          </a:p>
        </p:txBody>
      </p:sp>
      <p:cxnSp>
        <p:nvCxnSpPr>
          <p:cNvPr id="40" name="直接箭头连接符 39"/>
          <p:cNvCxnSpPr>
            <a:stCxn id="39" idx="1"/>
            <a:endCxn id="33" idx="3"/>
          </p:cNvCxnSpPr>
          <p:nvPr/>
        </p:nvCxnSpPr>
        <p:spPr>
          <a:xfrm flipH="1">
            <a:off x="4511133" y="3110169"/>
            <a:ext cx="771625" cy="216352"/>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764781" y="76200"/>
            <a:ext cx="3920672" cy="213120"/>
            <a:chOff x="6336031" y="76200"/>
            <a:chExt cx="3920672" cy="213120"/>
          </a:xfrm>
        </p:grpSpPr>
        <p:sp>
          <p:nvSpPr>
            <p:cNvPr id="38" name="燕尾形 37"/>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1" name="燕尾形 40"/>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2" name="矩形 41"/>
          <p:cNvSpPr/>
          <p:nvPr/>
        </p:nvSpPr>
        <p:spPr>
          <a:xfrm>
            <a:off x="2019367" y="2496114"/>
            <a:ext cx="1173719"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0370780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Migration Solution (3)</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35251" y="4490671"/>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23447" y="4490671"/>
            <a:ext cx="497854" cy="407335"/>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9349" y="3132411"/>
            <a:ext cx="497854" cy="407335"/>
          </a:xfrm>
          <a:prstGeom prst="rect">
            <a:avLst/>
          </a:prstGeom>
        </p:spPr>
      </p:pic>
      <p:grpSp>
        <p:nvGrpSpPr>
          <p:cNvPr id="8" name="组合 7"/>
          <p:cNvGrpSpPr/>
          <p:nvPr/>
        </p:nvGrpSpPr>
        <p:grpSpPr>
          <a:xfrm>
            <a:off x="1651731" y="2928528"/>
            <a:ext cx="907621" cy="768823"/>
            <a:chOff x="699103" y="4370478"/>
            <a:chExt cx="907621" cy="768823"/>
          </a:xfrm>
        </p:grpSpPr>
        <p:grpSp>
          <p:nvGrpSpPr>
            <p:cNvPr id="9" name="组合 262"/>
            <p:cNvGrpSpPr/>
            <p:nvPr/>
          </p:nvGrpSpPr>
          <p:grpSpPr>
            <a:xfrm>
              <a:off x="759111" y="4658799"/>
              <a:ext cx="394083" cy="480502"/>
              <a:chOff x="6378575" y="2882900"/>
              <a:chExt cx="858950" cy="865188"/>
            </a:xfrm>
            <a:solidFill>
              <a:schemeClr val="bg1">
                <a:lumMod val="50000"/>
              </a:schemeClr>
            </a:solidFill>
          </p:grpSpPr>
          <p:sp>
            <p:nvSpPr>
              <p:cNvPr id="1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0" name="矩形 9"/>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15" name="圆角矩形 75"/>
          <p:cNvSpPr/>
          <p:nvPr/>
        </p:nvSpPr>
        <p:spPr>
          <a:xfrm>
            <a:off x="1639000" y="2885606"/>
            <a:ext cx="2911941" cy="215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 name="直接连接符 15">
            <a:extLst>
              <a:ext uri="{FF2B5EF4-FFF2-40B4-BE49-F238E27FC236}">
                <a16:creationId xmlns:a16="http://schemas.microsoft.com/office/drawing/2014/main" xmlns="" id="{94275FFE-3BE6-4C12-8737-FDFE3456C4A2}"/>
              </a:ext>
            </a:extLst>
          </p:cNvPr>
          <p:cNvCxnSpPr>
            <a:stCxn id="19" idx="0"/>
            <a:endCxn id="7" idx="2"/>
          </p:cNvCxnSpPr>
          <p:nvPr/>
        </p:nvCxnSpPr>
        <p:spPr>
          <a:xfrm flipV="1">
            <a:off x="3028276" y="3539747"/>
            <a:ext cx="0" cy="314706"/>
          </a:xfrm>
          <a:prstGeom prst="line">
            <a:avLst/>
          </a:prstGeom>
          <a:noFill/>
          <a:ln w="19050" cap="flat" cmpd="sng" algn="ctr">
            <a:solidFill>
              <a:schemeClr val="bg1">
                <a:lumMod val="50000"/>
              </a:schemeClr>
            </a:solidFill>
            <a:prstDash val="solid"/>
          </a:ln>
          <a:effectLst/>
        </p:spPr>
      </p:cxnSp>
      <p:cxnSp>
        <p:nvCxnSpPr>
          <p:cNvPr id="17" name="直接连接符 16">
            <a:extLst>
              <a:ext uri="{FF2B5EF4-FFF2-40B4-BE49-F238E27FC236}">
                <a16:creationId xmlns:a16="http://schemas.microsoft.com/office/drawing/2014/main" xmlns="" id="{94275FFE-3BE6-4C12-8737-FDFE3456C4A2}"/>
              </a:ext>
            </a:extLst>
          </p:cNvPr>
          <p:cNvCxnSpPr>
            <a:stCxn id="5" idx="0"/>
            <a:endCxn id="19" idx="0"/>
          </p:cNvCxnSpPr>
          <p:nvPr/>
        </p:nvCxnSpPr>
        <p:spPr>
          <a:xfrm flipV="1">
            <a:off x="2184178" y="3854452"/>
            <a:ext cx="844098" cy="636218"/>
          </a:xfrm>
          <a:prstGeom prst="line">
            <a:avLst/>
          </a:prstGeom>
          <a:noFill/>
          <a:ln w="19050" cap="flat" cmpd="sng" algn="ctr">
            <a:solidFill>
              <a:schemeClr val="bg1">
                <a:lumMod val="50000"/>
              </a:schemeClr>
            </a:solidFill>
            <a:prstDash val="solid"/>
          </a:ln>
          <a:effectLst/>
        </p:spPr>
      </p:cxnSp>
      <p:cxnSp>
        <p:nvCxnSpPr>
          <p:cNvPr id="18" name="直接连接符 17">
            <a:extLst>
              <a:ext uri="{FF2B5EF4-FFF2-40B4-BE49-F238E27FC236}">
                <a16:creationId xmlns:a16="http://schemas.microsoft.com/office/drawing/2014/main" xmlns="" id="{94275FFE-3BE6-4C12-8737-FDFE3456C4A2}"/>
              </a:ext>
            </a:extLst>
          </p:cNvPr>
          <p:cNvCxnSpPr>
            <a:stCxn id="6" idx="0"/>
            <a:endCxn id="19" idx="0"/>
          </p:cNvCxnSpPr>
          <p:nvPr/>
        </p:nvCxnSpPr>
        <p:spPr>
          <a:xfrm flipH="1" flipV="1">
            <a:off x="3028276" y="3854452"/>
            <a:ext cx="844098" cy="636218"/>
          </a:xfrm>
          <a:prstGeom prst="line">
            <a:avLst/>
          </a:prstGeom>
          <a:noFill/>
          <a:ln w="19050" cap="flat" cmpd="sng" algn="ctr">
            <a:solidFill>
              <a:schemeClr val="bg1">
                <a:lumMod val="50000"/>
              </a:schemeClr>
            </a:solidFill>
            <a:prstDash val="solid"/>
          </a:ln>
          <a:effectLst/>
        </p:spPr>
      </p:cxn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2779349" y="3854452"/>
            <a:ext cx="497854" cy="407335"/>
          </a:xfrm>
          <a:prstGeom prst="rect">
            <a:avLst/>
          </a:prstGeom>
        </p:spPr>
      </p:pic>
      <p:grpSp>
        <p:nvGrpSpPr>
          <p:cNvPr id="20" name="Group 3"/>
          <p:cNvGrpSpPr/>
          <p:nvPr/>
        </p:nvGrpSpPr>
        <p:grpSpPr>
          <a:xfrm>
            <a:off x="2897493" y="4663349"/>
            <a:ext cx="261965" cy="61979"/>
            <a:chOff x="559282" y="6488261"/>
            <a:chExt cx="261965" cy="61979"/>
          </a:xfrm>
          <a:solidFill>
            <a:schemeClr val="bg1">
              <a:lumMod val="50000"/>
            </a:schemeClr>
          </a:solidFill>
        </p:grpSpPr>
        <p:sp>
          <p:nvSpPr>
            <p:cNvPr id="2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24" name="直接箭头连接符 23"/>
          <p:cNvCxnSpPr>
            <a:endCxn id="7" idx="0"/>
          </p:cNvCxnSpPr>
          <p:nvPr/>
        </p:nvCxnSpPr>
        <p:spPr>
          <a:xfrm flipH="1">
            <a:off x="3028277" y="2456709"/>
            <a:ext cx="184829" cy="675702"/>
          </a:xfrm>
          <a:prstGeom prst="straightConnector1">
            <a:avLst/>
          </a:prstGeom>
          <a:noFill/>
          <a:ln w="19050" algn="ctr">
            <a:solidFill>
              <a:srgbClr val="EC7061"/>
            </a:solidFill>
            <a:prstDash val="sysDot"/>
            <a:round/>
            <a:headEnd type="none" w="med" len="med"/>
            <a:tailEnd type="triangle" w="med" len="med"/>
          </a:ln>
        </p:spPr>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013279" y="3122853"/>
            <a:ext cx="497854" cy="407335"/>
          </a:xfrm>
          <a:prstGeom prst="rect">
            <a:avLst/>
          </a:prstGeom>
        </p:spPr>
      </p:pic>
      <p:sp>
        <p:nvSpPr>
          <p:cNvPr id="34" name="Freeform 159"/>
          <p:cNvSpPr/>
          <p:nvPr/>
        </p:nvSpPr>
        <p:spPr>
          <a:xfrm flipH="1">
            <a:off x="4262206" y="2038121"/>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a:xfrm flipH="1">
            <a:off x="4262207" y="2484866"/>
            <a:ext cx="419845" cy="637988"/>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a:xfrm>
            <a:off x="4265911" y="2172213"/>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sp>
        <p:nvSpPr>
          <p:cNvPr id="39" name="文本框 38"/>
          <p:cNvSpPr txBox="1"/>
          <p:nvPr/>
        </p:nvSpPr>
        <p:spPr>
          <a:xfrm>
            <a:off x="5282759" y="2885606"/>
            <a:ext cx="5134230" cy="1173886"/>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42900" indent="-342900" fontAlgn="ctr">
              <a:lnSpc>
                <a:spcPts val="2600"/>
              </a:lnSpc>
              <a:buFont typeface="+mj-lt"/>
              <a:buAutoNum type="arabicPeriod"/>
            </a:pPr>
            <a:r>
              <a:rPr lang="en-US" sz="1400" dirty="0">
                <a:latin typeface="Huawei Sans" panose="020C0503030203020204" pitchFamily="34" charset="0"/>
              </a:rPr>
              <a:t>Deploy core switches and configure the CSS.</a:t>
            </a:r>
            <a:endParaRPr lang="en-US" altLang="zh-CN" sz="1400" i="0" dirty="0">
              <a:latin typeface="Huawei Sans" panose="020C0503030203020204" pitchFamily="34" charset="0"/>
            </a:endParaRPr>
          </a:p>
          <a:p>
            <a:pPr marL="342900" indent="-342900" fontAlgn="ctr">
              <a:lnSpc>
                <a:spcPts val="2600"/>
              </a:lnSpc>
              <a:buFont typeface="+mj-lt"/>
              <a:buAutoNum type="arabicPeriod"/>
            </a:pPr>
            <a:r>
              <a:rPr lang="en-US" sz="1400" dirty="0">
                <a:latin typeface="Huawei Sans" panose="020C0503030203020204" pitchFamily="34" charset="0"/>
              </a:rPr>
              <a:t>Configure routes to network segments of type A and type B services and complete the NQA configuration.</a:t>
            </a:r>
            <a:endParaRPr lang="en-US" altLang="zh-CN" sz="1400" i="0" dirty="0">
              <a:latin typeface="Huawei Sans" panose="020C0503030203020204" pitchFamily="34" charset="0"/>
            </a:endParaRPr>
          </a:p>
        </p:txBody>
      </p:sp>
      <p:cxnSp>
        <p:nvCxnSpPr>
          <p:cNvPr id="40" name="直接箭头连接符 39"/>
          <p:cNvCxnSpPr>
            <a:stCxn id="39" idx="1"/>
            <a:endCxn id="42" idx="3"/>
          </p:cNvCxnSpPr>
          <p:nvPr/>
        </p:nvCxnSpPr>
        <p:spPr>
          <a:xfrm flipH="1">
            <a:off x="4408361" y="3472549"/>
            <a:ext cx="874398" cy="58694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pic>
        <p:nvPicPr>
          <p:cNvPr id="42" name="图片 41" descr="堆叠CE交换机蓝.png"/>
          <p:cNvPicPr>
            <a:picLocks/>
          </p:cNvPicPr>
          <p:nvPr/>
        </p:nvPicPr>
        <p:blipFill>
          <a:blip r:embed="rId7" cstate="print"/>
          <a:stretch>
            <a:fillRect/>
          </a:stretch>
        </p:blipFill>
        <p:spPr>
          <a:xfrm>
            <a:off x="3910506" y="3855825"/>
            <a:ext cx="497854" cy="407335"/>
          </a:xfrm>
          <a:prstGeom prst="rect">
            <a:avLst/>
          </a:prstGeom>
        </p:spPr>
      </p:pic>
      <p:cxnSp>
        <p:nvCxnSpPr>
          <p:cNvPr id="43" name="直接连接符 42">
            <a:extLst>
              <a:ext uri="{FF2B5EF4-FFF2-40B4-BE49-F238E27FC236}">
                <a16:creationId xmlns:a16="http://schemas.microsoft.com/office/drawing/2014/main" xmlns="" id="{94275FFE-3BE6-4C12-8737-FDFE3456C4A2}"/>
              </a:ext>
            </a:extLst>
          </p:cNvPr>
          <p:cNvCxnSpPr>
            <a:stCxn id="42" idx="0"/>
          </p:cNvCxnSpPr>
          <p:nvPr/>
        </p:nvCxnSpPr>
        <p:spPr>
          <a:xfrm flipV="1">
            <a:off x="4159434" y="3530188"/>
            <a:ext cx="102773" cy="325636"/>
          </a:xfrm>
          <a:prstGeom prst="line">
            <a:avLst/>
          </a:prstGeom>
          <a:noFill/>
          <a:ln w="19050" cap="flat" cmpd="sng" algn="ctr">
            <a:solidFill>
              <a:srgbClr val="00B0F0"/>
            </a:solidFill>
            <a:prstDash val="solid"/>
          </a:ln>
          <a:effectLst/>
        </p:spPr>
      </p:cxnSp>
      <p:cxnSp>
        <p:nvCxnSpPr>
          <p:cNvPr id="45" name="直接连接符 44">
            <a:extLst>
              <a:ext uri="{FF2B5EF4-FFF2-40B4-BE49-F238E27FC236}">
                <a16:creationId xmlns:a16="http://schemas.microsoft.com/office/drawing/2014/main" xmlns="" id="{94275FFE-3BE6-4C12-8737-FDFE3456C4A2}"/>
              </a:ext>
            </a:extLst>
          </p:cNvPr>
          <p:cNvCxnSpPr>
            <a:stCxn id="42" idx="0"/>
          </p:cNvCxnSpPr>
          <p:nvPr/>
        </p:nvCxnSpPr>
        <p:spPr>
          <a:xfrm flipH="1" flipV="1">
            <a:off x="3028277" y="3539747"/>
            <a:ext cx="1131157" cy="316078"/>
          </a:xfrm>
          <a:prstGeom prst="line">
            <a:avLst/>
          </a:prstGeom>
          <a:noFill/>
          <a:ln w="19050" cap="flat" cmpd="sng" algn="ctr">
            <a:solidFill>
              <a:srgbClr val="00B0F0"/>
            </a:solidFill>
            <a:prstDash val="solid"/>
          </a:ln>
          <a:effectLst/>
        </p:spPr>
      </p:cxnSp>
      <p:grpSp>
        <p:nvGrpSpPr>
          <p:cNvPr id="37" name="组合 36"/>
          <p:cNvGrpSpPr/>
          <p:nvPr/>
        </p:nvGrpSpPr>
        <p:grpSpPr>
          <a:xfrm>
            <a:off x="7764781" y="76200"/>
            <a:ext cx="3920672" cy="213120"/>
            <a:chOff x="6336031" y="76200"/>
            <a:chExt cx="3920672" cy="213120"/>
          </a:xfrm>
        </p:grpSpPr>
        <p:sp>
          <p:nvSpPr>
            <p:cNvPr id="38" name="燕尾形 37"/>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1" name="燕尾形 40"/>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4" name="矩形 43"/>
          <p:cNvSpPr/>
          <p:nvPr/>
        </p:nvSpPr>
        <p:spPr>
          <a:xfrm>
            <a:off x="2019367" y="2496114"/>
            <a:ext cx="1173719"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3204558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endParaRPr lang="zh-CN" altLang="en-US"/>
          </a:p>
        </p:txBody>
      </p:sp>
      <p:sp>
        <p:nvSpPr>
          <p:cNvPr id="2" name="标题 1"/>
          <p:cNvSpPr>
            <a:spLocks noGrp="1"/>
          </p:cNvSpPr>
          <p:nvPr>
            <p:ph type="title"/>
          </p:nvPr>
        </p:nvSpPr>
        <p:spPr/>
        <p:txBody>
          <a:bodyPr/>
          <a:lstStyle/>
          <a:p>
            <a:r>
              <a:rPr lang="en-US" smtClean="0"/>
              <a:t>Migration Solution (4)</a:t>
            </a:r>
            <a:endParaRPr lang="en-US" altLang="zh-CN" dirty="0"/>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35251" y="4490671"/>
            <a:ext cx="497854" cy="407335"/>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23447" y="4490671"/>
            <a:ext cx="497854" cy="407335"/>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79349" y="3132411"/>
            <a:ext cx="497854" cy="407335"/>
          </a:xfrm>
          <a:prstGeom prst="rect">
            <a:avLst/>
          </a:prstGeom>
        </p:spPr>
      </p:pic>
      <p:grpSp>
        <p:nvGrpSpPr>
          <p:cNvPr id="8" name="组合 7"/>
          <p:cNvGrpSpPr/>
          <p:nvPr/>
        </p:nvGrpSpPr>
        <p:grpSpPr>
          <a:xfrm>
            <a:off x="1651731" y="2928528"/>
            <a:ext cx="907621" cy="768823"/>
            <a:chOff x="699103" y="4370478"/>
            <a:chExt cx="907621" cy="768823"/>
          </a:xfrm>
        </p:grpSpPr>
        <p:grpSp>
          <p:nvGrpSpPr>
            <p:cNvPr id="9" name="组合 262"/>
            <p:cNvGrpSpPr/>
            <p:nvPr/>
          </p:nvGrpSpPr>
          <p:grpSpPr>
            <a:xfrm>
              <a:off x="759111" y="4658799"/>
              <a:ext cx="394083" cy="480502"/>
              <a:chOff x="6378575" y="2882900"/>
              <a:chExt cx="858950" cy="865188"/>
            </a:xfrm>
            <a:solidFill>
              <a:schemeClr val="bg1">
                <a:lumMod val="50000"/>
              </a:schemeClr>
            </a:solidFill>
          </p:grpSpPr>
          <p:sp>
            <p:nvSpPr>
              <p:cNvPr id="11" name="Freeform 11"/>
              <p:cNvSpPr>
                <a:spLocks/>
              </p:cNvSpPr>
              <p:nvPr/>
            </p:nvSpPr>
            <p:spPr bwMode="auto">
              <a:xfrm>
                <a:off x="6378575" y="2882900"/>
                <a:ext cx="425450" cy="179388"/>
              </a:xfrm>
              <a:custGeom>
                <a:avLst/>
                <a:gdLst/>
                <a:ahLst/>
                <a:cxnLst>
                  <a:cxn ang="0">
                    <a:pos x="3889" y="0"/>
                  </a:cxn>
                  <a:cxn ang="0">
                    <a:pos x="5834" y="1637"/>
                  </a:cxn>
                  <a:cxn ang="0">
                    <a:pos x="7779" y="3274"/>
                  </a:cxn>
                  <a:cxn ang="0">
                    <a:pos x="3889" y="3274"/>
                  </a:cxn>
                  <a:cxn ang="0">
                    <a:pos x="0" y="3274"/>
                  </a:cxn>
                  <a:cxn ang="0">
                    <a:pos x="1944" y="1637"/>
                  </a:cxn>
                  <a:cxn ang="0">
                    <a:pos x="3889" y="0"/>
                  </a:cxn>
                </a:cxnLst>
                <a:rect l="0" t="0" r="r" b="b"/>
                <a:pathLst>
                  <a:path w="7779" h="3274">
                    <a:moveTo>
                      <a:pt x="3889" y="0"/>
                    </a:moveTo>
                    <a:lnTo>
                      <a:pt x="5834" y="1637"/>
                    </a:lnTo>
                    <a:lnTo>
                      <a:pt x="7779" y="3274"/>
                    </a:lnTo>
                    <a:lnTo>
                      <a:pt x="3889" y="3274"/>
                    </a:lnTo>
                    <a:lnTo>
                      <a:pt x="0" y="3274"/>
                    </a:lnTo>
                    <a:lnTo>
                      <a:pt x="1944" y="1637"/>
                    </a:lnTo>
                    <a:lnTo>
                      <a:pt x="3889" y="0"/>
                    </a:lnTo>
                    <a:close/>
                  </a:path>
                </a:pathLst>
              </a:custGeom>
              <a:solidFill>
                <a:srgbClr val="7F7F7F"/>
              </a:solid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2" name="Freeform 12"/>
              <p:cNvSpPr>
                <a:spLocks/>
              </p:cNvSpPr>
              <p:nvPr/>
            </p:nvSpPr>
            <p:spPr bwMode="auto">
              <a:xfrm>
                <a:off x="6810487" y="3300413"/>
                <a:ext cx="425451" cy="179387"/>
              </a:xfrm>
              <a:custGeom>
                <a:avLst/>
                <a:gdLst/>
                <a:ahLst/>
                <a:cxnLst>
                  <a:cxn ang="0">
                    <a:pos x="3890" y="0"/>
                  </a:cxn>
                  <a:cxn ang="0">
                    <a:pos x="5834" y="1638"/>
                  </a:cxn>
                  <a:cxn ang="0">
                    <a:pos x="7779" y="3275"/>
                  </a:cxn>
                  <a:cxn ang="0">
                    <a:pos x="3890" y="3275"/>
                  </a:cxn>
                  <a:cxn ang="0">
                    <a:pos x="0" y="3275"/>
                  </a:cxn>
                  <a:cxn ang="0">
                    <a:pos x="1945" y="1638"/>
                  </a:cxn>
                  <a:cxn ang="0">
                    <a:pos x="3890" y="0"/>
                  </a:cxn>
                </a:cxnLst>
                <a:rect l="0" t="0" r="r" b="b"/>
                <a:pathLst>
                  <a:path w="7779" h="3275">
                    <a:moveTo>
                      <a:pt x="3890" y="0"/>
                    </a:moveTo>
                    <a:lnTo>
                      <a:pt x="5834" y="1638"/>
                    </a:lnTo>
                    <a:lnTo>
                      <a:pt x="7779" y="3275"/>
                    </a:lnTo>
                    <a:lnTo>
                      <a:pt x="3890" y="3275"/>
                    </a:lnTo>
                    <a:lnTo>
                      <a:pt x="0" y="3275"/>
                    </a:lnTo>
                    <a:lnTo>
                      <a:pt x="1945" y="1638"/>
                    </a:lnTo>
                    <a:lnTo>
                      <a:pt x="3890" y="0"/>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3" name="Freeform 13"/>
              <p:cNvSpPr>
                <a:spLocks noEditPoints="1"/>
              </p:cNvSpPr>
              <p:nvPr/>
            </p:nvSpPr>
            <p:spPr bwMode="auto">
              <a:xfrm>
                <a:off x="6810487" y="3502025"/>
                <a:ext cx="427038" cy="246063"/>
              </a:xfrm>
              <a:custGeom>
                <a:avLst/>
                <a:gdLst/>
                <a:ahLst/>
                <a:cxnLst>
                  <a:cxn ang="0">
                    <a:pos x="7792" y="0"/>
                  </a:cxn>
                  <a:cxn ang="0">
                    <a:pos x="0" y="0"/>
                  </a:cxn>
                  <a:cxn ang="0">
                    <a:pos x="0" y="4498"/>
                  </a:cxn>
                  <a:cxn ang="0">
                    <a:pos x="7792" y="4498"/>
                  </a:cxn>
                  <a:cxn ang="0">
                    <a:pos x="7792" y="0"/>
                  </a:cxn>
                  <a:cxn ang="0">
                    <a:pos x="687" y="578"/>
                  </a:cxn>
                  <a:cxn ang="0">
                    <a:pos x="2079" y="578"/>
                  </a:cxn>
                  <a:cxn ang="0">
                    <a:pos x="2079" y="1971"/>
                  </a:cxn>
                  <a:cxn ang="0">
                    <a:pos x="687" y="1971"/>
                  </a:cxn>
                  <a:cxn ang="0">
                    <a:pos x="687" y="578"/>
                  </a:cxn>
                  <a:cxn ang="0">
                    <a:pos x="687" y="2473"/>
                  </a:cxn>
                  <a:cxn ang="0">
                    <a:pos x="2079" y="2473"/>
                  </a:cxn>
                  <a:cxn ang="0">
                    <a:pos x="2079" y="3866"/>
                  </a:cxn>
                  <a:cxn ang="0">
                    <a:pos x="687" y="3866"/>
                  </a:cxn>
                  <a:cxn ang="0">
                    <a:pos x="687" y="2473"/>
                  </a:cxn>
                  <a:cxn ang="0">
                    <a:pos x="2361" y="2473"/>
                  </a:cxn>
                  <a:cxn ang="0">
                    <a:pos x="3755" y="2473"/>
                  </a:cxn>
                  <a:cxn ang="0">
                    <a:pos x="3755" y="3866"/>
                  </a:cxn>
                  <a:cxn ang="0">
                    <a:pos x="2361" y="3866"/>
                  </a:cxn>
                  <a:cxn ang="0">
                    <a:pos x="2361" y="2473"/>
                  </a:cxn>
                  <a:cxn ang="0">
                    <a:pos x="4037" y="2473"/>
                  </a:cxn>
                  <a:cxn ang="0">
                    <a:pos x="5429" y="2473"/>
                  </a:cxn>
                  <a:cxn ang="0">
                    <a:pos x="5429" y="3866"/>
                  </a:cxn>
                  <a:cxn ang="0">
                    <a:pos x="4037" y="3866"/>
                  </a:cxn>
                  <a:cxn ang="0">
                    <a:pos x="4037" y="2473"/>
                  </a:cxn>
                  <a:cxn ang="0">
                    <a:pos x="2361" y="578"/>
                  </a:cxn>
                  <a:cxn ang="0">
                    <a:pos x="3755" y="578"/>
                  </a:cxn>
                  <a:cxn ang="0">
                    <a:pos x="3755" y="1971"/>
                  </a:cxn>
                  <a:cxn ang="0">
                    <a:pos x="2361" y="1971"/>
                  </a:cxn>
                  <a:cxn ang="0">
                    <a:pos x="2361" y="578"/>
                  </a:cxn>
                  <a:cxn ang="0">
                    <a:pos x="4037" y="578"/>
                  </a:cxn>
                  <a:cxn ang="0">
                    <a:pos x="5429" y="578"/>
                  </a:cxn>
                  <a:cxn ang="0">
                    <a:pos x="5429" y="1971"/>
                  </a:cxn>
                  <a:cxn ang="0">
                    <a:pos x="4037" y="1971"/>
                  </a:cxn>
                  <a:cxn ang="0">
                    <a:pos x="4037" y="578"/>
                  </a:cxn>
                  <a:cxn ang="0">
                    <a:pos x="5713" y="578"/>
                  </a:cxn>
                  <a:cxn ang="0">
                    <a:pos x="7105" y="578"/>
                  </a:cxn>
                  <a:cxn ang="0">
                    <a:pos x="7105" y="1971"/>
                  </a:cxn>
                  <a:cxn ang="0">
                    <a:pos x="5713" y="1971"/>
                  </a:cxn>
                  <a:cxn ang="0">
                    <a:pos x="5713" y="578"/>
                  </a:cxn>
                  <a:cxn ang="0">
                    <a:pos x="5713" y="2473"/>
                  </a:cxn>
                  <a:cxn ang="0">
                    <a:pos x="7105" y="2473"/>
                  </a:cxn>
                  <a:cxn ang="0">
                    <a:pos x="7105" y="3866"/>
                  </a:cxn>
                  <a:cxn ang="0">
                    <a:pos x="5713" y="3866"/>
                  </a:cxn>
                  <a:cxn ang="0">
                    <a:pos x="5713" y="2473"/>
                  </a:cxn>
                </a:cxnLst>
                <a:rect l="0" t="0" r="r" b="b"/>
                <a:pathLst>
                  <a:path w="7792" h="4498">
                    <a:moveTo>
                      <a:pt x="7792" y="0"/>
                    </a:moveTo>
                    <a:lnTo>
                      <a:pt x="0" y="0"/>
                    </a:lnTo>
                    <a:lnTo>
                      <a:pt x="0" y="4498"/>
                    </a:lnTo>
                    <a:lnTo>
                      <a:pt x="7792" y="4498"/>
                    </a:lnTo>
                    <a:lnTo>
                      <a:pt x="7792" y="0"/>
                    </a:lnTo>
                    <a:close/>
                    <a:moveTo>
                      <a:pt x="687" y="578"/>
                    </a:moveTo>
                    <a:lnTo>
                      <a:pt x="2079" y="578"/>
                    </a:lnTo>
                    <a:lnTo>
                      <a:pt x="2079" y="1971"/>
                    </a:lnTo>
                    <a:lnTo>
                      <a:pt x="687" y="1971"/>
                    </a:lnTo>
                    <a:lnTo>
                      <a:pt x="687" y="578"/>
                    </a:lnTo>
                    <a:close/>
                    <a:moveTo>
                      <a:pt x="687" y="2473"/>
                    </a:moveTo>
                    <a:lnTo>
                      <a:pt x="2079" y="2473"/>
                    </a:lnTo>
                    <a:lnTo>
                      <a:pt x="2079" y="3866"/>
                    </a:lnTo>
                    <a:lnTo>
                      <a:pt x="687" y="3866"/>
                    </a:lnTo>
                    <a:lnTo>
                      <a:pt x="687" y="2473"/>
                    </a:lnTo>
                    <a:close/>
                    <a:moveTo>
                      <a:pt x="2361" y="2473"/>
                    </a:moveTo>
                    <a:lnTo>
                      <a:pt x="3755" y="2473"/>
                    </a:lnTo>
                    <a:lnTo>
                      <a:pt x="3755" y="3866"/>
                    </a:lnTo>
                    <a:lnTo>
                      <a:pt x="2361" y="3866"/>
                    </a:lnTo>
                    <a:lnTo>
                      <a:pt x="2361" y="2473"/>
                    </a:lnTo>
                    <a:close/>
                    <a:moveTo>
                      <a:pt x="4037" y="2473"/>
                    </a:moveTo>
                    <a:lnTo>
                      <a:pt x="5429" y="2473"/>
                    </a:lnTo>
                    <a:lnTo>
                      <a:pt x="5429" y="3866"/>
                    </a:lnTo>
                    <a:lnTo>
                      <a:pt x="4037" y="3866"/>
                    </a:lnTo>
                    <a:lnTo>
                      <a:pt x="4037" y="2473"/>
                    </a:lnTo>
                    <a:close/>
                    <a:moveTo>
                      <a:pt x="2361" y="578"/>
                    </a:moveTo>
                    <a:lnTo>
                      <a:pt x="3755" y="578"/>
                    </a:lnTo>
                    <a:lnTo>
                      <a:pt x="3755" y="1971"/>
                    </a:lnTo>
                    <a:lnTo>
                      <a:pt x="2361" y="1971"/>
                    </a:lnTo>
                    <a:lnTo>
                      <a:pt x="2361" y="578"/>
                    </a:lnTo>
                    <a:close/>
                    <a:moveTo>
                      <a:pt x="4037" y="578"/>
                    </a:moveTo>
                    <a:lnTo>
                      <a:pt x="5429" y="578"/>
                    </a:lnTo>
                    <a:lnTo>
                      <a:pt x="5429" y="1971"/>
                    </a:lnTo>
                    <a:lnTo>
                      <a:pt x="4037" y="1971"/>
                    </a:lnTo>
                    <a:lnTo>
                      <a:pt x="4037" y="578"/>
                    </a:lnTo>
                    <a:close/>
                    <a:moveTo>
                      <a:pt x="5713" y="578"/>
                    </a:moveTo>
                    <a:lnTo>
                      <a:pt x="7105" y="578"/>
                    </a:lnTo>
                    <a:lnTo>
                      <a:pt x="7105" y="1971"/>
                    </a:lnTo>
                    <a:lnTo>
                      <a:pt x="5713" y="1971"/>
                    </a:lnTo>
                    <a:lnTo>
                      <a:pt x="5713" y="578"/>
                    </a:lnTo>
                    <a:close/>
                    <a:moveTo>
                      <a:pt x="5713" y="2473"/>
                    </a:moveTo>
                    <a:lnTo>
                      <a:pt x="7105" y="2473"/>
                    </a:lnTo>
                    <a:lnTo>
                      <a:pt x="7105" y="3866"/>
                    </a:lnTo>
                    <a:lnTo>
                      <a:pt x="5713" y="3866"/>
                    </a:lnTo>
                    <a:lnTo>
                      <a:pt x="5713" y="2473"/>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sp>
            <p:nvSpPr>
              <p:cNvPr id="14" name="Freeform 14"/>
              <p:cNvSpPr>
                <a:spLocks noEditPoints="1"/>
              </p:cNvSpPr>
              <p:nvPr/>
            </p:nvSpPr>
            <p:spPr bwMode="auto">
              <a:xfrm>
                <a:off x="6378575" y="3081338"/>
                <a:ext cx="427038" cy="666750"/>
              </a:xfrm>
              <a:custGeom>
                <a:avLst/>
                <a:gdLst/>
                <a:ahLst/>
                <a:cxnLst>
                  <a:cxn ang="0">
                    <a:pos x="7792" y="0"/>
                  </a:cxn>
                  <a:cxn ang="0">
                    <a:pos x="0" y="12190"/>
                  </a:cxn>
                  <a:cxn ang="0">
                    <a:pos x="687" y="690"/>
                  </a:cxn>
                  <a:cxn ang="0">
                    <a:pos x="2079" y="2084"/>
                  </a:cxn>
                  <a:cxn ang="0">
                    <a:pos x="687" y="690"/>
                  </a:cxn>
                  <a:cxn ang="0">
                    <a:pos x="2079" y="10165"/>
                  </a:cxn>
                  <a:cxn ang="0">
                    <a:pos x="687" y="11558"/>
                  </a:cxn>
                  <a:cxn ang="0">
                    <a:pos x="2363" y="10165"/>
                  </a:cxn>
                  <a:cxn ang="0">
                    <a:pos x="3755" y="11558"/>
                  </a:cxn>
                  <a:cxn ang="0">
                    <a:pos x="2363" y="10165"/>
                  </a:cxn>
                  <a:cxn ang="0">
                    <a:pos x="5431" y="10165"/>
                  </a:cxn>
                  <a:cxn ang="0">
                    <a:pos x="4037" y="11558"/>
                  </a:cxn>
                  <a:cxn ang="0">
                    <a:pos x="5713" y="10165"/>
                  </a:cxn>
                  <a:cxn ang="0">
                    <a:pos x="7105" y="11558"/>
                  </a:cxn>
                  <a:cxn ang="0">
                    <a:pos x="5713" y="10165"/>
                  </a:cxn>
                  <a:cxn ang="0">
                    <a:pos x="2079" y="8270"/>
                  </a:cxn>
                  <a:cxn ang="0">
                    <a:pos x="687" y="9663"/>
                  </a:cxn>
                  <a:cxn ang="0">
                    <a:pos x="2363" y="8270"/>
                  </a:cxn>
                  <a:cxn ang="0">
                    <a:pos x="3755" y="9663"/>
                  </a:cxn>
                  <a:cxn ang="0">
                    <a:pos x="2363" y="8270"/>
                  </a:cxn>
                  <a:cxn ang="0">
                    <a:pos x="5431" y="8270"/>
                  </a:cxn>
                  <a:cxn ang="0">
                    <a:pos x="4037" y="9663"/>
                  </a:cxn>
                  <a:cxn ang="0">
                    <a:pos x="5713" y="8270"/>
                  </a:cxn>
                  <a:cxn ang="0">
                    <a:pos x="7105" y="9663"/>
                  </a:cxn>
                  <a:cxn ang="0">
                    <a:pos x="5713" y="8270"/>
                  </a:cxn>
                  <a:cxn ang="0">
                    <a:pos x="2079" y="6376"/>
                  </a:cxn>
                  <a:cxn ang="0">
                    <a:pos x="687" y="7768"/>
                  </a:cxn>
                  <a:cxn ang="0">
                    <a:pos x="2363" y="6376"/>
                  </a:cxn>
                  <a:cxn ang="0">
                    <a:pos x="3755" y="7768"/>
                  </a:cxn>
                  <a:cxn ang="0">
                    <a:pos x="2363" y="6376"/>
                  </a:cxn>
                  <a:cxn ang="0">
                    <a:pos x="5431" y="6376"/>
                  </a:cxn>
                  <a:cxn ang="0">
                    <a:pos x="4037" y="7768"/>
                  </a:cxn>
                  <a:cxn ang="0">
                    <a:pos x="5713" y="6376"/>
                  </a:cxn>
                  <a:cxn ang="0">
                    <a:pos x="7105" y="7768"/>
                  </a:cxn>
                  <a:cxn ang="0">
                    <a:pos x="5713" y="6376"/>
                  </a:cxn>
                  <a:cxn ang="0">
                    <a:pos x="2079" y="4481"/>
                  </a:cxn>
                  <a:cxn ang="0">
                    <a:pos x="687" y="5874"/>
                  </a:cxn>
                  <a:cxn ang="0">
                    <a:pos x="2363" y="4481"/>
                  </a:cxn>
                  <a:cxn ang="0">
                    <a:pos x="3755" y="5874"/>
                  </a:cxn>
                  <a:cxn ang="0">
                    <a:pos x="2363" y="4481"/>
                  </a:cxn>
                  <a:cxn ang="0">
                    <a:pos x="5431" y="4481"/>
                  </a:cxn>
                  <a:cxn ang="0">
                    <a:pos x="4037" y="5874"/>
                  </a:cxn>
                  <a:cxn ang="0">
                    <a:pos x="5713" y="4481"/>
                  </a:cxn>
                  <a:cxn ang="0">
                    <a:pos x="7105" y="5874"/>
                  </a:cxn>
                  <a:cxn ang="0">
                    <a:pos x="5713" y="4481"/>
                  </a:cxn>
                  <a:cxn ang="0">
                    <a:pos x="2079" y="2585"/>
                  </a:cxn>
                  <a:cxn ang="0">
                    <a:pos x="687" y="3979"/>
                  </a:cxn>
                  <a:cxn ang="0">
                    <a:pos x="2363" y="2585"/>
                  </a:cxn>
                  <a:cxn ang="0">
                    <a:pos x="3755" y="3979"/>
                  </a:cxn>
                  <a:cxn ang="0">
                    <a:pos x="2363" y="2585"/>
                  </a:cxn>
                  <a:cxn ang="0">
                    <a:pos x="5431" y="2585"/>
                  </a:cxn>
                  <a:cxn ang="0">
                    <a:pos x="4037" y="3979"/>
                  </a:cxn>
                  <a:cxn ang="0">
                    <a:pos x="2363" y="690"/>
                  </a:cxn>
                  <a:cxn ang="0">
                    <a:pos x="3755" y="2084"/>
                  </a:cxn>
                  <a:cxn ang="0">
                    <a:pos x="2363" y="690"/>
                  </a:cxn>
                  <a:cxn ang="0">
                    <a:pos x="5431" y="690"/>
                  </a:cxn>
                  <a:cxn ang="0">
                    <a:pos x="4037" y="2084"/>
                  </a:cxn>
                  <a:cxn ang="0">
                    <a:pos x="5713" y="690"/>
                  </a:cxn>
                  <a:cxn ang="0">
                    <a:pos x="7105" y="2084"/>
                  </a:cxn>
                  <a:cxn ang="0">
                    <a:pos x="5713" y="690"/>
                  </a:cxn>
                  <a:cxn ang="0">
                    <a:pos x="7105" y="2585"/>
                  </a:cxn>
                  <a:cxn ang="0">
                    <a:pos x="5713" y="3979"/>
                  </a:cxn>
                </a:cxnLst>
                <a:rect l="0" t="0" r="r" b="b"/>
                <a:pathLst>
                  <a:path w="7792" h="12190">
                    <a:moveTo>
                      <a:pt x="0" y="0"/>
                    </a:moveTo>
                    <a:lnTo>
                      <a:pt x="7792" y="0"/>
                    </a:lnTo>
                    <a:lnTo>
                      <a:pt x="7792" y="12190"/>
                    </a:lnTo>
                    <a:lnTo>
                      <a:pt x="0" y="12190"/>
                    </a:lnTo>
                    <a:lnTo>
                      <a:pt x="0" y="0"/>
                    </a:lnTo>
                    <a:close/>
                    <a:moveTo>
                      <a:pt x="687" y="690"/>
                    </a:moveTo>
                    <a:lnTo>
                      <a:pt x="2079" y="690"/>
                    </a:lnTo>
                    <a:lnTo>
                      <a:pt x="2079" y="2084"/>
                    </a:lnTo>
                    <a:lnTo>
                      <a:pt x="687" y="2084"/>
                    </a:lnTo>
                    <a:lnTo>
                      <a:pt x="687" y="690"/>
                    </a:lnTo>
                    <a:close/>
                    <a:moveTo>
                      <a:pt x="687" y="10165"/>
                    </a:moveTo>
                    <a:lnTo>
                      <a:pt x="2079" y="10165"/>
                    </a:lnTo>
                    <a:lnTo>
                      <a:pt x="2079" y="11558"/>
                    </a:lnTo>
                    <a:lnTo>
                      <a:pt x="687" y="11558"/>
                    </a:lnTo>
                    <a:lnTo>
                      <a:pt x="687" y="10165"/>
                    </a:lnTo>
                    <a:close/>
                    <a:moveTo>
                      <a:pt x="2363" y="10165"/>
                    </a:moveTo>
                    <a:lnTo>
                      <a:pt x="3755" y="10165"/>
                    </a:lnTo>
                    <a:lnTo>
                      <a:pt x="3755" y="11558"/>
                    </a:lnTo>
                    <a:lnTo>
                      <a:pt x="2363" y="11558"/>
                    </a:lnTo>
                    <a:lnTo>
                      <a:pt x="2363" y="10165"/>
                    </a:lnTo>
                    <a:close/>
                    <a:moveTo>
                      <a:pt x="4037" y="10165"/>
                    </a:moveTo>
                    <a:lnTo>
                      <a:pt x="5431" y="10165"/>
                    </a:lnTo>
                    <a:lnTo>
                      <a:pt x="5431" y="11558"/>
                    </a:lnTo>
                    <a:lnTo>
                      <a:pt x="4037" y="11558"/>
                    </a:lnTo>
                    <a:lnTo>
                      <a:pt x="4037" y="10165"/>
                    </a:lnTo>
                    <a:close/>
                    <a:moveTo>
                      <a:pt x="5713" y="10165"/>
                    </a:moveTo>
                    <a:lnTo>
                      <a:pt x="7105" y="10165"/>
                    </a:lnTo>
                    <a:lnTo>
                      <a:pt x="7105" y="11558"/>
                    </a:lnTo>
                    <a:lnTo>
                      <a:pt x="5713" y="11558"/>
                    </a:lnTo>
                    <a:lnTo>
                      <a:pt x="5713" y="10165"/>
                    </a:lnTo>
                    <a:close/>
                    <a:moveTo>
                      <a:pt x="687" y="8270"/>
                    </a:moveTo>
                    <a:lnTo>
                      <a:pt x="2079" y="8270"/>
                    </a:lnTo>
                    <a:lnTo>
                      <a:pt x="2079" y="9663"/>
                    </a:lnTo>
                    <a:lnTo>
                      <a:pt x="687" y="9663"/>
                    </a:lnTo>
                    <a:lnTo>
                      <a:pt x="687" y="8270"/>
                    </a:lnTo>
                    <a:close/>
                    <a:moveTo>
                      <a:pt x="2363" y="8270"/>
                    </a:moveTo>
                    <a:lnTo>
                      <a:pt x="3755" y="8270"/>
                    </a:lnTo>
                    <a:lnTo>
                      <a:pt x="3755" y="9663"/>
                    </a:lnTo>
                    <a:lnTo>
                      <a:pt x="2363" y="9663"/>
                    </a:lnTo>
                    <a:lnTo>
                      <a:pt x="2363" y="8270"/>
                    </a:lnTo>
                    <a:close/>
                    <a:moveTo>
                      <a:pt x="4037" y="8270"/>
                    </a:moveTo>
                    <a:lnTo>
                      <a:pt x="5431" y="8270"/>
                    </a:lnTo>
                    <a:lnTo>
                      <a:pt x="5431" y="9663"/>
                    </a:lnTo>
                    <a:lnTo>
                      <a:pt x="4037" y="9663"/>
                    </a:lnTo>
                    <a:lnTo>
                      <a:pt x="4037" y="8270"/>
                    </a:lnTo>
                    <a:close/>
                    <a:moveTo>
                      <a:pt x="5713" y="8270"/>
                    </a:moveTo>
                    <a:lnTo>
                      <a:pt x="7105" y="8270"/>
                    </a:lnTo>
                    <a:lnTo>
                      <a:pt x="7105" y="9663"/>
                    </a:lnTo>
                    <a:lnTo>
                      <a:pt x="5713" y="9663"/>
                    </a:lnTo>
                    <a:lnTo>
                      <a:pt x="5713" y="8270"/>
                    </a:lnTo>
                    <a:close/>
                    <a:moveTo>
                      <a:pt x="687" y="6376"/>
                    </a:moveTo>
                    <a:lnTo>
                      <a:pt x="2079" y="6376"/>
                    </a:lnTo>
                    <a:lnTo>
                      <a:pt x="2079" y="7768"/>
                    </a:lnTo>
                    <a:lnTo>
                      <a:pt x="687" y="7768"/>
                    </a:lnTo>
                    <a:lnTo>
                      <a:pt x="687" y="6376"/>
                    </a:lnTo>
                    <a:close/>
                    <a:moveTo>
                      <a:pt x="2363" y="6376"/>
                    </a:moveTo>
                    <a:lnTo>
                      <a:pt x="3755" y="6376"/>
                    </a:lnTo>
                    <a:lnTo>
                      <a:pt x="3755" y="7768"/>
                    </a:lnTo>
                    <a:lnTo>
                      <a:pt x="2363" y="7768"/>
                    </a:lnTo>
                    <a:lnTo>
                      <a:pt x="2363" y="6376"/>
                    </a:lnTo>
                    <a:close/>
                    <a:moveTo>
                      <a:pt x="4037" y="6376"/>
                    </a:moveTo>
                    <a:lnTo>
                      <a:pt x="5431" y="6376"/>
                    </a:lnTo>
                    <a:lnTo>
                      <a:pt x="5431" y="7768"/>
                    </a:lnTo>
                    <a:lnTo>
                      <a:pt x="4037" y="7768"/>
                    </a:lnTo>
                    <a:lnTo>
                      <a:pt x="4037" y="6376"/>
                    </a:lnTo>
                    <a:close/>
                    <a:moveTo>
                      <a:pt x="5713" y="6376"/>
                    </a:moveTo>
                    <a:lnTo>
                      <a:pt x="7105" y="6376"/>
                    </a:lnTo>
                    <a:lnTo>
                      <a:pt x="7105" y="7768"/>
                    </a:lnTo>
                    <a:lnTo>
                      <a:pt x="5713" y="7768"/>
                    </a:lnTo>
                    <a:lnTo>
                      <a:pt x="5713" y="6376"/>
                    </a:lnTo>
                    <a:close/>
                    <a:moveTo>
                      <a:pt x="687" y="4481"/>
                    </a:moveTo>
                    <a:lnTo>
                      <a:pt x="2079" y="4481"/>
                    </a:lnTo>
                    <a:lnTo>
                      <a:pt x="2079" y="5874"/>
                    </a:lnTo>
                    <a:lnTo>
                      <a:pt x="687" y="5874"/>
                    </a:lnTo>
                    <a:lnTo>
                      <a:pt x="687" y="4481"/>
                    </a:lnTo>
                    <a:close/>
                    <a:moveTo>
                      <a:pt x="2363" y="4481"/>
                    </a:moveTo>
                    <a:lnTo>
                      <a:pt x="3755" y="4481"/>
                    </a:lnTo>
                    <a:lnTo>
                      <a:pt x="3755" y="5874"/>
                    </a:lnTo>
                    <a:lnTo>
                      <a:pt x="2363" y="5874"/>
                    </a:lnTo>
                    <a:lnTo>
                      <a:pt x="2363" y="4481"/>
                    </a:lnTo>
                    <a:close/>
                    <a:moveTo>
                      <a:pt x="4037" y="4481"/>
                    </a:moveTo>
                    <a:lnTo>
                      <a:pt x="5431" y="4481"/>
                    </a:lnTo>
                    <a:lnTo>
                      <a:pt x="5431" y="5874"/>
                    </a:lnTo>
                    <a:lnTo>
                      <a:pt x="4037" y="5874"/>
                    </a:lnTo>
                    <a:lnTo>
                      <a:pt x="4037" y="4481"/>
                    </a:lnTo>
                    <a:close/>
                    <a:moveTo>
                      <a:pt x="5713" y="4481"/>
                    </a:moveTo>
                    <a:lnTo>
                      <a:pt x="7105" y="4481"/>
                    </a:lnTo>
                    <a:lnTo>
                      <a:pt x="7105" y="5874"/>
                    </a:lnTo>
                    <a:lnTo>
                      <a:pt x="5713" y="5874"/>
                    </a:lnTo>
                    <a:lnTo>
                      <a:pt x="5713" y="4481"/>
                    </a:lnTo>
                    <a:close/>
                    <a:moveTo>
                      <a:pt x="687" y="2585"/>
                    </a:moveTo>
                    <a:lnTo>
                      <a:pt x="2079" y="2585"/>
                    </a:lnTo>
                    <a:lnTo>
                      <a:pt x="2079" y="3979"/>
                    </a:lnTo>
                    <a:lnTo>
                      <a:pt x="687" y="3979"/>
                    </a:lnTo>
                    <a:lnTo>
                      <a:pt x="687" y="2585"/>
                    </a:lnTo>
                    <a:close/>
                    <a:moveTo>
                      <a:pt x="2363" y="2585"/>
                    </a:moveTo>
                    <a:lnTo>
                      <a:pt x="3755" y="2585"/>
                    </a:lnTo>
                    <a:lnTo>
                      <a:pt x="3755" y="3979"/>
                    </a:lnTo>
                    <a:lnTo>
                      <a:pt x="2363" y="3979"/>
                    </a:lnTo>
                    <a:lnTo>
                      <a:pt x="2363" y="2585"/>
                    </a:lnTo>
                    <a:close/>
                    <a:moveTo>
                      <a:pt x="4037" y="2585"/>
                    </a:moveTo>
                    <a:lnTo>
                      <a:pt x="5431" y="2585"/>
                    </a:lnTo>
                    <a:lnTo>
                      <a:pt x="5431" y="3979"/>
                    </a:lnTo>
                    <a:lnTo>
                      <a:pt x="4037" y="3979"/>
                    </a:lnTo>
                    <a:lnTo>
                      <a:pt x="4037" y="2585"/>
                    </a:lnTo>
                    <a:close/>
                    <a:moveTo>
                      <a:pt x="2363" y="690"/>
                    </a:moveTo>
                    <a:lnTo>
                      <a:pt x="3755" y="690"/>
                    </a:lnTo>
                    <a:lnTo>
                      <a:pt x="3755" y="2084"/>
                    </a:lnTo>
                    <a:lnTo>
                      <a:pt x="2363" y="2084"/>
                    </a:lnTo>
                    <a:lnTo>
                      <a:pt x="2363" y="690"/>
                    </a:lnTo>
                    <a:close/>
                    <a:moveTo>
                      <a:pt x="4037" y="690"/>
                    </a:moveTo>
                    <a:lnTo>
                      <a:pt x="5431" y="690"/>
                    </a:lnTo>
                    <a:lnTo>
                      <a:pt x="5431" y="2084"/>
                    </a:lnTo>
                    <a:lnTo>
                      <a:pt x="4037" y="2084"/>
                    </a:lnTo>
                    <a:lnTo>
                      <a:pt x="4037" y="690"/>
                    </a:lnTo>
                    <a:close/>
                    <a:moveTo>
                      <a:pt x="5713" y="690"/>
                    </a:moveTo>
                    <a:lnTo>
                      <a:pt x="7105" y="690"/>
                    </a:lnTo>
                    <a:lnTo>
                      <a:pt x="7105" y="2084"/>
                    </a:lnTo>
                    <a:lnTo>
                      <a:pt x="5713" y="2084"/>
                    </a:lnTo>
                    <a:lnTo>
                      <a:pt x="5713" y="690"/>
                    </a:lnTo>
                    <a:close/>
                    <a:moveTo>
                      <a:pt x="5713" y="2585"/>
                    </a:moveTo>
                    <a:lnTo>
                      <a:pt x="7105" y="2585"/>
                    </a:lnTo>
                    <a:lnTo>
                      <a:pt x="7105" y="3979"/>
                    </a:lnTo>
                    <a:lnTo>
                      <a:pt x="5713" y="3979"/>
                    </a:lnTo>
                    <a:lnTo>
                      <a:pt x="5713" y="2585"/>
                    </a:lnTo>
                    <a:close/>
                  </a:path>
                </a:pathLst>
              </a:custGeom>
              <a:grpFill/>
              <a:ln w="9525">
                <a:noFill/>
                <a:round/>
                <a:headEnd/>
                <a:tailEnd/>
              </a:ln>
            </p:spPr>
            <p:txBody>
              <a:bodyPr/>
              <a:lstStyle/>
              <a:p>
                <a:pPr algn="ctr" fontAlgn="ctr">
                  <a:defRPr/>
                </a:pPr>
                <a:endParaRPr lang="en-US" altLang="zh-CN" dirty="0">
                  <a:solidFill>
                    <a:srgbClr val="000000"/>
                  </a:solidFill>
                  <a:latin typeface="Huawei Sans" panose="020C0503030203020204" pitchFamily="34" charset="0"/>
                </a:endParaRPr>
              </a:p>
            </p:txBody>
          </p:sp>
        </p:grpSp>
        <p:sp>
          <p:nvSpPr>
            <p:cNvPr id="10" name="矩形 9"/>
            <p:cNvSpPr/>
            <p:nvPr/>
          </p:nvSpPr>
          <p:spPr>
            <a:xfrm>
              <a:off x="699103" y="4370478"/>
              <a:ext cx="907621" cy="307777"/>
            </a:xfrm>
            <a:prstGeom prst="rect">
              <a:avLst/>
            </a:prstGeom>
          </p:spPr>
          <p:txBody>
            <a:bodyPr wrap="none">
              <a:spAutoFit/>
            </a:bodyPr>
            <a:lstStyle/>
            <a:p>
              <a:pPr fontAlgn="ctr"/>
              <a:r>
                <a:rPr lang="en-US" sz="1400" dirty="0">
                  <a:solidFill>
                    <a:schemeClr val="bg1">
                      <a:lumMod val="50000"/>
                    </a:schemeClr>
                  </a:solidFill>
                  <a:latin typeface="Huawei Sans" panose="020C0503030203020204" pitchFamily="34" charset="0"/>
                </a:rPr>
                <a:t>Branch 1</a:t>
              </a:r>
              <a:endParaRPr lang="en-US" altLang="zh-CN" sz="1400" dirty="0">
                <a:solidFill>
                  <a:schemeClr val="bg1">
                    <a:lumMod val="50000"/>
                  </a:schemeClr>
                </a:solidFill>
                <a:latin typeface="Huawei Sans" panose="020C0503030203020204" pitchFamily="34" charset="0"/>
              </a:endParaRPr>
            </a:p>
          </p:txBody>
        </p:sp>
      </p:grpSp>
      <p:sp>
        <p:nvSpPr>
          <p:cNvPr id="15" name="圆角矩形 75"/>
          <p:cNvSpPr/>
          <p:nvPr/>
        </p:nvSpPr>
        <p:spPr>
          <a:xfrm>
            <a:off x="1639000" y="2885606"/>
            <a:ext cx="2911941" cy="21550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9" name="图片 18"/>
          <p:cNvPicPr>
            <a:picLocks/>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2779349" y="3854452"/>
            <a:ext cx="497854" cy="407335"/>
          </a:xfrm>
          <a:prstGeom prst="rect">
            <a:avLst/>
          </a:prstGeom>
        </p:spPr>
      </p:pic>
      <p:grpSp>
        <p:nvGrpSpPr>
          <p:cNvPr id="20" name="Group 3"/>
          <p:cNvGrpSpPr/>
          <p:nvPr/>
        </p:nvGrpSpPr>
        <p:grpSpPr>
          <a:xfrm>
            <a:off x="2897493" y="4663349"/>
            <a:ext cx="261965" cy="61979"/>
            <a:chOff x="559282" y="6488261"/>
            <a:chExt cx="261965" cy="61979"/>
          </a:xfrm>
          <a:solidFill>
            <a:schemeClr val="bg1">
              <a:lumMod val="50000"/>
            </a:schemeClr>
          </a:solidFill>
        </p:grpSpPr>
        <p:sp>
          <p:nvSpPr>
            <p:cNvPr id="2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sp>
          <p:nvSpPr>
            <p:cNvPr id="2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endParaRPr lang="en-US" altLang="zh-CN" dirty="0">
                <a:latin typeface="Huawei Sans" panose="020C0503030203020204" pitchFamily="34" charset="0"/>
              </a:endParaRPr>
            </a:p>
          </p:txBody>
        </p:sp>
      </p:grpSp>
      <p:cxnSp>
        <p:nvCxnSpPr>
          <p:cNvPr id="24" name="直接箭头连接符 23"/>
          <p:cNvCxnSpPr>
            <a:endCxn id="7" idx="0"/>
          </p:cNvCxnSpPr>
          <p:nvPr/>
        </p:nvCxnSpPr>
        <p:spPr>
          <a:xfrm flipH="1">
            <a:off x="3028277" y="2456709"/>
            <a:ext cx="184829" cy="675702"/>
          </a:xfrm>
          <a:prstGeom prst="straightConnector1">
            <a:avLst/>
          </a:prstGeom>
          <a:noFill/>
          <a:ln w="19050" algn="ctr">
            <a:solidFill>
              <a:srgbClr val="EC7061"/>
            </a:solidFill>
            <a:prstDash val="sysDot"/>
            <a:round/>
            <a:headEnd type="none" w="med" len="med"/>
            <a:tailEnd type="triangle" w="med" len="med"/>
          </a:ln>
        </p:spPr>
      </p:cxn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013279" y="3122853"/>
            <a:ext cx="497854" cy="407335"/>
          </a:xfrm>
          <a:prstGeom prst="rect">
            <a:avLst/>
          </a:prstGeom>
        </p:spPr>
      </p:pic>
      <p:sp>
        <p:nvSpPr>
          <p:cNvPr id="34" name="Freeform 159"/>
          <p:cNvSpPr/>
          <p:nvPr/>
        </p:nvSpPr>
        <p:spPr>
          <a:xfrm flipH="1">
            <a:off x="4262206" y="2038121"/>
            <a:ext cx="835984" cy="4369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箭头连接符 34"/>
          <p:cNvCxnSpPr>
            <a:endCxn id="33" idx="0"/>
          </p:cNvCxnSpPr>
          <p:nvPr/>
        </p:nvCxnSpPr>
        <p:spPr>
          <a:xfrm flipH="1">
            <a:off x="4262207" y="2484866"/>
            <a:ext cx="419845" cy="637988"/>
          </a:xfrm>
          <a:prstGeom prst="straightConnector1">
            <a:avLst/>
          </a:prstGeom>
          <a:noFill/>
          <a:ln w="19050" algn="ctr">
            <a:solidFill>
              <a:srgbClr val="00B0F0"/>
            </a:solidFill>
            <a:prstDash val="sysDot"/>
            <a:round/>
            <a:headEnd type="triangle" w="med" len="med"/>
            <a:tailEnd type="triangle" w="med" len="med"/>
          </a:ln>
        </p:spPr>
      </p:cxnSp>
      <p:sp>
        <p:nvSpPr>
          <p:cNvPr id="36" name="矩形 35"/>
          <p:cNvSpPr/>
          <p:nvPr/>
        </p:nvSpPr>
        <p:spPr>
          <a:xfrm>
            <a:off x="4265911" y="2172213"/>
            <a:ext cx="832279" cy="307777"/>
          </a:xfrm>
          <a:prstGeom prst="rect">
            <a:avLst/>
          </a:prstGeom>
        </p:spPr>
        <p:txBody>
          <a:bodyPr wrap="none">
            <a:spAutoFit/>
          </a:bodyPr>
          <a:lstStyle/>
          <a:p>
            <a:pPr algn="ctr" fontAlgn="ctr"/>
            <a:r>
              <a:rPr lang="en-US" sz="1400" dirty="0">
                <a:latin typeface="Huawei Sans" panose="020C0503030203020204" pitchFamily="34" charset="0"/>
              </a:rPr>
              <a:t>Internet</a:t>
            </a:r>
          </a:p>
        </p:txBody>
      </p:sp>
      <p:sp>
        <p:nvSpPr>
          <p:cNvPr id="39" name="文本框 38"/>
          <p:cNvSpPr txBox="1"/>
          <p:nvPr/>
        </p:nvSpPr>
        <p:spPr>
          <a:xfrm>
            <a:off x="5041663" y="3080227"/>
            <a:ext cx="5759687" cy="1958531"/>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fontAlgn="auto">
              <a:lnSpc>
                <a:spcPts val="2200"/>
              </a:lnSpc>
              <a:spcBef>
                <a:spcPts val="0"/>
              </a:spcBef>
              <a:spcAft>
                <a:spcPts val="0"/>
              </a:spcAft>
              <a:defRPr sz="1600" i="1">
                <a:solidFill>
                  <a:schemeClr val="accent2"/>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42900" indent="-342900" fontAlgn="ctr">
              <a:lnSpc>
                <a:spcPts val="2600"/>
              </a:lnSpc>
              <a:buFont typeface="+mj-lt"/>
              <a:buAutoNum type="arabicPeriod"/>
            </a:pPr>
            <a:r>
              <a:rPr lang="en-US" sz="1400" dirty="0">
                <a:latin typeface="Huawei Sans" panose="020C0503030203020204" pitchFamily="34" charset="0"/>
              </a:rPr>
              <a:t>Connect the original aggregation switch to the new core switch in the CSS and disconnect the original core switches.</a:t>
            </a:r>
            <a:endParaRPr lang="en-US" altLang="zh-CN" sz="1400" i="0" dirty="0">
              <a:latin typeface="Huawei Sans" panose="020C0503030203020204" pitchFamily="34" charset="0"/>
            </a:endParaRPr>
          </a:p>
          <a:p>
            <a:pPr marL="342900" indent="-342900" fontAlgn="ctr">
              <a:lnSpc>
                <a:spcPts val="2600"/>
              </a:lnSpc>
              <a:buFont typeface="+mj-lt"/>
              <a:buAutoNum type="arabicPeriod"/>
            </a:pPr>
            <a:r>
              <a:rPr lang="en-US" sz="1400" dirty="0">
                <a:latin typeface="Huawei Sans" panose="020C0503030203020204" pitchFamily="34" charset="0"/>
              </a:rPr>
              <a:t>Modify the configuration of the original egress router and change the next hop of the return route to the intranet to the interconnection address of the new core switch in the CSS.</a:t>
            </a:r>
            <a:endParaRPr lang="en-US" altLang="zh-CN" sz="1400" i="0" dirty="0">
              <a:latin typeface="Huawei Sans" panose="020C0503030203020204" pitchFamily="34" charset="0"/>
            </a:endParaRPr>
          </a:p>
        </p:txBody>
      </p:sp>
      <p:cxnSp>
        <p:nvCxnSpPr>
          <p:cNvPr id="43" name="直接连接符 42">
            <a:extLst>
              <a:ext uri="{FF2B5EF4-FFF2-40B4-BE49-F238E27FC236}">
                <a16:creationId xmlns:a16="http://schemas.microsoft.com/office/drawing/2014/main" xmlns="" id="{94275FFE-3BE6-4C12-8737-FDFE3456C4A2}"/>
              </a:ext>
            </a:extLst>
          </p:cNvPr>
          <p:cNvCxnSpPr>
            <a:stCxn id="42" idx="0"/>
          </p:cNvCxnSpPr>
          <p:nvPr/>
        </p:nvCxnSpPr>
        <p:spPr>
          <a:xfrm flipV="1">
            <a:off x="4159434" y="3530188"/>
            <a:ext cx="102773" cy="325636"/>
          </a:xfrm>
          <a:prstGeom prst="line">
            <a:avLst/>
          </a:prstGeom>
          <a:noFill/>
          <a:ln w="19050" cap="flat" cmpd="sng" algn="ctr">
            <a:solidFill>
              <a:srgbClr val="00B0F0"/>
            </a:solidFill>
            <a:prstDash val="solid"/>
          </a:ln>
          <a:effectLst/>
        </p:spPr>
      </p:cxnSp>
      <p:cxnSp>
        <p:nvCxnSpPr>
          <p:cNvPr id="45" name="直接连接符 44">
            <a:extLst>
              <a:ext uri="{FF2B5EF4-FFF2-40B4-BE49-F238E27FC236}">
                <a16:creationId xmlns:a16="http://schemas.microsoft.com/office/drawing/2014/main" xmlns="" id="{94275FFE-3BE6-4C12-8737-FDFE3456C4A2}"/>
              </a:ext>
            </a:extLst>
          </p:cNvPr>
          <p:cNvCxnSpPr>
            <a:stCxn id="42" idx="0"/>
          </p:cNvCxnSpPr>
          <p:nvPr/>
        </p:nvCxnSpPr>
        <p:spPr>
          <a:xfrm flipH="1" flipV="1">
            <a:off x="3028277" y="3539747"/>
            <a:ext cx="1131157" cy="316078"/>
          </a:xfrm>
          <a:prstGeom prst="line">
            <a:avLst/>
          </a:prstGeom>
          <a:noFill/>
          <a:ln w="19050" cap="flat" cmpd="sng" algn="ctr">
            <a:solidFill>
              <a:srgbClr val="00B0F0"/>
            </a:solidFill>
            <a:prstDash val="solid"/>
          </a:ln>
          <a:effectLst/>
        </p:spPr>
      </p:cxnSp>
      <p:cxnSp>
        <p:nvCxnSpPr>
          <p:cNvPr id="37" name="直接连接符 36">
            <a:extLst>
              <a:ext uri="{FF2B5EF4-FFF2-40B4-BE49-F238E27FC236}">
                <a16:creationId xmlns:a16="http://schemas.microsoft.com/office/drawing/2014/main" xmlns="" id="{94275FFE-3BE6-4C12-8737-FDFE3456C4A2}"/>
              </a:ext>
            </a:extLst>
          </p:cNvPr>
          <p:cNvCxnSpPr/>
          <p:nvPr/>
        </p:nvCxnSpPr>
        <p:spPr>
          <a:xfrm flipV="1">
            <a:off x="2184178" y="4059492"/>
            <a:ext cx="2224182" cy="431178"/>
          </a:xfrm>
          <a:prstGeom prst="line">
            <a:avLst/>
          </a:prstGeom>
          <a:noFill/>
          <a:ln w="19050" cap="flat" cmpd="sng" algn="ctr">
            <a:solidFill>
              <a:srgbClr val="00B0F0"/>
            </a:solidFill>
            <a:prstDash val="solid"/>
          </a:ln>
          <a:effectLst/>
        </p:spPr>
      </p:cxnSp>
      <p:cxnSp>
        <p:nvCxnSpPr>
          <p:cNvPr id="38" name="直接连接符 37">
            <a:extLst>
              <a:ext uri="{FF2B5EF4-FFF2-40B4-BE49-F238E27FC236}">
                <a16:creationId xmlns:a16="http://schemas.microsoft.com/office/drawing/2014/main" xmlns="" id="{94275FFE-3BE6-4C12-8737-FDFE3456C4A2}"/>
              </a:ext>
            </a:extLst>
          </p:cNvPr>
          <p:cNvCxnSpPr/>
          <p:nvPr/>
        </p:nvCxnSpPr>
        <p:spPr>
          <a:xfrm flipV="1">
            <a:off x="3872374" y="4059492"/>
            <a:ext cx="535986" cy="431178"/>
          </a:xfrm>
          <a:prstGeom prst="line">
            <a:avLst/>
          </a:prstGeom>
          <a:noFill/>
          <a:ln w="19050" cap="flat" cmpd="sng" algn="ctr">
            <a:solidFill>
              <a:srgbClr val="00B0F0"/>
            </a:solidFill>
            <a:prstDash val="solid"/>
          </a:ln>
          <a:effectLst/>
        </p:spPr>
      </p:cxnSp>
      <p:pic>
        <p:nvPicPr>
          <p:cNvPr id="42" name="图片 41" descr="堆叠CE交换机蓝.png"/>
          <p:cNvPicPr>
            <a:picLocks/>
          </p:cNvPicPr>
          <p:nvPr/>
        </p:nvPicPr>
        <p:blipFill>
          <a:blip r:embed="rId7" cstate="print"/>
          <a:stretch>
            <a:fillRect/>
          </a:stretch>
        </p:blipFill>
        <p:spPr>
          <a:xfrm>
            <a:off x="3910506" y="3855825"/>
            <a:ext cx="497854" cy="407335"/>
          </a:xfrm>
          <a:prstGeom prst="rect">
            <a:avLst/>
          </a:prstGeom>
        </p:spPr>
      </p:pic>
      <p:grpSp>
        <p:nvGrpSpPr>
          <p:cNvPr id="40" name="组合 39"/>
          <p:cNvGrpSpPr/>
          <p:nvPr/>
        </p:nvGrpSpPr>
        <p:grpSpPr>
          <a:xfrm>
            <a:off x="7764781" y="76200"/>
            <a:ext cx="3920672" cy="213120"/>
            <a:chOff x="6336031" y="76200"/>
            <a:chExt cx="3920672" cy="213120"/>
          </a:xfrm>
        </p:grpSpPr>
        <p:sp>
          <p:nvSpPr>
            <p:cNvPr id="46" name="燕尾形 45"/>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47" name="燕尾形 46"/>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8" name="矩形 47"/>
          <p:cNvSpPr/>
          <p:nvPr/>
        </p:nvSpPr>
        <p:spPr>
          <a:xfrm>
            <a:off x="2019367" y="2496114"/>
            <a:ext cx="1173719" cy="307777"/>
          </a:xfrm>
          <a:prstGeom prst="rect">
            <a:avLst/>
          </a:prstGeom>
        </p:spPr>
        <p:txBody>
          <a:bodyPr wrap="none">
            <a:spAutoFit/>
          </a:bodyPr>
          <a:lstStyle/>
          <a:p>
            <a:pPr fontAlgn="ctr"/>
            <a:r>
              <a:rPr lang="en-US" sz="1400" b="1" dirty="0" smtClean="0">
                <a:solidFill>
                  <a:srgbClr val="EC7061"/>
                </a:solidFill>
                <a:latin typeface="Huawei Sans" panose="020C0503030203020204" pitchFamily="34" charset="0"/>
              </a:rPr>
              <a:t>Leased line</a:t>
            </a:r>
            <a:endParaRPr lang="en-US" altLang="zh-CN" sz="1400" b="1"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4103289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Migration Document Output</a:t>
            </a:r>
            <a:endParaRPr lang="en-US" altLang="zh-CN" dirty="0"/>
          </a:p>
        </p:txBody>
      </p:sp>
      <p:sp>
        <p:nvSpPr>
          <p:cNvPr id="40" name="文本占位符 2"/>
          <p:cNvSpPr txBox="1">
            <a:spLocks/>
          </p:cNvSpPr>
          <p:nvPr/>
        </p:nvSpPr>
        <p:spPr>
          <a:xfrm>
            <a:off x="468501" y="1233488"/>
            <a:ext cx="11280588" cy="38495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endParaRPr lang="en-US" altLang="zh-CN" sz="2000" dirty="0">
              <a:latin typeface="Huawei Sans" panose="020C0503030203020204" pitchFamily="34" charset="0"/>
            </a:endParaRPr>
          </a:p>
        </p:txBody>
      </p:sp>
      <p:sp>
        <p:nvSpPr>
          <p:cNvPr id="46" name="文本占位符 2"/>
          <p:cNvSpPr txBox="1">
            <a:spLocks/>
          </p:cNvSpPr>
          <p:nvPr/>
        </p:nvSpPr>
        <p:spPr>
          <a:xfrm>
            <a:off x="468500" y="1242449"/>
            <a:ext cx="11280588" cy="3849501"/>
          </a:xfrm>
          <a:prstGeom prst="rect">
            <a:avLst/>
          </a:prstGeom>
        </p:spPr>
        <p:txBody>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lang="en-US" sz="2000" dirty="0">
                <a:latin typeface="Huawei Sans" panose="020C0503030203020204" pitchFamily="34" charset="0"/>
              </a:rPr>
              <a:t>Output the </a:t>
            </a:r>
            <a:r>
              <a:rPr lang="en-US" sz="2000" i="1" dirty="0">
                <a:latin typeface="Huawei Sans" panose="020C0503030203020204" pitchFamily="34" charset="0"/>
              </a:rPr>
              <a:t>Project Migration Solution Template</a:t>
            </a:r>
            <a:r>
              <a:rPr lang="en-US" sz="2000" dirty="0">
                <a:latin typeface="Huawei Sans" panose="020C0503030203020204" pitchFamily="34" charset="0"/>
              </a:rPr>
              <a:t> based on the preceding migration project information.</a:t>
            </a:r>
          </a:p>
        </p:txBody>
      </p:sp>
      <p:grpSp>
        <p:nvGrpSpPr>
          <p:cNvPr id="9" name="组合 8"/>
          <p:cNvGrpSpPr/>
          <p:nvPr/>
        </p:nvGrpSpPr>
        <p:grpSpPr>
          <a:xfrm>
            <a:off x="7764781" y="76200"/>
            <a:ext cx="3920672" cy="213120"/>
            <a:chOff x="6336031" y="76200"/>
            <a:chExt cx="3920672" cy="213120"/>
          </a:xfrm>
        </p:grpSpPr>
        <p:sp>
          <p:nvSpPr>
            <p:cNvPr id="10" name="燕尾形 9"/>
            <p:cNvSpPr/>
            <p:nvPr/>
          </p:nvSpPr>
          <p:spPr bwMode="auto">
            <a:xfrm>
              <a:off x="6336031" y="76200"/>
              <a:ext cx="2421318" cy="21312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dirty="0">
                  <a:latin typeface="Huawei Sans" panose="020C0503030203020204" pitchFamily="34" charset="0"/>
                </a:rPr>
                <a:t>Precautions and Class Activities</a:t>
              </a:r>
            </a:p>
          </p:txBody>
        </p:sp>
        <p:sp>
          <p:nvSpPr>
            <p:cNvPr id="11" name="燕尾形 10"/>
            <p:cNvSpPr/>
            <p:nvPr/>
          </p:nvSpPr>
          <p:spPr bwMode="auto">
            <a:xfrm>
              <a:off x="8675370" y="76200"/>
              <a:ext cx="15813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100" b="1" dirty="0">
                  <a:solidFill>
                    <a:schemeClr val="bg1"/>
                  </a:solidFill>
                  <a:latin typeface="Huawei Sans" panose="020C0503030203020204" pitchFamily="34" charset="0"/>
                </a:rPr>
                <a:t>Migration Scenario</a:t>
              </a:r>
              <a:endParaRPr lang="en-US" altLang="zh-CN" sz="1100" b="1" kern="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graphicFrame>
        <p:nvGraphicFramePr>
          <p:cNvPr id="4" name="对象 3"/>
          <p:cNvGraphicFramePr>
            <a:graphicFrameLocks noChangeAspect="1"/>
          </p:cNvGraphicFramePr>
          <p:nvPr>
            <p:extLst>
              <p:ext uri="{D42A27DB-BD31-4B8C-83A1-F6EECF244321}">
                <p14:modId xmlns:p14="http://schemas.microsoft.com/office/powerpoint/2010/main" val="3476725655"/>
              </p:ext>
            </p:extLst>
          </p:nvPr>
        </p:nvGraphicFramePr>
        <p:xfrm>
          <a:off x="4557713" y="2752725"/>
          <a:ext cx="914400" cy="828675"/>
        </p:xfrm>
        <a:graphic>
          <a:graphicData uri="http://schemas.openxmlformats.org/presentationml/2006/ole">
            <mc:AlternateContent xmlns:mc="http://schemas.openxmlformats.org/markup-compatibility/2006">
              <mc:Choice xmlns:v="urn:schemas-microsoft-com:vml" Requires="v">
                <p:oleObj spid="_x0000_s1060" name="Document" showAsIcon="1" r:id="rId4" imgW="914400" imgH="828720" progId="Word.Document.12">
                  <p:embed/>
                </p:oleObj>
              </mc:Choice>
              <mc:Fallback>
                <p:oleObj name="Document" showAsIcon="1" r:id="rId4" imgW="914400" imgH="828720" progId="Word.Document.12">
                  <p:embed/>
                  <p:pic>
                    <p:nvPicPr>
                      <p:cNvPr id="0" name=""/>
                      <p:cNvPicPr/>
                      <p:nvPr/>
                    </p:nvPicPr>
                    <p:blipFill>
                      <a:blip r:embed="rId5"/>
                      <a:stretch>
                        <a:fillRect/>
                      </a:stretch>
                    </p:blipFill>
                    <p:spPr>
                      <a:xfrm>
                        <a:off x="4557713" y="2752725"/>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14094331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t>(Essay) What operations can be performed locally to verify risks before the migration?</a:t>
            </a:r>
            <a:endParaRPr lang="en-US" altLang="zh-CN" dirty="0" smtClean="0">
              <a:sym typeface="Huawei Sans" panose="020C0503030203020204" pitchFamily="34" charset="0"/>
            </a:endParaRPr>
          </a:p>
          <a:p>
            <a:r>
              <a:rPr lang="en-US" altLang="zh-CN" dirty="0" smtClean="0"/>
              <a:t>(Essay) </a:t>
            </a:r>
            <a:r>
              <a:rPr lang="en-US" dirty="0" smtClean="0"/>
              <a:t>Which of the following items must be backed up for the customer network before the migration?</a:t>
            </a:r>
            <a:endParaRPr lang="en-US" altLang="zh-CN" dirty="0" smtClean="0">
              <a:sym typeface="Huawei Sans" panose="020C0503030203020204" pitchFamily="34" charset="0"/>
            </a:endParaRP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8232458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1"/>
          </p:nvPr>
        </p:nvSpPr>
        <p:spPr/>
        <p:txBody>
          <a:bodyPr/>
          <a:lstStyle/>
          <a:p>
            <a:r>
              <a:rPr lang="en-US" smtClean="0"/>
              <a:t>The migration changes the network and may affect the customer's services. Therefore, the migration must be based on the customer's requirements to control risks in real time.</a:t>
            </a:r>
            <a:endParaRPr lang="en-US" altLang="zh-CN" smtClean="0">
              <a:sym typeface="Huawei Sans" panose="020C0503030203020204" pitchFamily="34" charset="0"/>
            </a:endParaRPr>
          </a:p>
          <a:p>
            <a:r>
              <a:rPr lang="en-US" smtClean="0"/>
              <a:t>Before the migration, perform survey and verification, and prepare each step in advance. After the migration, verify services. The migration can be successful and efficient only when the migration process is strictly followed.</a:t>
            </a:r>
            <a:endParaRPr lang="en-US" altLang="zh-CN" dirty="0">
              <a:sym typeface="Huawei Sans" panose="020C0503030203020204" pitchFamily="34" charset="0"/>
            </a:endParaRPr>
          </a:p>
        </p:txBody>
      </p:sp>
    </p:spTree>
    <p:extLst>
      <p:ext uri="{BB962C8B-B14F-4D97-AF65-F5344CB8AC3E}">
        <p14:creationId xmlns:p14="http://schemas.microsoft.com/office/powerpoint/2010/main" val="7003829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9314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dirty="0" smtClean="0"/>
              <a:t>Basic Concepts of Migration</a:t>
            </a:r>
            <a:endParaRPr lang="en-US" altLang="zh-CN" b="1" dirty="0" smtClean="0">
              <a:sym typeface="Huawei Sans" panose="020C0503030203020204" pitchFamily="34" charset="0"/>
            </a:endParaRPr>
          </a:p>
          <a:p>
            <a:r>
              <a:rPr lang="en-US" dirty="0" smtClean="0">
                <a:solidFill>
                  <a:schemeClr val="bg1">
                    <a:lumMod val="50000"/>
                  </a:schemeClr>
                </a:solidFill>
              </a:rPr>
              <a:t>Migration Process</a:t>
            </a:r>
            <a:endParaRPr lang="en-US" altLang="zh-CN" dirty="0" smtClean="0">
              <a:solidFill>
                <a:schemeClr val="bg1">
                  <a:lumMod val="50000"/>
                </a:schemeClr>
              </a:solidFill>
              <a:sym typeface="Huawei Sans" panose="020C0503030203020204" pitchFamily="34" charset="0"/>
            </a:endParaRPr>
          </a:p>
          <a:p>
            <a:r>
              <a:rPr lang="en-US" dirty="0" smtClean="0">
                <a:solidFill>
                  <a:schemeClr val="bg1">
                    <a:lumMod val="50000"/>
                  </a:schemeClr>
                </a:solidFill>
              </a:rPr>
              <a:t>Migration Cases</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0255722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buNone/>
            </a:pPr>
            <a:r>
              <a:rPr lang="en-US" sz="1600" dirty="0" smtClean="0"/>
              <a:t>Migration project: If the technical migration performed on the network affects the services running on the live network, strictly comply with the preset operation process and risk control measures during the implementation of the technical migration project. Generally, this type of project is defined as a migration project.</a:t>
            </a:r>
          </a:p>
          <a:p>
            <a:pPr marL="0" indent="0">
              <a:buNone/>
            </a:pPr>
            <a:endParaRPr lang="en-US" altLang="zh-CN" sz="1600" dirty="0">
              <a:sym typeface="Huawei Sans" panose="020C0503030203020204" pitchFamily="34" charset="0"/>
            </a:endParaRPr>
          </a:p>
        </p:txBody>
      </p:sp>
      <p:sp>
        <p:nvSpPr>
          <p:cNvPr id="3" name="标题 2"/>
          <p:cNvSpPr>
            <a:spLocks noGrp="1"/>
          </p:cNvSpPr>
          <p:nvPr>
            <p:ph type="title"/>
          </p:nvPr>
        </p:nvSpPr>
        <p:spPr/>
        <p:txBody>
          <a:bodyPr/>
          <a:lstStyle/>
          <a:p>
            <a:r>
              <a:rPr lang="en-US" smtClean="0"/>
              <a:t>Basic Concepts</a:t>
            </a:r>
            <a:endParaRPr lang="en-US" altLang="zh-CN" dirty="0">
              <a:sym typeface="Huawei Sans" panose="020C0503030203020204" pitchFamily="34" charset="0"/>
            </a:endParaRPr>
          </a:p>
        </p:txBody>
      </p:sp>
      <p:sp>
        <p:nvSpPr>
          <p:cNvPr id="122" name="矩形 121"/>
          <p:cNvSpPr/>
          <p:nvPr/>
        </p:nvSpPr>
        <p:spPr>
          <a:xfrm flipH="1">
            <a:off x="2832981" y="2492165"/>
            <a:ext cx="1883077" cy="363215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endParaRPr lang="en-US" altLang="zh-CN" sz="1400" kern="0" dirty="0">
              <a:solidFill>
                <a:srgbClr val="1D1D1A"/>
              </a:solidFill>
              <a:latin typeface="Huawei Sans" panose="020C0503030203020204" pitchFamily="34" charset="0"/>
              <a:sym typeface="Huawei Sans" panose="020C0503030203020204" pitchFamily="34" charset="0"/>
            </a:endParaRPr>
          </a:p>
        </p:txBody>
      </p:sp>
      <p:sp>
        <p:nvSpPr>
          <p:cNvPr id="116" name="圆角矩形 115"/>
          <p:cNvSpPr/>
          <p:nvPr/>
        </p:nvSpPr>
        <p:spPr>
          <a:xfrm flipH="1">
            <a:off x="5462831" y="2492165"/>
            <a:ext cx="5130873" cy="3632154"/>
          </a:xfrm>
          <a:prstGeom prst="roundRect">
            <a:avLst>
              <a:gd name="adj" fmla="val 3652"/>
            </a:avLst>
          </a:prstGeom>
          <a:solidFill>
            <a:srgbClr val="F3FBFE"/>
          </a:solidFill>
          <a:ln w="12700" cap="flat" cmpd="sng" algn="ctr">
            <a:solidFill>
              <a:srgbClr val="BAE6F6"/>
            </a:solid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a:sym typeface="Huawei Sans" panose="020C0503030203020204" pitchFamily="34" charset="0"/>
            </a:endParaRPr>
          </a:p>
        </p:txBody>
      </p:sp>
      <p:cxnSp>
        <p:nvCxnSpPr>
          <p:cNvPr id="52" name="Straight Connector 79"/>
          <p:cNvCxnSpPr/>
          <p:nvPr/>
        </p:nvCxnSpPr>
        <p:spPr>
          <a:xfrm flipH="1">
            <a:off x="9049282" y="3978999"/>
            <a:ext cx="904584" cy="1"/>
          </a:xfrm>
          <a:prstGeom prst="line">
            <a:avLst/>
          </a:prstGeom>
          <a:noFill/>
          <a:ln w="19050" cap="flat" cmpd="sng" algn="ctr">
            <a:solidFill>
              <a:sysClr val="windowText" lastClr="000000"/>
            </a:solidFill>
            <a:prstDash val="solid"/>
            <a:miter lim="800000"/>
          </a:ln>
          <a:effectLst/>
        </p:spPr>
      </p:cxnSp>
      <p:cxnSp>
        <p:nvCxnSpPr>
          <p:cNvPr id="53" name="Straight Connector 76"/>
          <p:cNvCxnSpPr/>
          <p:nvPr/>
        </p:nvCxnSpPr>
        <p:spPr>
          <a:xfrm>
            <a:off x="5655479" y="3701199"/>
            <a:ext cx="4698616" cy="0"/>
          </a:xfrm>
          <a:prstGeom prst="line">
            <a:avLst/>
          </a:prstGeom>
          <a:noFill/>
          <a:ln w="19050" cap="flat" cmpd="sng" algn="ctr">
            <a:solidFill>
              <a:schemeClr val="bg1">
                <a:lumMod val="50000"/>
              </a:schemeClr>
            </a:solidFill>
            <a:prstDash val="sysDot"/>
            <a:miter lim="800000"/>
          </a:ln>
          <a:effectLst/>
        </p:spPr>
      </p:cxnSp>
      <p:cxnSp>
        <p:nvCxnSpPr>
          <p:cNvPr id="54" name="Straight Connector 78"/>
          <p:cNvCxnSpPr/>
          <p:nvPr/>
        </p:nvCxnSpPr>
        <p:spPr>
          <a:xfrm>
            <a:off x="5655479" y="4543995"/>
            <a:ext cx="4698616" cy="0"/>
          </a:xfrm>
          <a:prstGeom prst="line">
            <a:avLst/>
          </a:prstGeom>
          <a:noFill/>
          <a:ln w="19050" cap="flat" cmpd="sng" algn="ctr">
            <a:solidFill>
              <a:schemeClr val="bg1">
                <a:lumMod val="50000"/>
              </a:schemeClr>
            </a:solidFill>
            <a:prstDash val="sysDot"/>
            <a:miter lim="800000"/>
          </a:ln>
          <a:effectLst/>
        </p:spPr>
      </p:cxnSp>
      <p:cxnSp>
        <p:nvCxnSpPr>
          <p:cNvPr id="55" name="Straight Connector 80"/>
          <p:cNvCxnSpPr/>
          <p:nvPr/>
        </p:nvCxnSpPr>
        <p:spPr>
          <a:xfrm>
            <a:off x="5655479" y="5233012"/>
            <a:ext cx="4698616" cy="0"/>
          </a:xfrm>
          <a:prstGeom prst="line">
            <a:avLst/>
          </a:prstGeom>
          <a:noFill/>
          <a:ln w="19050" cap="flat" cmpd="sng" algn="ctr">
            <a:solidFill>
              <a:schemeClr val="bg1">
                <a:lumMod val="50000"/>
              </a:schemeClr>
            </a:solidFill>
            <a:prstDash val="sysDot"/>
            <a:miter lim="800000"/>
          </a:ln>
          <a:effectLst/>
        </p:spPr>
      </p:cxnSp>
      <p:pic>
        <p:nvPicPr>
          <p:cNvPr id="56" name="图片 102" descr="AC-蓝.png"/>
          <p:cNvPicPr>
            <a:picLocks noChangeAspect="1"/>
          </p:cNvPicPr>
          <p:nvPr/>
        </p:nvPicPr>
        <p:blipFill>
          <a:blip r:embed="rId3" cstate="print"/>
          <a:stretch>
            <a:fillRect/>
          </a:stretch>
        </p:blipFill>
        <p:spPr>
          <a:xfrm>
            <a:off x="6968168" y="3841097"/>
            <a:ext cx="343449" cy="275802"/>
          </a:xfrm>
          <a:prstGeom prst="rect">
            <a:avLst/>
          </a:prstGeom>
        </p:spPr>
      </p:pic>
      <p:pic>
        <p:nvPicPr>
          <p:cNvPr id="57" name="图片 86" descr="核心交换机.png"/>
          <p:cNvPicPr>
            <a:picLocks noChangeAspect="1"/>
          </p:cNvPicPr>
          <p:nvPr/>
        </p:nvPicPr>
        <p:blipFill>
          <a:blip r:embed="rId4" cstate="print"/>
          <a:stretch>
            <a:fillRect/>
          </a:stretch>
        </p:blipFill>
        <p:spPr>
          <a:xfrm>
            <a:off x="7924998" y="3841831"/>
            <a:ext cx="341621" cy="274335"/>
          </a:xfrm>
          <a:prstGeom prst="rect">
            <a:avLst/>
          </a:prstGeom>
        </p:spPr>
      </p:pic>
      <p:pic>
        <p:nvPicPr>
          <p:cNvPr id="58" name="图片 86" descr="核心交换机.png"/>
          <p:cNvPicPr>
            <a:picLocks noChangeAspect="1"/>
          </p:cNvPicPr>
          <p:nvPr/>
        </p:nvPicPr>
        <p:blipFill>
          <a:blip r:embed="rId4" cstate="print"/>
          <a:stretch>
            <a:fillRect/>
          </a:stretch>
        </p:blipFill>
        <p:spPr>
          <a:xfrm>
            <a:off x="8762219" y="3841831"/>
            <a:ext cx="341621" cy="274335"/>
          </a:xfrm>
          <a:prstGeom prst="rect">
            <a:avLst/>
          </a:prstGeom>
        </p:spPr>
      </p:pic>
      <p:cxnSp>
        <p:nvCxnSpPr>
          <p:cNvPr id="59" name="Straight Connector 13"/>
          <p:cNvCxnSpPr>
            <a:stCxn id="57" idx="3"/>
            <a:endCxn id="58" idx="1"/>
          </p:cNvCxnSpPr>
          <p:nvPr/>
        </p:nvCxnSpPr>
        <p:spPr>
          <a:xfrm>
            <a:off x="8266619" y="3978999"/>
            <a:ext cx="495600" cy="0"/>
          </a:xfrm>
          <a:prstGeom prst="line">
            <a:avLst/>
          </a:prstGeom>
          <a:noFill/>
          <a:ln w="19050" cap="flat" cmpd="sng" algn="ctr">
            <a:solidFill>
              <a:srgbClr val="0070C0"/>
            </a:solidFill>
            <a:prstDash val="solid"/>
            <a:miter lim="800000"/>
          </a:ln>
          <a:effectLst/>
        </p:spPr>
      </p:cxnSp>
      <p:pic>
        <p:nvPicPr>
          <p:cNvPr id="60" name="图片 87" descr="汇聚交换机.png"/>
          <p:cNvPicPr>
            <a:picLocks noChangeAspect="1"/>
          </p:cNvPicPr>
          <p:nvPr/>
        </p:nvPicPr>
        <p:blipFill>
          <a:blip r:embed="rId5" cstate="print"/>
          <a:stretch>
            <a:fillRect/>
          </a:stretch>
        </p:blipFill>
        <p:spPr>
          <a:xfrm>
            <a:off x="6900759" y="4744593"/>
            <a:ext cx="341621" cy="274335"/>
          </a:xfrm>
          <a:prstGeom prst="rect">
            <a:avLst/>
          </a:prstGeom>
        </p:spPr>
      </p:pic>
      <p:pic>
        <p:nvPicPr>
          <p:cNvPr id="61" name="图片 87" descr="汇聚交换机.png"/>
          <p:cNvPicPr>
            <a:picLocks noChangeAspect="1"/>
          </p:cNvPicPr>
          <p:nvPr/>
        </p:nvPicPr>
        <p:blipFill>
          <a:blip r:embed="rId5" cstate="print"/>
          <a:stretch>
            <a:fillRect/>
          </a:stretch>
        </p:blipFill>
        <p:spPr>
          <a:xfrm>
            <a:off x="7735969" y="4744593"/>
            <a:ext cx="341621" cy="274335"/>
          </a:xfrm>
          <a:prstGeom prst="rect">
            <a:avLst/>
          </a:prstGeom>
        </p:spPr>
      </p:pic>
      <p:cxnSp>
        <p:nvCxnSpPr>
          <p:cNvPr id="62" name="Straight Connector 16"/>
          <p:cNvCxnSpPr>
            <a:stCxn id="60" idx="3"/>
            <a:endCxn id="61" idx="1"/>
          </p:cNvCxnSpPr>
          <p:nvPr/>
        </p:nvCxnSpPr>
        <p:spPr>
          <a:xfrm>
            <a:off x="7242380" y="4881760"/>
            <a:ext cx="493589" cy="0"/>
          </a:xfrm>
          <a:prstGeom prst="line">
            <a:avLst/>
          </a:prstGeom>
          <a:noFill/>
          <a:ln w="19050" cap="flat" cmpd="sng" algn="ctr">
            <a:solidFill>
              <a:srgbClr val="0070C0"/>
            </a:solidFill>
            <a:prstDash val="solid"/>
            <a:miter lim="800000"/>
          </a:ln>
          <a:effectLst/>
        </p:spPr>
      </p:cxnSp>
      <p:pic>
        <p:nvPicPr>
          <p:cNvPr id="63" name="图片 87" descr="汇聚交换机.png"/>
          <p:cNvPicPr>
            <a:picLocks noChangeAspect="1"/>
          </p:cNvPicPr>
          <p:nvPr/>
        </p:nvPicPr>
        <p:blipFill>
          <a:blip r:embed="rId5" cstate="print"/>
          <a:stretch>
            <a:fillRect/>
          </a:stretch>
        </p:blipFill>
        <p:spPr>
          <a:xfrm>
            <a:off x="8952255" y="4744593"/>
            <a:ext cx="341621" cy="274335"/>
          </a:xfrm>
          <a:prstGeom prst="rect">
            <a:avLst/>
          </a:prstGeom>
        </p:spPr>
      </p:pic>
      <p:pic>
        <p:nvPicPr>
          <p:cNvPr id="64" name="图片 87" descr="汇聚交换机.png"/>
          <p:cNvPicPr>
            <a:picLocks noChangeAspect="1"/>
          </p:cNvPicPr>
          <p:nvPr/>
        </p:nvPicPr>
        <p:blipFill>
          <a:blip r:embed="rId5" cstate="print"/>
          <a:stretch>
            <a:fillRect/>
          </a:stretch>
        </p:blipFill>
        <p:spPr>
          <a:xfrm>
            <a:off x="9788470" y="4744593"/>
            <a:ext cx="341621" cy="274335"/>
          </a:xfrm>
          <a:prstGeom prst="rect">
            <a:avLst/>
          </a:prstGeom>
        </p:spPr>
      </p:pic>
      <p:cxnSp>
        <p:nvCxnSpPr>
          <p:cNvPr id="65" name="Straight Connector 29"/>
          <p:cNvCxnSpPr>
            <a:stCxn id="63" idx="3"/>
            <a:endCxn id="64" idx="1"/>
          </p:cNvCxnSpPr>
          <p:nvPr/>
        </p:nvCxnSpPr>
        <p:spPr>
          <a:xfrm>
            <a:off x="9293876" y="4881760"/>
            <a:ext cx="494595" cy="0"/>
          </a:xfrm>
          <a:prstGeom prst="line">
            <a:avLst/>
          </a:prstGeom>
          <a:noFill/>
          <a:ln w="19050" cap="flat" cmpd="sng" algn="ctr">
            <a:solidFill>
              <a:srgbClr val="0070C0"/>
            </a:solidFill>
            <a:prstDash val="solid"/>
            <a:miter lim="800000"/>
          </a:ln>
          <a:effectLst/>
        </p:spPr>
      </p:cxnSp>
      <p:cxnSp>
        <p:nvCxnSpPr>
          <p:cNvPr id="66" name="Straight Connector 30"/>
          <p:cNvCxnSpPr>
            <a:stCxn id="60" idx="0"/>
            <a:endCxn id="57" idx="2"/>
          </p:cNvCxnSpPr>
          <p:nvPr/>
        </p:nvCxnSpPr>
        <p:spPr>
          <a:xfrm flipV="1">
            <a:off x="7071569" y="4116166"/>
            <a:ext cx="1024240" cy="628426"/>
          </a:xfrm>
          <a:prstGeom prst="line">
            <a:avLst/>
          </a:prstGeom>
          <a:noFill/>
          <a:ln w="19050" cap="flat" cmpd="sng" algn="ctr">
            <a:solidFill>
              <a:sysClr val="windowText" lastClr="000000"/>
            </a:solidFill>
            <a:prstDash val="solid"/>
            <a:miter lim="800000"/>
          </a:ln>
          <a:effectLst/>
        </p:spPr>
      </p:cxnSp>
      <p:cxnSp>
        <p:nvCxnSpPr>
          <p:cNvPr id="67" name="Straight Connector 33"/>
          <p:cNvCxnSpPr>
            <a:stCxn id="61" idx="0"/>
            <a:endCxn id="58" idx="2"/>
          </p:cNvCxnSpPr>
          <p:nvPr/>
        </p:nvCxnSpPr>
        <p:spPr>
          <a:xfrm flipV="1">
            <a:off x="7906780" y="4116166"/>
            <a:ext cx="1026251" cy="628426"/>
          </a:xfrm>
          <a:prstGeom prst="line">
            <a:avLst/>
          </a:prstGeom>
          <a:noFill/>
          <a:ln w="19050" cap="flat" cmpd="sng" algn="ctr">
            <a:solidFill>
              <a:sysClr val="windowText" lastClr="000000"/>
            </a:solidFill>
            <a:prstDash val="solid"/>
            <a:miter lim="800000"/>
          </a:ln>
          <a:effectLst/>
        </p:spPr>
      </p:cxnSp>
      <p:cxnSp>
        <p:nvCxnSpPr>
          <p:cNvPr id="68" name="Straight Connector 36"/>
          <p:cNvCxnSpPr>
            <a:stCxn id="63" idx="0"/>
            <a:endCxn id="57" idx="2"/>
          </p:cNvCxnSpPr>
          <p:nvPr/>
        </p:nvCxnSpPr>
        <p:spPr>
          <a:xfrm flipH="1" flipV="1">
            <a:off x="8095810" y="4116166"/>
            <a:ext cx="1027256" cy="628426"/>
          </a:xfrm>
          <a:prstGeom prst="line">
            <a:avLst/>
          </a:prstGeom>
          <a:noFill/>
          <a:ln w="19050" cap="flat" cmpd="sng" algn="ctr">
            <a:solidFill>
              <a:sysClr val="windowText" lastClr="000000"/>
            </a:solidFill>
            <a:prstDash val="solid"/>
            <a:miter lim="800000"/>
          </a:ln>
          <a:effectLst/>
        </p:spPr>
      </p:cxnSp>
      <p:cxnSp>
        <p:nvCxnSpPr>
          <p:cNvPr id="69" name="Straight Connector 39"/>
          <p:cNvCxnSpPr>
            <a:stCxn id="64" idx="0"/>
            <a:endCxn id="58" idx="2"/>
          </p:cNvCxnSpPr>
          <p:nvPr/>
        </p:nvCxnSpPr>
        <p:spPr>
          <a:xfrm flipH="1" flipV="1">
            <a:off x="8933032" y="4116166"/>
            <a:ext cx="1026251" cy="628426"/>
          </a:xfrm>
          <a:prstGeom prst="line">
            <a:avLst/>
          </a:prstGeom>
          <a:noFill/>
          <a:ln w="19050" cap="flat" cmpd="sng" algn="ctr">
            <a:solidFill>
              <a:sysClr val="windowText" lastClr="000000"/>
            </a:solidFill>
            <a:prstDash val="solid"/>
            <a:miter lim="800000"/>
          </a:ln>
          <a:effectLst/>
        </p:spPr>
      </p:cxnSp>
      <p:sp>
        <p:nvSpPr>
          <p:cNvPr id="70" name="Oval 42"/>
          <p:cNvSpPr/>
          <p:nvPr/>
        </p:nvSpPr>
        <p:spPr>
          <a:xfrm rot="3077028">
            <a:off x="7701920" y="4394044"/>
            <a:ext cx="580554" cy="93119"/>
          </a:xfrm>
          <a:prstGeom prst="ellipse">
            <a:avLst/>
          </a:prstGeom>
          <a:noFill/>
          <a:ln w="19050" cap="flat" cmpd="sng" algn="ctr">
            <a:solidFill>
              <a:sysClr val="windowText" lastClr="000000"/>
            </a:solidFill>
            <a:prstDash val="solid"/>
            <a:miter lim="800000"/>
          </a:ln>
          <a:effectLst/>
        </p:spPr>
        <p:txBody>
          <a:bodyPr rtlCol="0" anchor="ctr"/>
          <a:lstStyle/>
          <a:p>
            <a:pPr algn="ct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1" name="图片 106" descr="堆叠交换机蓝.png"/>
          <p:cNvPicPr>
            <a:picLocks noChangeAspect="1"/>
          </p:cNvPicPr>
          <p:nvPr/>
        </p:nvPicPr>
        <p:blipFill>
          <a:blip r:embed="rId6" cstate="print"/>
          <a:stretch>
            <a:fillRect/>
          </a:stretch>
        </p:blipFill>
        <p:spPr>
          <a:xfrm>
            <a:off x="6899844" y="5625185"/>
            <a:ext cx="343449" cy="275802"/>
          </a:xfrm>
          <a:prstGeom prst="rect">
            <a:avLst/>
          </a:prstGeom>
        </p:spPr>
      </p:pic>
      <p:pic>
        <p:nvPicPr>
          <p:cNvPr id="72" name="图片 106" descr="堆叠交换机蓝.png"/>
          <p:cNvPicPr>
            <a:picLocks noChangeAspect="1"/>
          </p:cNvPicPr>
          <p:nvPr/>
        </p:nvPicPr>
        <p:blipFill>
          <a:blip r:embed="rId6" cstate="print"/>
          <a:stretch>
            <a:fillRect/>
          </a:stretch>
        </p:blipFill>
        <p:spPr>
          <a:xfrm>
            <a:off x="7735055" y="5625185"/>
            <a:ext cx="343449" cy="275802"/>
          </a:xfrm>
          <a:prstGeom prst="rect">
            <a:avLst/>
          </a:prstGeom>
        </p:spPr>
      </p:pic>
      <p:cxnSp>
        <p:nvCxnSpPr>
          <p:cNvPr id="73" name="Straight Connector 34"/>
          <p:cNvCxnSpPr>
            <a:stCxn id="71" idx="0"/>
            <a:endCxn id="60" idx="2"/>
          </p:cNvCxnSpPr>
          <p:nvPr/>
        </p:nvCxnSpPr>
        <p:spPr>
          <a:xfrm flipV="1">
            <a:off x="7071569" y="5018927"/>
            <a:ext cx="0" cy="606258"/>
          </a:xfrm>
          <a:prstGeom prst="line">
            <a:avLst/>
          </a:prstGeom>
          <a:noFill/>
          <a:ln w="19050" cap="flat" cmpd="sng" algn="ctr">
            <a:solidFill>
              <a:sysClr val="windowText" lastClr="000000"/>
            </a:solidFill>
            <a:prstDash val="solid"/>
            <a:miter lim="800000"/>
          </a:ln>
          <a:effectLst/>
        </p:spPr>
      </p:cxnSp>
      <p:cxnSp>
        <p:nvCxnSpPr>
          <p:cNvPr id="74" name="Straight Connector 35"/>
          <p:cNvCxnSpPr>
            <a:stCxn id="71" idx="0"/>
            <a:endCxn id="61" idx="2"/>
          </p:cNvCxnSpPr>
          <p:nvPr/>
        </p:nvCxnSpPr>
        <p:spPr>
          <a:xfrm flipV="1">
            <a:off x="7071569" y="5018927"/>
            <a:ext cx="835211" cy="606258"/>
          </a:xfrm>
          <a:prstGeom prst="line">
            <a:avLst/>
          </a:prstGeom>
          <a:noFill/>
          <a:ln w="19050" cap="flat" cmpd="sng" algn="ctr">
            <a:solidFill>
              <a:sysClr val="windowText" lastClr="000000"/>
            </a:solidFill>
            <a:prstDash val="solid"/>
            <a:miter lim="800000"/>
          </a:ln>
          <a:effectLst/>
        </p:spPr>
      </p:cxnSp>
      <p:cxnSp>
        <p:nvCxnSpPr>
          <p:cNvPr id="75" name="Straight Connector 37"/>
          <p:cNvCxnSpPr>
            <a:stCxn id="72" idx="0"/>
            <a:endCxn id="60" idx="2"/>
          </p:cNvCxnSpPr>
          <p:nvPr/>
        </p:nvCxnSpPr>
        <p:spPr>
          <a:xfrm flipH="1" flipV="1">
            <a:off x="7071569" y="5018927"/>
            <a:ext cx="835211" cy="606258"/>
          </a:xfrm>
          <a:prstGeom prst="line">
            <a:avLst/>
          </a:prstGeom>
          <a:noFill/>
          <a:ln w="19050" cap="flat" cmpd="sng" algn="ctr">
            <a:solidFill>
              <a:sysClr val="windowText" lastClr="000000"/>
            </a:solidFill>
            <a:prstDash val="solid"/>
            <a:miter lim="800000"/>
          </a:ln>
          <a:effectLst/>
        </p:spPr>
      </p:cxnSp>
      <p:cxnSp>
        <p:nvCxnSpPr>
          <p:cNvPr id="76" name="Straight Connector 38"/>
          <p:cNvCxnSpPr>
            <a:stCxn id="72" idx="0"/>
            <a:endCxn id="61" idx="2"/>
          </p:cNvCxnSpPr>
          <p:nvPr/>
        </p:nvCxnSpPr>
        <p:spPr>
          <a:xfrm flipV="1">
            <a:off x="7906779" y="5018927"/>
            <a:ext cx="0" cy="606258"/>
          </a:xfrm>
          <a:prstGeom prst="line">
            <a:avLst/>
          </a:prstGeom>
          <a:noFill/>
          <a:ln w="19050" cap="flat" cmpd="sng" algn="ctr">
            <a:solidFill>
              <a:sysClr val="windowText" lastClr="000000"/>
            </a:solidFill>
            <a:prstDash val="solid"/>
            <a:miter lim="800000"/>
          </a:ln>
          <a:effectLst/>
        </p:spPr>
      </p:cxnSp>
      <p:grpSp>
        <p:nvGrpSpPr>
          <p:cNvPr id="77" name="Group 40"/>
          <p:cNvGrpSpPr/>
          <p:nvPr/>
        </p:nvGrpSpPr>
        <p:grpSpPr>
          <a:xfrm>
            <a:off x="7355720" y="5731289"/>
            <a:ext cx="266906" cy="61979"/>
            <a:chOff x="559282" y="6488261"/>
            <a:chExt cx="261965" cy="61979"/>
          </a:xfrm>
          <a:solidFill>
            <a:sysClr val="window" lastClr="FFFFFF">
              <a:lumMod val="50000"/>
            </a:sysClr>
          </a:solidFill>
        </p:grpSpPr>
        <p:sp>
          <p:nvSpPr>
            <p:cNvPr id="78" name="Oval 41"/>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Oval 44"/>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Oval 45"/>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pic>
        <p:nvPicPr>
          <p:cNvPr id="81" name="图片 106" descr="堆叠交换机蓝.png"/>
          <p:cNvPicPr>
            <a:picLocks noChangeAspect="1"/>
          </p:cNvPicPr>
          <p:nvPr/>
        </p:nvPicPr>
        <p:blipFill>
          <a:blip r:embed="rId6" cstate="print"/>
          <a:stretch>
            <a:fillRect/>
          </a:stretch>
        </p:blipFill>
        <p:spPr>
          <a:xfrm>
            <a:off x="8951341" y="5625185"/>
            <a:ext cx="343449" cy="275802"/>
          </a:xfrm>
          <a:prstGeom prst="rect">
            <a:avLst/>
          </a:prstGeom>
        </p:spPr>
      </p:pic>
      <p:pic>
        <p:nvPicPr>
          <p:cNvPr id="82" name="图片 106" descr="堆叠交换机蓝.png"/>
          <p:cNvPicPr>
            <a:picLocks noChangeAspect="1"/>
          </p:cNvPicPr>
          <p:nvPr/>
        </p:nvPicPr>
        <p:blipFill>
          <a:blip r:embed="rId6" cstate="print"/>
          <a:stretch>
            <a:fillRect/>
          </a:stretch>
        </p:blipFill>
        <p:spPr>
          <a:xfrm>
            <a:off x="9787558" y="5625185"/>
            <a:ext cx="343449" cy="275802"/>
          </a:xfrm>
          <a:prstGeom prst="rect">
            <a:avLst/>
          </a:prstGeom>
        </p:spPr>
      </p:pic>
      <p:grpSp>
        <p:nvGrpSpPr>
          <p:cNvPr id="83" name="Group 54"/>
          <p:cNvGrpSpPr/>
          <p:nvPr/>
        </p:nvGrpSpPr>
        <p:grpSpPr>
          <a:xfrm>
            <a:off x="9408222" y="5731289"/>
            <a:ext cx="266906" cy="61979"/>
            <a:chOff x="559282" y="6488261"/>
            <a:chExt cx="261965" cy="61979"/>
          </a:xfrm>
          <a:solidFill>
            <a:sysClr val="window" lastClr="FFFFFF">
              <a:lumMod val="50000"/>
            </a:sysClr>
          </a:solidFill>
        </p:grpSpPr>
        <p:sp>
          <p:nvSpPr>
            <p:cNvPr id="84" name="Oval 55"/>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Oval 56"/>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6" name="Oval 57"/>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rtlCol="0" anchor="ctr"/>
            <a:lstStyle/>
            <a:p>
              <a:pPr algn="ctr" defTabSz="914400" fontAlgn="ctr">
                <a:defRPr/>
              </a:pPr>
              <a:endParaRPr lang="en-US" altLang="zh-CN" sz="1600"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87" name="Straight Connector 58"/>
          <p:cNvCxnSpPr>
            <a:stCxn id="81" idx="0"/>
            <a:endCxn id="63" idx="2"/>
          </p:cNvCxnSpPr>
          <p:nvPr/>
        </p:nvCxnSpPr>
        <p:spPr>
          <a:xfrm flipV="1">
            <a:off x="9123065" y="5018927"/>
            <a:ext cx="0" cy="606258"/>
          </a:xfrm>
          <a:prstGeom prst="line">
            <a:avLst/>
          </a:prstGeom>
          <a:noFill/>
          <a:ln w="19050" cap="flat" cmpd="sng" algn="ctr">
            <a:solidFill>
              <a:sysClr val="windowText" lastClr="000000"/>
            </a:solidFill>
            <a:prstDash val="solid"/>
            <a:miter lim="800000"/>
          </a:ln>
          <a:effectLst/>
        </p:spPr>
      </p:cxnSp>
      <p:cxnSp>
        <p:nvCxnSpPr>
          <p:cNvPr id="88" name="Straight Connector 61"/>
          <p:cNvCxnSpPr>
            <a:stCxn id="82" idx="0"/>
            <a:endCxn id="64" idx="2"/>
          </p:cNvCxnSpPr>
          <p:nvPr/>
        </p:nvCxnSpPr>
        <p:spPr>
          <a:xfrm flipV="1">
            <a:off x="9959282" y="5018927"/>
            <a:ext cx="0" cy="606258"/>
          </a:xfrm>
          <a:prstGeom prst="line">
            <a:avLst/>
          </a:prstGeom>
          <a:noFill/>
          <a:ln w="19050" cap="flat" cmpd="sng" algn="ctr">
            <a:solidFill>
              <a:sysClr val="windowText" lastClr="000000"/>
            </a:solidFill>
            <a:prstDash val="solid"/>
            <a:miter lim="800000"/>
          </a:ln>
          <a:effectLst/>
        </p:spPr>
      </p:cxnSp>
      <p:cxnSp>
        <p:nvCxnSpPr>
          <p:cNvPr id="89" name="Straight Connector 64"/>
          <p:cNvCxnSpPr>
            <a:stCxn id="81" idx="0"/>
            <a:endCxn id="64" idx="2"/>
          </p:cNvCxnSpPr>
          <p:nvPr/>
        </p:nvCxnSpPr>
        <p:spPr>
          <a:xfrm flipV="1">
            <a:off x="9123065" y="5018927"/>
            <a:ext cx="836216" cy="606258"/>
          </a:xfrm>
          <a:prstGeom prst="line">
            <a:avLst/>
          </a:prstGeom>
          <a:noFill/>
          <a:ln w="19050" cap="flat" cmpd="sng" algn="ctr">
            <a:solidFill>
              <a:sysClr val="windowText" lastClr="000000"/>
            </a:solidFill>
            <a:prstDash val="solid"/>
            <a:miter lim="800000"/>
          </a:ln>
          <a:effectLst/>
        </p:spPr>
      </p:cxnSp>
      <p:cxnSp>
        <p:nvCxnSpPr>
          <p:cNvPr id="90" name="Straight Connector 67"/>
          <p:cNvCxnSpPr>
            <a:stCxn id="82" idx="0"/>
            <a:endCxn id="63" idx="2"/>
          </p:cNvCxnSpPr>
          <p:nvPr/>
        </p:nvCxnSpPr>
        <p:spPr>
          <a:xfrm flipH="1" flipV="1">
            <a:off x="9123065" y="5018927"/>
            <a:ext cx="836216" cy="606258"/>
          </a:xfrm>
          <a:prstGeom prst="line">
            <a:avLst/>
          </a:prstGeom>
          <a:noFill/>
          <a:ln w="19050" cap="flat" cmpd="sng" algn="ctr">
            <a:solidFill>
              <a:sysClr val="windowText" lastClr="000000"/>
            </a:solidFill>
            <a:prstDash val="solid"/>
            <a:miter lim="800000"/>
          </a:ln>
          <a:effectLst/>
        </p:spPr>
      </p:cxnSp>
      <p:cxnSp>
        <p:nvCxnSpPr>
          <p:cNvPr id="91" name="Straight Connector 79"/>
          <p:cNvCxnSpPr>
            <a:stCxn id="57" idx="1"/>
            <a:endCxn id="56" idx="3"/>
          </p:cNvCxnSpPr>
          <p:nvPr/>
        </p:nvCxnSpPr>
        <p:spPr>
          <a:xfrm flipH="1" flipV="1">
            <a:off x="7311617" y="3978999"/>
            <a:ext cx="613383" cy="1"/>
          </a:xfrm>
          <a:prstGeom prst="line">
            <a:avLst/>
          </a:prstGeom>
          <a:noFill/>
          <a:ln w="19050" cap="flat" cmpd="sng" algn="ctr">
            <a:solidFill>
              <a:sysClr val="windowText" lastClr="000000"/>
            </a:solidFill>
            <a:prstDash val="solid"/>
            <a:miter lim="800000"/>
          </a:ln>
          <a:effectLst/>
        </p:spPr>
      </p:cxnSp>
      <p:pic>
        <p:nvPicPr>
          <p:cNvPr id="92"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7921942" y="2795195"/>
            <a:ext cx="343449" cy="275801"/>
          </a:xfrm>
          <a:prstGeom prst="rect">
            <a:avLst/>
          </a:prstGeom>
          <a:noFill/>
        </p:spPr>
      </p:pic>
      <p:pic>
        <p:nvPicPr>
          <p:cNvPr id="93"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8761306" y="2795195"/>
            <a:ext cx="343449" cy="275801"/>
          </a:xfrm>
          <a:prstGeom prst="rect">
            <a:avLst/>
          </a:prstGeom>
          <a:noFill/>
        </p:spPr>
      </p:pic>
      <p:cxnSp>
        <p:nvCxnSpPr>
          <p:cNvPr id="94" name="Straight Connector 98"/>
          <p:cNvCxnSpPr>
            <a:stCxn id="93" idx="2"/>
            <a:endCxn id="58" idx="0"/>
          </p:cNvCxnSpPr>
          <p:nvPr/>
        </p:nvCxnSpPr>
        <p:spPr>
          <a:xfrm>
            <a:off x="8933030" y="3070996"/>
            <a:ext cx="0" cy="770836"/>
          </a:xfrm>
          <a:prstGeom prst="line">
            <a:avLst/>
          </a:prstGeom>
          <a:noFill/>
          <a:ln w="19050" cap="flat" cmpd="sng" algn="ctr">
            <a:solidFill>
              <a:sysClr val="windowText" lastClr="000000"/>
            </a:solidFill>
            <a:prstDash val="solid"/>
            <a:miter lim="800000"/>
          </a:ln>
          <a:effectLst/>
        </p:spPr>
      </p:cxnSp>
      <p:cxnSp>
        <p:nvCxnSpPr>
          <p:cNvPr id="95" name="Straight Connector 101"/>
          <p:cNvCxnSpPr>
            <a:stCxn id="92" idx="2"/>
            <a:endCxn id="57" idx="0"/>
          </p:cNvCxnSpPr>
          <p:nvPr/>
        </p:nvCxnSpPr>
        <p:spPr>
          <a:xfrm>
            <a:off x="8093667" y="3070996"/>
            <a:ext cx="2144" cy="770836"/>
          </a:xfrm>
          <a:prstGeom prst="line">
            <a:avLst/>
          </a:prstGeom>
          <a:noFill/>
          <a:ln w="19050" cap="flat" cmpd="sng" algn="ctr">
            <a:solidFill>
              <a:sysClr val="windowText" lastClr="000000"/>
            </a:solidFill>
            <a:prstDash val="solid"/>
            <a:miter lim="800000"/>
          </a:ln>
          <a:effectLst/>
        </p:spPr>
      </p:cxnSp>
      <p:cxnSp>
        <p:nvCxnSpPr>
          <p:cNvPr id="96" name="Straight Connector 104"/>
          <p:cNvCxnSpPr>
            <a:stCxn id="92" idx="3"/>
            <a:endCxn id="93" idx="1"/>
          </p:cNvCxnSpPr>
          <p:nvPr/>
        </p:nvCxnSpPr>
        <p:spPr>
          <a:xfrm>
            <a:off x="8265391" y="2933095"/>
            <a:ext cx="495915" cy="0"/>
          </a:xfrm>
          <a:prstGeom prst="line">
            <a:avLst/>
          </a:prstGeom>
          <a:noFill/>
          <a:ln w="19050" cap="flat" cmpd="sng" algn="ctr">
            <a:solidFill>
              <a:sysClr val="windowText" lastClr="000000"/>
            </a:solidFill>
            <a:prstDash val="solid"/>
            <a:miter lim="800000"/>
          </a:ln>
          <a:effectLst/>
        </p:spPr>
      </p:cxnSp>
      <p:sp>
        <p:nvSpPr>
          <p:cNvPr id="97" name="Oval 59"/>
          <p:cNvSpPr/>
          <p:nvPr/>
        </p:nvSpPr>
        <p:spPr>
          <a:xfrm rot="1782887">
            <a:off x="6992930" y="5420645"/>
            <a:ext cx="317497" cy="90813"/>
          </a:xfrm>
          <a:prstGeom prst="ellipse">
            <a:avLst/>
          </a:prstGeom>
          <a:noFill/>
          <a:ln w="19050" cap="flat" cmpd="sng" algn="ctr">
            <a:solidFill>
              <a:sysClr val="windowText" lastClr="000000"/>
            </a:solidFill>
            <a:prstDash val="solid"/>
            <a:miter lim="800000"/>
          </a:ln>
          <a:effectLst/>
        </p:spPr>
        <p:txBody>
          <a:bodyPr rtlCol="0" anchor="ctr"/>
          <a:lstStyle/>
          <a:p>
            <a:pPr algn="ct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Oval 62"/>
          <p:cNvSpPr/>
          <p:nvPr/>
        </p:nvSpPr>
        <p:spPr>
          <a:xfrm rot="19401600">
            <a:off x="7663240" y="5433396"/>
            <a:ext cx="317497" cy="90813"/>
          </a:xfrm>
          <a:prstGeom prst="ellipse">
            <a:avLst/>
          </a:prstGeom>
          <a:noFill/>
          <a:ln w="19050" cap="flat" cmpd="sng" algn="ctr">
            <a:solidFill>
              <a:sysClr val="windowText" lastClr="000000"/>
            </a:solidFill>
            <a:prstDash val="solid"/>
            <a:miter lim="800000"/>
          </a:ln>
          <a:effectLst/>
        </p:spPr>
        <p:txBody>
          <a:bodyPr rtlCol="0" anchor="ctr"/>
          <a:lstStyle/>
          <a:p>
            <a:pPr algn="ct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Oval 63"/>
          <p:cNvSpPr/>
          <p:nvPr/>
        </p:nvSpPr>
        <p:spPr>
          <a:xfrm rot="1782887">
            <a:off x="9032093" y="5452523"/>
            <a:ext cx="317497" cy="90813"/>
          </a:xfrm>
          <a:prstGeom prst="ellipse">
            <a:avLst/>
          </a:prstGeom>
          <a:noFill/>
          <a:ln w="19050" cap="flat" cmpd="sng" algn="ctr">
            <a:solidFill>
              <a:sysClr val="windowText" lastClr="000000"/>
            </a:solidFill>
            <a:prstDash val="solid"/>
            <a:miter lim="800000"/>
          </a:ln>
          <a:effectLst/>
        </p:spPr>
        <p:txBody>
          <a:bodyPr rtlCol="0" anchor="ctr"/>
          <a:lstStyle/>
          <a:p>
            <a:pPr algn="ct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Oval 65"/>
          <p:cNvSpPr/>
          <p:nvPr/>
        </p:nvSpPr>
        <p:spPr>
          <a:xfrm rot="19401600">
            <a:off x="9740022" y="5427712"/>
            <a:ext cx="317497" cy="90813"/>
          </a:xfrm>
          <a:prstGeom prst="ellipse">
            <a:avLst/>
          </a:prstGeom>
          <a:noFill/>
          <a:ln w="19050" cap="flat" cmpd="sng" algn="ctr">
            <a:solidFill>
              <a:sysClr val="windowText" lastClr="000000"/>
            </a:solidFill>
            <a:prstDash val="solid"/>
            <a:miter lim="800000"/>
          </a:ln>
          <a:effectLst/>
        </p:spPr>
        <p:txBody>
          <a:bodyPr rtlCol="0" anchor="ctr"/>
          <a:lstStyle/>
          <a:p>
            <a:pPr algn="ct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TextBox 85"/>
          <p:cNvSpPr txBox="1"/>
          <p:nvPr/>
        </p:nvSpPr>
        <p:spPr>
          <a:xfrm>
            <a:off x="5566096" y="3316439"/>
            <a:ext cx="915635" cy="261610"/>
          </a:xfrm>
          <a:prstGeom prst="rect">
            <a:avLst/>
          </a:prstGeom>
          <a:noFill/>
        </p:spPr>
        <p:txBody>
          <a:bodyPr wrap="none" rtlCol="0">
            <a:spAutoFit/>
          </a:bodyPr>
          <a:lstStyle/>
          <a:p>
            <a:pPr defTabSz="914400" fontAlgn="ctr"/>
            <a:r>
              <a:rPr lang="en-US" sz="1100" dirty="0">
                <a:solidFill>
                  <a:prstClr val="black"/>
                </a:solidFill>
                <a:latin typeface="Huawei Sans" panose="020C0503030203020204" pitchFamily="34" charset="0"/>
              </a:rPr>
              <a:t>Egress area</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TextBox 86"/>
          <p:cNvSpPr txBox="1"/>
          <p:nvPr/>
        </p:nvSpPr>
        <p:spPr>
          <a:xfrm>
            <a:off x="5566096" y="4287793"/>
            <a:ext cx="835485" cy="261610"/>
          </a:xfrm>
          <a:prstGeom prst="rect">
            <a:avLst/>
          </a:prstGeom>
          <a:noFill/>
        </p:spPr>
        <p:txBody>
          <a:bodyPr wrap="none" rtlCol="0">
            <a:spAutoFit/>
          </a:bodyPr>
          <a:lstStyle/>
          <a:p>
            <a:pPr defTabSz="914400" fontAlgn="ctr"/>
            <a:r>
              <a:rPr lang="en-US" sz="1100" dirty="0">
                <a:solidFill>
                  <a:prstClr val="black"/>
                </a:solidFill>
                <a:latin typeface="Huawei Sans" panose="020C0503030203020204" pitchFamily="34" charset="0"/>
              </a:rPr>
              <a:t>Core layer</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88"/>
          <p:cNvSpPr txBox="1"/>
          <p:nvPr/>
        </p:nvSpPr>
        <p:spPr>
          <a:xfrm>
            <a:off x="5566096" y="4927449"/>
            <a:ext cx="1334020" cy="261610"/>
          </a:xfrm>
          <a:prstGeom prst="rect">
            <a:avLst/>
          </a:prstGeom>
          <a:noFill/>
        </p:spPr>
        <p:txBody>
          <a:bodyPr wrap="none" rtlCol="0">
            <a:spAutoFit/>
          </a:bodyPr>
          <a:lstStyle/>
          <a:p>
            <a:pPr defTabSz="914400" fontAlgn="ctr"/>
            <a:r>
              <a:rPr lang="en-US" sz="1100" dirty="0">
                <a:solidFill>
                  <a:prstClr val="black"/>
                </a:solidFill>
                <a:latin typeface="Huawei Sans" panose="020C0503030203020204" pitchFamily="34" charset="0"/>
              </a:rPr>
              <a:t>Aggregation layer</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4" name="Oval 92"/>
          <p:cNvSpPr/>
          <p:nvPr/>
        </p:nvSpPr>
        <p:spPr>
          <a:xfrm rot="18651691">
            <a:off x="8765926" y="4411532"/>
            <a:ext cx="580554" cy="93119"/>
          </a:xfrm>
          <a:prstGeom prst="ellipse">
            <a:avLst/>
          </a:prstGeom>
          <a:noFill/>
          <a:ln w="19050" cap="flat" cmpd="sng" algn="ctr">
            <a:solidFill>
              <a:sysClr val="windowText" lastClr="000000"/>
            </a:solidFill>
            <a:prstDash val="solid"/>
            <a:miter lim="800000"/>
          </a:ln>
          <a:effectLst/>
        </p:spPr>
        <p:txBody>
          <a:bodyPr rtlCol="0" anchor="ctr"/>
          <a:lstStyle/>
          <a:p>
            <a:pPr algn="ctr" defTabSz="914400" fontAlgn="ctr">
              <a:defRPr/>
            </a:pPr>
            <a:endParaRPr lang="en-US" altLang="zh-CN" sz="1600" kern="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5"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11275" y="3218547"/>
            <a:ext cx="343449" cy="275801"/>
          </a:xfrm>
          <a:prstGeom prst="rect">
            <a:avLst/>
          </a:prstGeom>
        </p:spPr>
      </p:pic>
      <p:pic>
        <p:nvPicPr>
          <p:cNvPr id="106"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61306" y="3218547"/>
            <a:ext cx="343449" cy="275801"/>
          </a:xfrm>
          <a:prstGeom prst="rect">
            <a:avLst/>
          </a:prstGeom>
        </p:spPr>
      </p:pic>
      <p:cxnSp>
        <p:nvCxnSpPr>
          <p:cNvPr id="107" name="Straight Connector 127"/>
          <p:cNvCxnSpPr>
            <a:stCxn id="105" idx="3"/>
            <a:endCxn id="106" idx="1"/>
          </p:cNvCxnSpPr>
          <p:nvPr/>
        </p:nvCxnSpPr>
        <p:spPr>
          <a:xfrm>
            <a:off x="8254723" y="3356447"/>
            <a:ext cx="506582" cy="0"/>
          </a:xfrm>
          <a:prstGeom prst="line">
            <a:avLst/>
          </a:prstGeom>
          <a:noFill/>
          <a:ln w="19050" cap="flat" cmpd="sng" algn="ctr">
            <a:solidFill>
              <a:sysClr val="windowText" lastClr="000000"/>
            </a:solidFill>
            <a:prstDash val="sysDash"/>
            <a:miter lim="800000"/>
          </a:ln>
          <a:effectLst/>
        </p:spPr>
      </p:cxnSp>
      <p:sp>
        <p:nvSpPr>
          <p:cNvPr id="108" name="TextBox 20"/>
          <p:cNvSpPr txBox="1"/>
          <p:nvPr/>
        </p:nvSpPr>
        <p:spPr>
          <a:xfrm>
            <a:off x="6679164" y="4090113"/>
            <a:ext cx="816249" cy="261610"/>
          </a:xfrm>
          <a:prstGeom prst="rect">
            <a:avLst/>
          </a:prstGeom>
          <a:noFill/>
        </p:spPr>
        <p:txBody>
          <a:bodyPr wrap="none" rtlCol="0">
            <a:spAutoFit/>
          </a:bodyPr>
          <a:lstStyle/>
          <a:p>
            <a:pPr defTabSz="914400" fontAlgn="ctr"/>
            <a:r>
              <a:rPr lang="en-US" sz="1100" dirty="0">
                <a:solidFill>
                  <a:prstClr val="black"/>
                </a:solidFill>
                <a:latin typeface="Huawei Sans" panose="020C0503030203020204" pitchFamily="34" charset="0"/>
              </a:rPr>
              <a:t>WLAN AC</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9" name="图片 102" descr="AC-蓝.png"/>
          <p:cNvPicPr>
            <a:picLocks noChangeAspect="1"/>
          </p:cNvPicPr>
          <p:nvPr/>
        </p:nvPicPr>
        <p:blipFill>
          <a:blip r:embed="rId3" cstate="print"/>
          <a:stretch>
            <a:fillRect/>
          </a:stretch>
        </p:blipFill>
        <p:spPr>
          <a:xfrm>
            <a:off x="9748160" y="3841097"/>
            <a:ext cx="343449" cy="275802"/>
          </a:xfrm>
          <a:prstGeom prst="rect">
            <a:avLst/>
          </a:prstGeom>
        </p:spPr>
      </p:pic>
      <p:sp>
        <p:nvSpPr>
          <p:cNvPr id="110" name="TextBox 20"/>
          <p:cNvSpPr txBox="1"/>
          <p:nvPr/>
        </p:nvSpPr>
        <p:spPr>
          <a:xfrm>
            <a:off x="9459156" y="4090113"/>
            <a:ext cx="816249" cy="261610"/>
          </a:xfrm>
          <a:prstGeom prst="rect">
            <a:avLst/>
          </a:prstGeom>
          <a:noFill/>
        </p:spPr>
        <p:txBody>
          <a:bodyPr wrap="none" rtlCol="0">
            <a:spAutoFit/>
          </a:bodyPr>
          <a:lstStyle/>
          <a:p>
            <a:pPr defTabSz="914400" fontAlgn="ctr"/>
            <a:r>
              <a:rPr lang="en-US" sz="1100" dirty="0">
                <a:solidFill>
                  <a:prstClr val="black"/>
                </a:solidFill>
                <a:latin typeface="Huawei Sans" panose="020C0503030203020204" pitchFamily="34" charset="0"/>
              </a:rPr>
              <a:t>WLAN AC</a:t>
            </a:r>
            <a:endParaRPr lang="en-US" altLang="zh-CN"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圆角矩形 117"/>
          <p:cNvSpPr/>
          <p:nvPr/>
        </p:nvSpPr>
        <p:spPr>
          <a:xfrm flipH="1">
            <a:off x="3261271" y="2974305"/>
            <a:ext cx="1337106" cy="468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400" dirty="0">
                <a:solidFill>
                  <a:srgbClr val="FFFFFF"/>
                </a:solidFill>
                <a:latin typeface="Huawei Sans" panose="020C0503030203020204" pitchFamily="34" charset="0"/>
              </a:rPr>
              <a:t>Capacity expansion</a:t>
            </a:r>
          </a:p>
        </p:txBody>
      </p:sp>
      <p:sp>
        <p:nvSpPr>
          <p:cNvPr id="119" name="圆角矩形 118"/>
          <p:cNvSpPr/>
          <p:nvPr/>
        </p:nvSpPr>
        <p:spPr>
          <a:xfrm flipH="1">
            <a:off x="3261271" y="3824786"/>
            <a:ext cx="1337106" cy="468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400" dirty="0">
                <a:solidFill>
                  <a:srgbClr val="FFFFFF"/>
                </a:solidFill>
                <a:latin typeface="Huawei Sans" panose="020C0503030203020204" pitchFamily="34" charset="0"/>
              </a:rPr>
              <a:t>Reconstruction</a:t>
            </a:r>
          </a:p>
        </p:txBody>
      </p:sp>
      <p:sp>
        <p:nvSpPr>
          <p:cNvPr id="120" name="圆角矩形 119"/>
          <p:cNvSpPr/>
          <p:nvPr/>
        </p:nvSpPr>
        <p:spPr>
          <a:xfrm flipH="1">
            <a:off x="3261271" y="4675266"/>
            <a:ext cx="1337106" cy="468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400" dirty="0">
                <a:solidFill>
                  <a:srgbClr val="FFFFFF"/>
                </a:solidFill>
                <a:latin typeface="Huawei Sans" panose="020C0503030203020204" pitchFamily="34" charset="0"/>
              </a:rPr>
              <a:t>Replacement</a:t>
            </a:r>
          </a:p>
        </p:txBody>
      </p:sp>
      <p:sp>
        <p:nvSpPr>
          <p:cNvPr id="121" name="圆角矩形 120"/>
          <p:cNvSpPr/>
          <p:nvPr/>
        </p:nvSpPr>
        <p:spPr>
          <a:xfrm flipH="1">
            <a:off x="3261271" y="5525748"/>
            <a:ext cx="1337106" cy="468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r>
              <a:rPr lang="en-US" sz="1400" dirty="0">
                <a:solidFill>
                  <a:srgbClr val="FFFFFF"/>
                </a:solidFill>
                <a:latin typeface="Huawei Sans" panose="020C0503030203020204" pitchFamily="34" charset="0"/>
              </a:rPr>
              <a:t>Change</a:t>
            </a:r>
          </a:p>
        </p:txBody>
      </p:sp>
      <p:sp>
        <p:nvSpPr>
          <p:cNvPr id="124" name="矩形 123"/>
          <p:cNvSpPr/>
          <p:nvPr/>
        </p:nvSpPr>
        <p:spPr>
          <a:xfrm flipH="1">
            <a:off x="2832981" y="2464813"/>
            <a:ext cx="1868781" cy="523220"/>
          </a:xfrm>
          <a:prstGeom prst="rect">
            <a:avLst/>
          </a:prstGeom>
        </p:spPr>
        <p:txBody>
          <a:bodyPr wrap="square">
            <a:spAutoFit/>
          </a:bodyPr>
          <a:lstStyle/>
          <a:p>
            <a:pPr algn="ctr" defTabSz="914400" fontAlgn="ctr">
              <a:defRPr/>
            </a:pPr>
            <a:r>
              <a:rPr lang="en-US" sz="1400" dirty="0">
                <a:latin typeface="Huawei Sans" panose="020C0503030203020204" pitchFamily="34" charset="0"/>
              </a:rPr>
              <a:t>Operations may pose potential risks</a:t>
            </a:r>
          </a:p>
        </p:txBody>
      </p:sp>
      <p:cxnSp>
        <p:nvCxnSpPr>
          <p:cNvPr id="125" name="直接连接符 124"/>
          <p:cNvCxnSpPr>
            <a:stCxn id="116" idx="3"/>
            <a:endCxn id="122" idx="1"/>
          </p:cNvCxnSpPr>
          <p:nvPr/>
        </p:nvCxnSpPr>
        <p:spPr>
          <a:xfrm flipH="1">
            <a:off x="4716059" y="4308242"/>
            <a:ext cx="746773" cy="0"/>
          </a:xfrm>
          <a:prstGeom prst="line">
            <a:avLst/>
          </a:prstGeom>
          <a:noFill/>
          <a:ln w="28575">
            <a:solidFill>
              <a:srgbClr val="15B0E8"/>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cxnSp>
      <p:sp>
        <p:nvSpPr>
          <p:cNvPr id="129" name="矩形 128"/>
          <p:cNvSpPr/>
          <p:nvPr/>
        </p:nvSpPr>
        <p:spPr>
          <a:xfrm flipH="1">
            <a:off x="870866" y="4005542"/>
            <a:ext cx="1681871" cy="307777"/>
          </a:xfrm>
          <a:prstGeom prst="rect">
            <a:avLst/>
          </a:prstGeom>
        </p:spPr>
        <p:txBody>
          <a:bodyPr wrap="none">
            <a:spAutoFit/>
          </a:bodyPr>
          <a:lstStyle/>
          <a:p>
            <a:pPr fontAlgn="ctr"/>
            <a:r>
              <a:rPr lang="en-US" sz="1400" dirty="0">
                <a:latin typeface="Huawei Sans" panose="020C0503030203020204" pitchFamily="34" charset="0"/>
              </a:rPr>
              <a:t>Migration projects</a:t>
            </a:r>
            <a:endParaRPr lang="en-US" altLang="zh-CN" sz="1400" dirty="0">
              <a:latin typeface="Huawei Sans" panose="020C0503030203020204" pitchFamily="34" charset="0"/>
            </a:endParaRPr>
          </a:p>
        </p:txBody>
      </p:sp>
      <p:cxnSp>
        <p:nvCxnSpPr>
          <p:cNvPr id="130" name="直接箭头连接符 129"/>
          <p:cNvCxnSpPr>
            <a:stCxn id="129" idx="1"/>
            <a:endCxn id="118" idx="3"/>
          </p:cNvCxnSpPr>
          <p:nvPr/>
        </p:nvCxnSpPr>
        <p:spPr>
          <a:xfrm flipV="1">
            <a:off x="2552736" y="3208305"/>
            <a:ext cx="708535" cy="951126"/>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a:stCxn id="129" idx="1"/>
            <a:endCxn id="119" idx="3"/>
          </p:cNvCxnSpPr>
          <p:nvPr/>
        </p:nvCxnSpPr>
        <p:spPr>
          <a:xfrm flipV="1">
            <a:off x="2552736" y="4058785"/>
            <a:ext cx="708535" cy="100645"/>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a:stCxn id="129" idx="1"/>
            <a:endCxn id="120" idx="3"/>
          </p:cNvCxnSpPr>
          <p:nvPr/>
        </p:nvCxnSpPr>
        <p:spPr>
          <a:xfrm>
            <a:off x="2552736" y="4159431"/>
            <a:ext cx="708535" cy="749836"/>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接箭头连接符 140"/>
          <p:cNvCxnSpPr>
            <a:stCxn id="129" idx="1"/>
            <a:endCxn id="121" idx="3"/>
          </p:cNvCxnSpPr>
          <p:nvPr/>
        </p:nvCxnSpPr>
        <p:spPr>
          <a:xfrm>
            <a:off x="2552736" y="4159431"/>
            <a:ext cx="708535" cy="1600318"/>
          </a:xfrm>
          <a:prstGeom prst="straightConnector1">
            <a:avLst/>
          </a:prstGeom>
          <a:ln w="1270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12869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下箭头 63"/>
          <p:cNvSpPr/>
          <p:nvPr/>
        </p:nvSpPr>
        <p:spPr>
          <a:xfrm rot="10800000" flipV="1">
            <a:off x="8510191" y="3261173"/>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ysClr val="window" lastClr="FFFFFF">
                  <a:alpha val="0"/>
                </a:sysClr>
              </a:gs>
            </a:gsLst>
            <a:lin ang="16200000" scaled="1"/>
            <a:tileRect/>
          </a:gradFill>
          <a:ln w="19050" cap="flat" cmpd="sng" algn="ctr">
            <a:gradFill flip="none" rotWithShape="1">
              <a:gsLst>
                <a:gs pos="100000">
                  <a:sysClr val="window" lastClr="FFFFFF">
                    <a:lumMod val="100000"/>
                    <a:alpha val="0"/>
                  </a:sysClr>
                </a:gs>
                <a:gs pos="31000">
                  <a:srgbClr val="FFD17D"/>
                </a:gs>
              </a:gsLst>
              <a:lin ang="16200000" scaled="1"/>
              <a:tileRect/>
            </a:gradFill>
            <a:prstDash val="solid"/>
            <a:miter lim="800000"/>
          </a:ln>
          <a:effectLst/>
        </p:spPr>
        <p:txBody>
          <a:bodyPr rtlCol="0" anchor="ctr"/>
          <a:lstStyle/>
          <a:p>
            <a:pPr algn="ctr" defTabSz="914400" fontAlgn="ctr">
              <a:defRPr/>
            </a:pPr>
            <a:endParaRPr lang="en-US" altLang="zh-CN" kern="0" dirty="0">
              <a:solidFill>
                <a:prstClr val="white"/>
              </a:solidFill>
              <a:latin typeface="Huawei Sans" panose="020C0503030203020204" pitchFamily="34" charset="0"/>
              <a:ea typeface="方正兰亭黑简体"/>
              <a:sym typeface="Huawei Sans" panose="020C0503030203020204" pitchFamily="34" charset="0"/>
            </a:endParaRPr>
          </a:p>
        </p:txBody>
      </p:sp>
      <p:sp>
        <p:nvSpPr>
          <p:cNvPr id="40" name="文本占位符 2"/>
          <p:cNvSpPr>
            <a:spLocks noGrp="1"/>
          </p:cNvSpPr>
          <p:nvPr>
            <p:ph type="body" sz="quarter" idx="10"/>
          </p:nvPr>
        </p:nvSpPr>
        <p:spPr/>
        <p:txBody>
          <a:bodyPr/>
          <a:lstStyle/>
          <a:p>
            <a:pPr marL="0" indent="0">
              <a:buNone/>
            </a:pPr>
            <a:r>
              <a:rPr lang="en-US" sz="1800" dirty="0" smtClean="0"/>
              <a:t>As service traffic increases, network devices and links need to be added to expand the network capacity.</a:t>
            </a:r>
            <a:endParaRPr lang="en-US" altLang="zh-CN" sz="1800" dirty="0"/>
          </a:p>
        </p:txBody>
      </p:sp>
      <p:sp>
        <p:nvSpPr>
          <p:cNvPr id="3" name="标题 2"/>
          <p:cNvSpPr>
            <a:spLocks noGrp="1"/>
          </p:cNvSpPr>
          <p:nvPr>
            <p:ph type="title"/>
          </p:nvPr>
        </p:nvSpPr>
        <p:spPr/>
        <p:txBody>
          <a:bodyPr/>
          <a:lstStyle/>
          <a:p>
            <a:r>
              <a:rPr lang="en-US" smtClean="0"/>
              <a:t>Common Migration Scenarios (1)</a:t>
            </a:r>
            <a:endParaRPr lang="en-US" altLang="zh-CN" dirty="0">
              <a:sym typeface="Huawei Sans" panose="020C0503030203020204" pitchFamily="34" charset="0"/>
            </a:endParaRPr>
          </a:p>
        </p:txBody>
      </p:sp>
      <p:sp>
        <p:nvSpPr>
          <p:cNvPr id="5" name="圆角矩形 75"/>
          <p:cNvSpPr/>
          <p:nvPr/>
        </p:nvSpPr>
        <p:spPr>
          <a:xfrm>
            <a:off x="453454" y="2099760"/>
            <a:ext cx="557396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Network capacity expansion</a:t>
            </a:r>
            <a:endParaRPr lang="en-US" altLang="zh-CN" sz="1600" b="1" dirty="0">
              <a:solidFill>
                <a:prstClr val="white"/>
              </a:solidFill>
              <a:latin typeface="Huawei Sans" panose="020C0503030203020204" pitchFamily="34" charset="0"/>
            </a:endParaRPr>
          </a:p>
        </p:txBody>
      </p:sp>
      <p:sp>
        <p:nvSpPr>
          <p:cNvPr id="6" name="圆角矩形 75"/>
          <p:cNvSpPr/>
          <p:nvPr/>
        </p:nvSpPr>
        <p:spPr>
          <a:xfrm>
            <a:off x="453454" y="2531264"/>
            <a:ext cx="5573966" cy="37384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ndParaRPr>
          </a:p>
        </p:txBody>
      </p:sp>
      <p:sp>
        <p:nvSpPr>
          <p:cNvPr id="8" name="圆角矩形 75"/>
          <p:cNvSpPr/>
          <p:nvPr/>
        </p:nvSpPr>
        <p:spPr>
          <a:xfrm>
            <a:off x="6096000" y="2099760"/>
            <a:ext cx="557396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Network reconstruction</a:t>
            </a:r>
            <a:endParaRPr lang="en-US" altLang="zh-CN" sz="1600" b="1" dirty="0">
              <a:solidFill>
                <a:prstClr val="white"/>
              </a:solidFill>
              <a:latin typeface="Huawei Sans" panose="020C0503030203020204" pitchFamily="34" charset="0"/>
            </a:endParaRPr>
          </a:p>
        </p:txBody>
      </p:sp>
      <p:sp>
        <p:nvSpPr>
          <p:cNvPr id="9" name="圆角矩形 75"/>
          <p:cNvSpPr/>
          <p:nvPr/>
        </p:nvSpPr>
        <p:spPr>
          <a:xfrm>
            <a:off x="6096000" y="2531264"/>
            <a:ext cx="5573966" cy="373848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ndParaRPr>
          </a:p>
        </p:txBody>
      </p:sp>
      <p:cxnSp>
        <p:nvCxnSpPr>
          <p:cNvPr id="10" name="直接连接符 9"/>
          <p:cNvCxnSpPr>
            <a:stCxn id="15" idx="0"/>
            <a:endCxn id="16" idx="2"/>
          </p:cNvCxnSpPr>
          <p:nvPr/>
        </p:nvCxnSpPr>
        <p:spPr>
          <a:xfrm flipV="1">
            <a:off x="2343309" y="3701545"/>
            <a:ext cx="542925" cy="6021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5" idx="0"/>
            <a:endCxn id="17" idx="2"/>
          </p:cNvCxnSpPr>
          <p:nvPr/>
        </p:nvCxnSpPr>
        <p:spPr>
          <a:xfrm flipV="1">
            <a:off x="2343308" y="3701545"/>
            <a:ext cx="1352550" cy="60216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8" idx="0"/>
            <a:endCxn id="16" idx="2"/>
          </p:cNvCxnSpPr>
          <p:nvPr/>
        </p:nvCxnSpPr>
        <p:spPr>
          <a:xfrm flipH="1" flipV="1">
            <a:off x="2886234" y="3701545"/>
            <a:ext cx="1304925" cy="6021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8" idx="0"/>
            <a:endCxn id="17" idx="2"/>
          </p:cNvCxnSpPr>
          <p:nvPr/>
        </p:nvCxnSpPr>
        <p:spPr>
          <a:xfrm flipH="1" flipV="1">
            <a:off x="3695859" y="3701545"/>
            <a:ext cx="495300" cy="60216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100170" y="5340324"/>
            <a:ext cx="529809" cy="434443"/>
          </a:xfrm>
          <a:prstGeom prst="rect">
            <a:avLst/>
          </a:prstGeom>
        </p:spPr>
      </p:pic>
      <p:pic>
        <p:nvPicPr>
          <p:cNvPr id="15" name="图片 14"/>
          <p:cNvPicPr>
            <a:picLocks/>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078403" y="4303713"/>
            <a:ext cx="529809" cy="434443"/>
          </a:xfrm>
          <a:prstGeom prst="rect">
            <a:avLst/>
          </a:prstGeom>
        </p:spPr>
      </p:pic>
      <p:pic>
        <p:nvPicPr>
          <p:cNvPr id="16" name="图片 15"/>
          <p:cNvPicPr>
            <a:picLocks/>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621328" y="3267102"/>
            <a:ext cx="529809" cy="434443"/>
          </a:xfrm>
          <a:prstGeom prst="rect">
            <a:avLst/>
          </a:prstGeom>
        </p:spPr>
      </p:pic>
      <p:pic>
        <p:nvPicPr>
          <p:cNvPr id="17" name="图片 1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30953" y="3267102"/>
            <a:ext cx="529809" cy="434443"/>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926254" y="4303713"/>
            <a:ext cx="529809" cy="434443"/>
          </a:xfrm>
          <a:prstGeom prst="rect">
            <a:avLst/>
          </a:prstGeom>
        </p:spPr>
      </p:pic>
      <p:pic>
        <p:nvPicPr>
          <p:cNvPr id="19" name="图片 18"/>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350412" y="5340324"/>
            <a:ext cx="529809" cy="434443"/>
          </a:xfrm>
          <a:prstGeom prst="rect">
            <a:avLst/>
          </a:prstGeom>
        </p:spPr>
      </p:pic>
      <p:pic>
        <p:nvPicPr>
          <p:cNvPr id="20" name="图片 19"/>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600655" y="5340324"/>
            <a:ext cx="529809" cy="434443"/>
          </a:xfrm>
          <a:prstGeom prst="rect">
            <a:avLst/>
          </a:prstGeom>
        </p:spPr>
      </p:pic>
      <p:pic>
        <p:nvPicPr>
          <p:cNvPr id="21" name="图片 20"/>
          <p:cNvPicPr>
            <a:picLocks/>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850897" y="5340324"/>
            <a:ext cx="529809" cy="434443"/>
          </a:xfrm>
          <a:prstGeom prst="rect">
            <a:avLst/>
          </a:prstGeom>
        </p:spPr>
      </p:pic>
      <p:cxnSp>
        <p:nvCxnSpPr>
          <p:cNvPr id="22" name="直接连接符 21"/>
          <p:cNvCxnSpPr>
            <a:stCxn id="14" idx="0"/>
            <a:endCxn id="15" idx="2"/>
          </p:cNvCxnSpPr>
          <p:nvPr/>
        </p:nvCxnSpPr>
        <p:spPr>
          <a:xfrm flipV="1">
            <a:off x="1365076" y="4738155"/>
            <a:ext cx="978233" cy="6021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0"/>
            <a:endCxn id="18" idx="2"/>
          </p:cNvCxnSpPr>
          <p:nvPr/>
        </p:nvCxnSpPr>
        <p:spPr>
          <a:xfrm flipV="1">
            <a:off x="1365076" y="4738155"/>
            <a:ext cx="2826083" cy="60216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9" idx="0"/>
            <a:endCxn id="18" idx="2"/>
          </p:cNvCxnSpPr>
          <p:nvPr/>
        </p:nvCxnSpPr>
        <p:spPr>
          <a:xfrm flipV="1">
            <a:off x="2615317" y="4738155"/>
            <a:ext cx="1575841" cy="60216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9" idx="0"/>
            <a:endCxn id="15" idx="2"/>
          </p:cNvCxnSpPr>
          <p:nvPr/>
        </p:nvCxnSpPr>
        <p:spPr>
          <a:xfrm flipH="1" flipV="1">
            <a:off x="2343309" y="4738155"/>
            <a:ext cx="272009" cy="6021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0"/>
            <a:endCxn id="18" idx="2"/>
          </p:cNvCxnSpPr>
          <p:nvPr/>
        </p:nvCxnSpPr>
        <p:spPr>
          <a:xfrm flipV="1">
            <a:off x="3865559" y="4738155"/>
            <a:ext cx="325599" cy="60216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0" idx="0"/>
            <a:endCxn id="15" idx="2"/>
          </p:cNvCxnSpPr>
          <p:nvPr/>
        </p:nvCxnSpPr>
        <p:spPr>
          <a:xfrm flipH="1" flipV="1">
            <a:off x="2343309" y="4738155"/>
            <a:ext cx="1522251" cy="6021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0"/>
            <a:endCxn id="18" idx="2"/>
          </p:cNvCxnSpPr>
          <p:nvPr/>
        </p:nvCxnSpPr>
        <p:spPr>
          <a:xfrm flipH="1" flipV="1">
            <a:off x="4191158" y="4738155"/>
            <a:ext cx="924643" cy="60216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1" idx="0"/>
            <a:endCxn id="15" idx="2"/>
          </p:cNvCxnSpPr>
          <p:nvPr/>
        </p:nvCxnSpPr>
        <p:spPr>
          <a:xfrm flipH="1" flipV="1">
            <a:off x="2343309" y="4738155"/>
            <a:ext cx="2772493" cy="6021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3881582" y="3044899"/>
            <a:ext cx="1028746" cy="36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400" dirty="0">
                <a:solidFill>
                  <a:srgbClr val="1D1D1A"/>
                </a:solidFill>
                <a:latin typeface="Huawei Sans" panose="020C0503030203020204" pitchFamily="34" charset="0"/>
              </a:rPr>
              <a:t>New device</a:t>
            </a:r>
          </a:p>
        </p:txBody>
      </p:sp>
      <p:sp>
        <p:nvSpPr>
          <p:cNvPr id="39" name="圆角矩形 38"/>
          <p:cNvSpPr/>
          <p:nvPr/>
        </p:nvSpPr>
        <p:spPr>
          <a:xfrm>
            <a:off x="4314351" y="4077071"/>
            <a:ext cx="1028746" cy="360000"/>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400" dirty="0">
                <a:solidFill>
                  <a:srgbClr val="1D1D1A"/>
                </a:solidFill>
                <a:latin typeface="Huawei Sans" panose="020C0503030203020204" pitchFamily="34" charset="0"/>
              </a:rPr>
              <a:t>New device</a:t>
            </a:r>
          </a:p>
        </p:txBody>
      </p:sp>
      <p:grpSp>
        <p:nvGrpSpPr>
          <p:cNvPr id="70" name="组合 69"/>
          <p:cNvGrpSpPr/>
          <p:nvPr/>
        </p:nvGrpSpPr>
        <p:grpSpPr>
          <a:xfrm>
            <a:off x="7179471" y="2618104"/>
            <a:ext cx="3491197" cy="1030965"/>
            <a:chOff x="7179471" y="2138765"/>
            <a:chExt cx="3491197" cy="1030965"/>
          </a:xfrm>
        </p:grpSpPr>
        <p:sp>
          <p:nvSpPr>
            <p:cNvPr id="67" name="矩形 66"/>
            <p:cNvSpPr/>
            <p:nvPr/>
          </p:nvSpPr>
          <p:spPr>
            <a:xfrm>
              <a:off x="7179471" y="2138765"/>
              <a:ext cx="3491197" cy="103096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endParaRPr lang="en-US" altLang="zh-CN" sz="1600" kern="0" dirty="0">
                <a:solidFill>
                  <a:srgbClr val="1D1D1A"/>
                </a:solidFill>
                <a:latin typeface="Huawei Sans" panose="020C0503030203020204" pitchFamily="34" charset="0"/>
                <a:sym typeface="Huawei Sans" panose="020C0503030203020204" pitchFamily="34" charset="0"/>
              </a:endParaRPr>
            </a:p>
          </p:txBody>
        </p:sp>
        <p:grpSp>
          <p:nvGrpSpPr>
            <p:cNvPr id="69" name="组合 68"/>
            <p:cNvGrpSpPr/>
            <p:nvPr/>
          </p:nvGrpSpPr>
          <p:grpSpPr>
            <a:xfrm>
              <a:off x="7301978" y="2297599"/>
              <a:ext cx="3169239" cy="713296"/>
              <a:chOff x="7311946" y="2425108"/>
              <a:chExt cx="3169239" cy="713296"/>
            </a:xfrm>
          </p:grpSpPr>
          <p:cxnSp>
            <p:nvCxnSpPr>
              <p:cNvPr id="46" name="直接连接符 45"/>
              <p:cNvCxnSpPr>
                <a:stCxn id="44" idx="3"/>
              </p:cNvCxnSpPr>
              <p:nvPr/>
            </p:nvCxnSpPr>
            <p:spPr>
              <a:xfrm>
                <a:off x="7940455" y="2646017"/>
                <a:ext cx="19692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9729547" y="2436782"/>
                <a:ext cx="751638" cy="418471"/>
                <a:chOff x="8133063" y="1699504"/>
                <a:chExt cx="751638" cy="418471"/>
              </a:xfrm>
            </p:grpSpPr>
            <p:sp>
              <p:nvSpPr>
                <p:cNvPr id="42"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43" name="矩形 42"/>
                <p:cNvSpPr/>
                <p:nvPr/>
              </p:nvSpPr>
              <p:spPr>
                <a:xfrm>
                  <a:off x="8255912" y="1810198"/>
                  <a:ext cx="535724" cy="307777"/>
                </a:xfrm>
                <a:prstGeom prst="rect">
                  <a:avLst/>
                </a:prstGeom>
              </p:spPr>
              <p:txBody>
                <a:bodyPr wrap="none">
                  <a:spAutoFit/>
                </a:bodyPr>
                <a:lstStyle/>
                <a:p>
                  <a:pPr algn="ctr" fontAlgn="ctr"/>
                  <a:r>
                    <a:rPr lang="en-US" sz="1400" dirty="0">
                      <a:latin typeface="Huawei Sans" panose="020C0503030203020204" pitchFamily="34" charset="0"/>
                    </a:rPr>
                    <a:t>ISP1</a:t>
                  </a:r>
                </a:p>
              </p:txBody>
            </p:sp>
          </p:grpSp>
          <p:pic>
            <p:nvPicPr>
              <p:cNvPr id="44"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7400455" y="2425108"/>
                <a:ext cx="540000" cy="441818"/>
              </a:xfrm>
              <a:prstGeom prst="rect">
                <a:avLst/>
              </a:prstGeom>
              <a:noFill/>
            </p:spPr>
          </p:pic>
          <p:sp>
            <p:nvSpPr>
              <p:cNvPr id="45" name="文本框 44"/>
              <p:cNvSpPr txBox="1"/>
              <p:nvPr/>
            </p:nvSpPr>
            <p:spPr>
              <a:xfrm>
                <a:off x="7311946" y="2830627"/>
                <a:ext cx="697627" cy="307777"/>
              </a:xfrm>
              <a:prstGeom prst="rect">
                <a:avLst/>
              </a:prstGeom>
              <a:noFill/>
            </p:spPr>
            <p:txBody>
              <a:bodyPr wrap="none" rtlCol="0">
                <a:spAutoFit/>
              </a:bodyPr>
              <a:lstStyle/>
              <a:p>
                <a:pPr algn="ctr" fontAlgn="ctr"/>
                <a:r>
                  <a:rPr lang="en-US" sz="1400" dirty="0">
                    <a:latin typeface="Huawei Sans" panose="020C0503030203020204" pitchFamily="34" charset="0"/>
                  </a:rPr>
                  <a:t>Egress</a:t>
                </a:r>
              </a:p>
            </p:txBody>
          </p:sp>
        </p:grpSp>
      </p:grpSp>
      <p:grpSp>
        <p:nvGrpSpPr>
          <p:cNvPr id="72" name="组合 71"/>
          <p:cNvGrpSpPr/>
          <p:nvPr/>
        </p:nvGrpSpPr>
        <p:grpSpPr>
          <a:xfrm>
            <a:off x="7179471" y="4063857"/>
            <a:ext cx="3491197" cy="1564208"/>
            <a:chOff x="7277662" y="3985568"/>
            <a:chExt cx="3491197" cy="1564208"/>
          </a:xfrm>
        </p:grpSpPr>
        <p:sp>
          <p:nvSpPr>
            <p:cNvPr id="68" name="矩形 67"/>
            <p:cNvSpPr/>
            <p:nvPr/>
          </p:nvSpPr>
          <p:spPr>
            <a:xfrm>
              <a:off x="7277662" y="3985568"/>
              <a:ext cx="3491197" cy="156420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endParaRPr lang="en-US" altLang="zh-CN" sz="1600" kern="0" dirty="0">
                <a:solidFill>
                  <a:srgbClr val="1D1D1A"/>
                </a:solidFill>
                <a:latin typeface="Huawei Sans" panose="020C0503030203020204" pitchFamily="34" charset="0"/>
                <a:sym typeface="Huawei Sans" panose="020C0503030203020204" pitchFamily="34" charset="0"/>
              </a:endParaRPr>
            </a:p>
          </p:txBody>
        </p:sp>
        <p:grpSp>
          <p:nvGrpSpPr>
            <p:cNvPr id="71" name="组合 70"/>
            <p:cNvGrpSpPr/>
            <p:nvPr/>
          </p:nvGrpSpPr>
          <p:grpSpPr>
            <a:xfrm>
              <a:off x="7400169" y="4092756"/>
              <a:ext cx="3169239" cy="1349833"/>
              <a:chOff x="7311946" y="4120827"/>
              <a:chExt cx="3169239" cy="1349833"/>
            </a:xfrm>
          </p:grpSpPr>
          <p:cxnSp>
            <p:nvCxnSpPr>
              <p:cNvPr id="51" name="直接连接符 50"/>
              <p:cNvCxnSpPr>
                <a:stCxn id="55" idx="3"/>
                <a:endCxn id="58" idx="21"/>
              </p:cNvCxnSpPr>
              <p:nvPr/>
            </p:nvCxnSpPr>
            <p:spPr>
              <a:xfrm flipV="1">
                <a:off x="7940455" y="4396290"/>
                <a:ext cx="1789092" cy="3994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9729547" y="5052189"/>
                <a:ext cx="751638" cy="418471"/>
                <a:chOff x="8133063" y="1699504"/>
                <a:chExt cx="751638" cy="418471"/>
              </a:xfrm>
            </p:grpSpPr>
            <p:sp>
              <p:nvSpPr>
                <p:cNvPr id="53"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4" name="矩形 53"/>
                <p:cNvSpPr/>
                <p:nvPr/>
              </p:nvSpPr>
              <p:spPr>
                <a:xfrm>
                  <a:off x="8255912" y="1810198"/>
                  <a:ext cx="535724" cy="307777"/>
                </a:xfrm>
                <a:prstGeom prst="rect">
                  <a:avLst/>
                </a:prstGeom>
              </p:spPr>
              <p:txBody>
                <a:bodyPr wrap="none">
                  <a:spAutoFit/>
                </a:bodyPr>
                <a:lstStyle/>
                <a:p>
                  <a:pPr algn="ctr" fontAlgn="ctr"/>
                  <a:r>
                    <a:rPr lang="en-US" sz="1400" dirty="0">
                      <a:latin typeface="Huawei Sans" panose="020C0503030203020204" pitchFamily="34" charset="0"/>
                    </a:rPr>
                    <a:t>ISP2</a:t>
                  </a:r>
                </a:p>
              </p:txBody>
            </p:sp>
          </p:grpSp>
          <p:pic>
            <p:nvPicPr>
              <p:cNvPr id="55"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6" cstate="print">
                <a:duotone>
                  <a:schemeClr val="accent5">
                    <a:shade val="45000"/>
                    <a:satMod val="135000"/>
                  </a:schemeClr>
                  <a:prstClr val="white"/>
                </a:duotone>
              </a:blip>
              <a:srcRect/>
              <a:stretch>
                <a:fillRect/>
              </a:stretch>
            </p:blipFill>
            <p:spPr bwMode="auto">
              <a:xfrm>
                <a:off x="7400455" y="4574835"/>
                <a:ext cx="540000" cy="441818"/>
              </a:xfrm>
              <a:prstGeom prst="rect">
                <a:avLst/>
              </a:prstGeom>
              <a:noFill/>
            </p:spPr>
          </p:pic>
          <p:sp>
            <p:nvSpPr>
              <p:cNvPr id="56" name="文本框 55"/>
              <p:cNvSpPr txBox="1"/>
              <p:nvPr/>
            </p:nvSpPr>
            <p:spPr>
              <a:xfrm>
                <a:off x="7311946" y="4996381"/>
                <a:ext cx="697627" cy="307777"/>
              </a:xfrm>
              <a:prstGeom prst="rect">
                <a:avLst/>
              </a:prstGeom>
              <a:noFill/>
            </p:spPr>
            <p:txBody>
              <a:bodyPr wrap="none" rtlCol="0">
                <a:spAutoFit/>
              </a:bodyPr>
              <a:lstStyle/>
              <a:p>
                <a:pPr algn="ctr" fontAlgn="ctr"/>
                <a:r>
                  <a:rPr lang="en-US" sz="1400" dirty="0">
                    <a:latin typeface="Huawei Sans" panose="020C0503030203020204" pitchFamily="34" charset="0"/>
                  </a:rPr>
                  <a:t>Egress</a:t>
                </a:r>
              </a:p>
            </p:txBody>
          </p:sp>
          <p:grpSp>
            <p:nvGrpSpPr>
              <p:cNvPr id="57" name="组合 56"/>
              <p:cNvGrpSpPr/>
              <p:nvPr/>
            </p:nvGrpSpPr>
            <p:grpSpPr>
              <a:xfrm>
                <a:off x="9729547" y="4120827"/>
                <a:ext cx="751638" cy="418471"/>
                <a:chOff x="8133063" y="1699504"/>
                <a:chExt cx="751638" cy="418471"/>
              </a:xfrm>
            </p:grpSpPr>
            <p:sp>
              <p:nvSpPr>
                <p:cNvPr id="58"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ndParaRPr>
                </a:p>
              </p:txBody>
            </p:sp>
            <p:sp>
              <p:nvSpPr>
                <p:cNvPr id="59" name="矩形 58"/>
                <p:cNvSpPr/>
                <p:nvPr/>
              </p:nvSpPr>
              <p:spPr>
                <a:xfrm>
                  <a:off x="8255912" y="1810198"/>
                  <a:ext cx="535724" cy="307777"/>
                </a:xfrm>
                <a:prstGeom prst="rect">
                  <a:avLst/>
                </a:prstGeom>
              </p:spPr>
              <p:txBody>
                <a:bodyPr wrap="none">
                  <a:spAutoFit/>
                </a:bodyPr>
                <a:lstStyle/>
                <a:p>
                  <a:pPr algn="ctr" fontAlgn="ctr"/>
                  <a:r>
                    <a:rPr lang="en-US" sz="1400" dirty="0">
                      <a:latin typeface="Huawei Sans" panose="020C0503030203020204" pitchFamily="34" charset="0"/>
                    </a:rPr>
                    <a:t>ISP1</a:t>
                  </a:r>
                </a:p>
              </p:txBody>
            </p:sp>
          </p:grpSp>
          <p:cxnSp>
            <p:nvCxnSpPr>
              <p:cNvPr id="61" name="直接连接符 60"/>
              <p:cNvCxnSpPr>
                <a:stCxn id="55" idx="3"/>
                <a:endCxn id="53" idx="21"/>
              </p:cNvCxnSpPr>
              <p:nvPr/>
            </p:nvCxnSpPr>
            <p:spPr>
              <a:xfrm>
                <a:off x="7940455" y="4795744"/>
                <a:ext cx="1789092" cy="531908"/>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grpSp>
      </p:grpSp>
      <p:sp>
        <p:nvSpPr>
          <p:cNvPr id="73" name="文本占位符 2"/>
          <p:cNvSpPr txBox="1">
            <a:spLocks/>
          </p:cNvSpPr>
          <p:nvPr/>
        </p:nvSpPr>
        <p:spPr bwMode="auto">
          <a:xfrm>
            <a:off x="6146001" y="5599594"/>
            <a:ext cx="5624146" cy="8134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a:latin typeface="Huawei Sans" panose="020C0503030203020204" pitchFamily="34" charset="0"/>
              </a:rPr>
              <a:t>The network architecture, including the physical architecture and logical architecture, needs to be adjusted.</a:t>
            </a:r>
            <a:endParaRPr lang="en-US" altLang="zh-CN" sz="1400" dirty="0">
              <a:latin typeface="Huawei Sans" panose="020C0503030203020204" pitchFamily="34" charset="0"/>
            </a:endParaRPr>
          </a:p>
        </p:txBody>
      </p:sp>
    </p:spTree>
    <p:extLst>
      <p:ext uri="{BB962C8B-B14F-4D97-AF65-F5344CB8AC3E}">
        <p14:creationId xmlns:p14="http://schemas.microsoft.com/office/powerpoint/2010/main" val="23544637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7231553" y="2626830"/>
            <a:ext cx="3545304" cy="2467519"/>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defRPr/>
            </a:pPr>
            <a:endParaRPr lang="en-US" altLang="zh-CN" sz="1600" kern="0" dirty="0">
              <a:solidFill>
                <a:srgbClr val="1D1D1A"/>
              </a:solidFill>
              <a:latin typeface="Huawei Sans" panose="020C0503030203020204" pitchFamily="34" charset="0"/>
              <a:sym typeface="Huawei Sans" panose="020C0503030203020204" pitchFamily="34" charset="0"/>
            </a:endParaRPr>
          </a:p>
        </p:txBody>
      </p:sp>
      <p:sp>
        <p:nvSpPr>
          <p:cNvPr id="47" name="文本占位符 2"/>
          <p:cNvSpPr>
            <a:spLocks noGrp="1"/>
          </p:cNvSpPr>
          <p:nvPr>
            <p:ph type="body" sz="quarter" idx="10"/>
          </p:nvPr>
        </p:nvSpPr>
        <p:spPr/>
        <p:txBody>
          <a:bodyPr/>
          <a:lstStyle/>
          <a:p>
            <a:pPr marL="0" indent="0">
              <a:buNone/>
            </a:pPr>
            <a:r>
              <a:rPr lang="en-US" sz="2000" dirty="0" smtClean="0"/>
              <a:t>Replace old devices with new devices, devices from other vendors, or devices of other types.</a:t>
            </a:r>
            <a:endParaRPr lang="en-US" altLang="zh-CN" sz="2000" dirty="0"/>
          </a:p>
        </p:txBody>
      </p:sp>
      <p:sp>
        <p:nvSpPr>
          <p:cNvPr id="3" name="标题 2"/>
          <p:cNvSpPr>
            <a:spLocks noGrp="1"/>
          </p:cNvSpPr>
          <p:nvPr>
            <p:ph type="title"/>
          </p:nvPr>
        </p:nvSpPr>
        <p:spPr/>
        <p:txBody>
          <a:bodyPr/>
          <a:lstStyle/>
          <a:p>
            <a:r>
              <a:rPr lang="en-US" smtClean="0"/>
              <a:t>Common Migration Scenarios (2)</a:t>
            </a:r>
            <a:endParaRPr lang="en-US" altLang="zh-CN" dirty="0">
              <a:sym typeface="Huawei Sans" panose="020C0503030203020204" pitchFamily="34" charset="0"/>
            </a:endParaRPr>
          </a:p>
        </p:txBody>
      </p:sp>
      <p:sp>
        <p:nvSpPr>
          <p:cNvPr id="9" name="圆角矩形 75"/>
          <p:cNvSpPr/>
          <p:nvPr/>
        </p:nvSpPr>
        <p:spPr>
          <a:xfrm>
            <a:off x="453454" y="2051632"/>
            <a:ext cx="557396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Device replacement</a:t>
            </a:r>
            <a:endParaRPr lang="en-US" altLang="zh-CN" sz="1600" b="1" dirty="0">
              <a:solidFill>
                <a:prstClr val="white"/>
              </a:solidFill>
              <a:latin typeface="Huawei Sans" panose="020C0503030203020204" pitchFamily="34" charset="0"/>
            </a:endParaRPr>
          </a:p>
        </p:txBody>
      </p:sp>
      <p:sp>
        <p:nvSpPr>
          <p:cNvPr id="10" name="圆角矩形 75"/>
          <p:cNvSpPr/>
          <p:nvPr/>
        </p:nvSpPr>
        <p:spPr>
          <a:xfrm>
            <a:off x="453454" y="2525862"/>
            <a:ext cx="5573966" cy="34886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ndParaRPr>
          </a:p>
        </p:txBody>
      </p:sp>
      <p:sp>
        <p:nvSpPr>
          <p:cNvPr id="11" name="圆角矩形 75"/>
          <p:cNvSpPr/>
          <p:nvPr/>
        </p:nvSpPr>
        <p:spPr>
          <a:xfrm>
            <a:off x="6096000" y="2051632"/>
            <a:ext cx="5573966" cy="394020"/>
          </a:xfrm>
          <a:prstGeom prst="roundRect">
            <a:avLst>
              <a:gd name="adj" fmla="val 10604"/>
            </a:avLst>
          </a:prstGeom>
          <a:solidFill>
            <a:srgbClr val="00B0F0"/>
          </a:solidFill>
          <a:ln>
            <a:noFill/>
          </a:ln>
        </p:spPr>
        <p:txBody>
          <a:bodyPr wrap="square" rtlCol="0" anchor="ctr" anchorCtr="0">
            <a:noAutofit/>
          </a:bodyPr>
          <a:lstStyle/>
          <a:p>
            <a:pPr algn="ctr" fontAlgn="ctr"/>
            <a:r>
              <a:rPr lang="en-US" sz="1600" b="1" dirty="0">
                <a:solidFill>
                  <a:prstClr val="white"/>
                </a:solidFill>
                <a:latin typeface="Huawei Sans" panose="020C0503030203020204" pitchFamily="34" charset="0"/>
              </a:rPr>
              <a:t>Configuration change</a:t>
            </a:r>
            <a:endParaRPr lang="en-US" altLang="zh-CN" sz="1600" b="1" dirty="0">
              <a:solidFill>
                <a:prstClr val="white"/>
              </a:solidFill>
              <a:latin typeface="Huawei Sans" panose="020C0503030203020204" pitchFamily="34" charset="0"/>
            </a:endParaRPr>
          </a:p>
        </p:txBody>
      </p:sp>
      <p:sp>
        <p:nvSpPr>
          <p:cNvPr id="12" name="圆角矩形 75"/>
          <p:cNvSpPr/>
          <p:nvPr/>
        </p:nvSpPr>
        <p:spPr>
          <a:xfrm>
            <a:off x="6096000" y="2525862"/>
            <a:ext cx="5573966" cy="352610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Aft>
                <a:spcPts val="600"/>
              </a:spcAft>
            </a:pPr>
            <a:endParaRPr lang="en-US" altLang="zh-CN" sz="1600" dirty="0">
              <a:solidFill>
                <a:prstClr val="black"/>
              </a:solidFill>
              <a:latin typeface="Huawei Sans" panose="020C0503030203020204" pitchFamily="34" charset="0"/>
            </a:endParaRPr>
          </a:p>
        </p:txBody>
      </p:sp>
      <p:pic>
        <p:nvPicPr>
          <p:cNvPr id="13" name="Picture 12" descr="E:\2016.01\1.12 扁平化图标\蓝色\AR-蓝色最新-40.png">
            <a:extLst>
              <a:ext uri="{FF2B5EF4-FFF2-40B4-BE49-F238E27FC236}">
                <a16:creationId xmlns:a16="http://schemas.microsoft.com/office/drawing/2014/main" xmlns="" id="{1D8E071F-501D-48FF-8ED1-076998A80BB3}"/>
              </a:ext>
            </a:extLst>
          </p:cNvPr>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Lst>
          </a:blip>
          <a:srcRect/>
          <a:stretch>
            <a:fillRect/>
          </a:stretch>
        </p:blipFill>
        <p:spPr bwMode="auto">
          <a:xfrm>
            <a:off x="2827881" y="4130964"/>
            <a:ext cx="540000" cy="441818"/>
          </a:xfrm>
          <a:prstGeom prst="rect">
            <a:avLst/>
          </a:prstGeom>
          <a:noFill/>
        </p:spPr>
      </p:pic>
      <p:cxnSp>
        <p:nvCxnSpPr>
          <p:cNvPr id="16" name="Straight Connector 52"/>
          <p:cNvCxnSpPr>
            <a:stCxn id="13" idx="1"/>
            <a:endCxn id="37" idx="0"/>
          </p:cNvCxnSpPr>
          <p:nvPr/>
        </p:nvCxnSpPr>
        <p:spPr>
          <a:xfrm flipH="1">
            <a:off x="1850405" y="4351873"/>
            <a:ext cx="977476" cy="6331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52"/>
          <p:cNvCxnSpPr>
            <a:stCxn id="13" idx="3"/>
            <a:endCxn id="38" idx="0"/>
          </p:cNvCxnSpPr>
          <p:nvPr/>
        </p:nvCxnSpPr>
        <p:spPr>
          <a:xfrm>
            <a:off x="3367881" y="4351873"/>
            <a:ext cx="977476" cy="63315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Freeform 159"/>
          <p:cNvSpPr/>
          <p:nvPr/>
        </p:nvSpPr>
        <p:spPr>
          <a:xfrm flipH="1">
            <a:off x="2637979" y="2966536"/>
            <a:ext cx="879043" cy="47503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b="1" dirty="0">
              <a:solidFill>
                <a:schemeClr val="tx1"/>
              </a:solidFill>
              <a:latin typeface="Huawei Sans" panose="020C0503030203020204" pitchFamily="34" charset="0"/>
            </a:endParaRPr>
          </a:p>
        </p:txBody>
      </p:sp>
      <p:cxnSp>
        <p:nvCxnSpPr>
          <p:cNvPr id="32" name="直接连接符 31"/>
          <p:cNvCxnSpPr/>
          <p:nvPr/>
        </p:nvCxnSpPr>
        <p:spPr>
          <a:xfrm flipV="1">
            <a:off x="3076898" y="3432947"/>
            <a:ext cx="603" cy="70625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631501" y="3106428"/>
            <a:ext cx="888385" cy="307777"/>
          </a:xfrm>
          <a:prstGeom prst="rect">
            <a:avLst/>
          </a:prstGeom>
        </p:spPr>
        <p:txBody>
          <a:bodyPr wrap="none">
            <a:spAutoFit/>
          </a:bodyPr>
          <a:lstStyle/>
          <a:p>
            <a:pPr lvl="0" algn="ctr" fontAlgn="ctr"/>
            <a:r>
              <a:rPr lang="en-US" sz="1400" b="1" dirty="0">
                <a:solidFill>
                  <a:prstClr val="black"/>
                </a:solidFill>
                <a:latin typeface="Huawei Sans" panose="020C0503030203020204" pitchFamily="34" charset="0"/>
              </a:rPr>
              <a:t>Internet</a:t>
            </a:r>
          </a:p>
        </p:txBody>
      </p:sp>
      <p:pic>
        <p:nvPicPr>
          <p:cNvPr id="37" name="图片 3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585501" y="4985025"/>
            <a:ext cx="529809" cy="434443"/>
          </a:xfrm>
          <a:prstGeom prst="rect">
            <a:avLst/>
          </a:prstGeom>
        </p:spPr>
      </p:pic>
      <p:pic>
        <p:nvPicPr>
          <p:cNvPr id="38" name="图片 3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080453" y="4985025"/>
            <a:ext cx="529809" cy="434443"/>
          </a:xfrm>
          <a:prstGeom prst="rect">
            <a:avLst/>
          </a:prstGeom>
        </p:spPr>
      </p:pic>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91551" y="3635845"/>
            <a:ext cx="540000" cy="442174"/>
          </a:xfrm>
          <a:prstGeom prst="rect">
            <a:avLst/>
          </a:prstGeom>
        </p:spPr>
      </p:pic>
      <p:cxnSp>
        <p:nvCxnSpPr>
          <p:cNvPr id="43" name="直接连接符 42"/>
          <p:cNvCxnSpPr>
            <a:endCxn id="41" idx="1"/>
          </p:cNvCxnSpPr>
          <p:nvPr/>
        </p:nvCxnSpPr>
        <p:spPr>
          <a:xfrm flipV="1">
            <a:off x="3365603" y="3856931"/>
            <a:ext cx="725948" cy="329327"/>
          </a:xfrm>
          <a:prstGeom prst="line">
            <a:avLst/>
          </a:prstGeom>
          <a:ln w="19050">
            <a:solidFill>
              <a:srgbClr val="00B0F0"/>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pic>
        <p:nvPicPr>
          <p:cNvPr id="52" name="图片 5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435187" y="3182633"/>
            <a:ext cx="540000" cy="442800"/>
          </a:xfrm>
          <a:prstGeom prst="rect">
            <a:avLst/>
          </a:prstGeom>
          <a:noFill/>
          <a:ln>
            <a:noFill/>
          </a:ln>
        </p:spPr>
      </p:pic>
      <p:pic>
        <p:nvPicPr>
          <p:cNvPr id="54" name="图片 5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0056066" y="3182633"/>
            <a:ext cx="540000" cy="442800"/>
          </a:xfrm>
          <a:prstGeom prst="rect">
            <a:avLst/>
          </a:prstGeom>
          <a:noFill/>
          <a:ln>
            <a:noFill/>
          </a:ln>
        </p:spPr>
      </p:pic>
      <p:cxnSp>
        <p:nvCxnSpPr>
          <p:cNvPr id="56" name="直接连接符 55"/>
          <p:cNvCxnSpPr>
            <a:stCxn id="52" idx="2"/>
            <a:endCxn id="58" idx="1"/>
          </p:cNvCxnSpPr>
          <p:nvPr/>
        </p:nvCxnSpPr>
        <p:spPr>
          <a:xfrm>
            <a:off x="7705188" y="3625432"/>
            <a:ext cx="1083979" cy="10572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4" idx="2"/>
            <a:endCxn id="58" idx="3"/>
          </p:cNvCxnSpPr>
          <p:nvPr/>
        </p:nvCxnSpPr>
        <p:spPr>
          <a:xfrm flipH="1">
            <a:off x="9329167" y="3625432"/>
            <a:ext cx="996899" cy="10572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789166" y="4461308"/>
            <a:ext cx="540000" cy="442800"/>
          </a:xfrm>
          <a:prstGeom prst="rect">
            <a:avLst/>
          </a:prstGeom>
          <a:noFill/>
          <a:ln>
            <a:noFill/>
          </a:ln>
        </p:spPr>
      </p:pic>
      <p:sp>
        <p:nvSpPr>
          <p:cNvPr id="69" name="圆角矩形 68"/>
          <p:cNvSpPr/>
          <p:nvPr/>
        </p:nvSpPr>
        <p:spPr>
          <a:xfrm>
            <a:off x="8055256" y="2790241"/>
            <a:ext cx="780820" cy="267725"/>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600" dirty="0">
                <a:solidFill>
                  <a:srgbClr val="1D1D1A"/>
                </a:solidFill>
                <a:latin typeface="Huawei Sans" panose="020C0503030203020204" pitchFamily="34" charset="0"/>
              </a:rPr>
              <a:t>RSTP</a:t>
            </a:r>
            <a:endParaRPr lang="en-US" altLang="zh-CN" sz="1600" kern="0" dirty="0">
              <a:solidFill>
                <a:srgbClr val="1D1D1A"/>
              </a:solidFill>
              <a:latin typeface="Huawei Sans" panose="020C0503030203020204" pitchFamily="34" charset="0"/>
              <a:sym typeface="Huawei Sans" panose="020C0503030203020204" pitchFamily="34" charset="0"/>
            </a:endParaRPr>
          </a:p>
        </p:txBody>
      </p:sp>
      <p:cxnSp>
        <p:nvCxnSpPr>
          <p:cNvPr id="70" name="直接连接符 69"/>
          <p:cNvCxnSpPr>
            <a:stCxn id="52" idx="3"/>
            <a:endCxn id="54" idx="1"/>
          </p:cNvCxnSpPr>
          <p:nvPr/>
        </p:nvCxnSpPr>
        <p:spPr>
          <a:xfrm>
            <a:off x="7975187" y="3404032"/>
            <a:ext cx="20808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9228338" y="2790241"/>
            <a:ext cx="780820" cy="267725"/>
          </a:xfrm>
          <a:prstGeom prst="roundRect">
            <a:avLst>
              <a:gd name="adj" fmla="val 1500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600" dirty="0">
                <a:solidFill>
                  <a:srgbClr val="1D1D1A"/>
                </a:solidFill>
                <a:latin typeface="Huawei Sans" panose="020C0503030203020204" pitchFamily="34" charset="0"/>
              </a:rPr>
              <a:t>MSTP</a:t>
            </a:r>
            <a:endParaRPr lang="en-US" altLang="zh-CN" sz="1600" kern="0" dirty="0">
              <a:solidFill>
                <a:srgbClr val="1D1D1A"/>
              </a:solidFill>
              <a:latin typeface="Huawei Sans" panose="020C0503030203020204" pitchFamily="34" charset="0"/>
              <a:sym typeface="Huawei Sans" panose="020C0503030203020204" pitchFamily="34" charset="0"/>
            </a:endParaRPr>
          </a:p>
        </p:txBody>
      </p:sp>
      <p:cxnSp>
        <p:nvCxnSpPr>
          <p:cNvPr id="74" name="直接连接符 73"/>
          <p:cNvCxnSpPr>
            <a:stCxn id="69" idx="3"/>
            <a:endCxn id="73" idx="1"/>
          </p:cNvCxnSpPr>
          <p:nvPr/>
        </p:nvCxnSpPr>
        <p:spPr>
          <a:xfrm>
            <a:off x="8836076" y="2924103"/>
            <a:ext cx="392262" cy="0"/>
          </a:xfrm>
          <a:prstGeom prst="line">
            <a:avLst/>
          </a:prstGeom>
          <a:ln w="19050">
            <a:solidFill>
              <a:srgbClr val="00B0F0"/>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3" name="文本占位符 2"/>
          <p:cNvSpPr txBox="1">
            <a:spLocks/>
          </p:cNvSpPr>
          <p:nvPr/>
        </p:nvSpPr>
        <p:spPr bwMode="auto">
          <a:xfrm>
            <a:off x="6173227" y="5148574"/>
            <a:ext cx="5584826" cy="81343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buNone/>
            </a:pPr>
            <a:r>
              <a:rPr lang="en-US" sz="1400" dirty="0">
                <a:latin typeface="Huawei Sans" panose="020C0503030203020204" pitchFamily="34" charset="0"/>
              </a:rPr>
              <a:t>If you change the device configuration without changing the physical topology, the running services may be affected.</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056528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Migration Process</a:t>
            </a:r>
            <a:endParaRPr lang="en-US" altLang="zh-CN" dirty="0">
              <a:sym typeface="Huawei Sans" panose="020C0503030203020204" pitchFamily="34" charset="0"/>
            </a:endParaRPr>
          </a:p>
        </p:txBody>
      </p:sp>
      <p:sp>
        <p:nvSpPr>
          <p:cNvPr id="4" name="圆角矩形 3"/>
          <p:cNvSpPr/>
          <p:nvPr/>
        </p:nvSpPr>
        <p:spPr>
          <a:xfrm>
            <a:off x="1737766" y="1774148"/>
            <a:ext cx="2464122" cy="579198"/>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Preparation phase</a:t>
            </a:r>
            <a:endParaRPr lang="en-US" altLang="zh-CN" sz="1600" kern="0" dirty="0">
              <a:solidFill>
                <a:srgbClr val="FFFFFF"/>
              </a:solidFill>
              <a:latin typeface="Huawei Sans" panose="020C0503030203020204" pitchFamily="34" charset="0"/>
              <a:ea typeface="方正兰亭黑简体" panose="02000000000000000000" pitchFamily="2" charset="-122"/>
            </a:endParaRPr>
          </a:p>
        </p:txBody>
      </p:sp>
      <p:sp>
        <p:nvSpPr>
          <p:cNvPr id="5" name="圆角矩形 4"/>
          <p:cNvSpPr/>
          <p:nvPr/>
        </p:nvSpPr>
        <p:spPr>
          <a:xfrm>
            <a:off x="4866320" y="1774148"/>
            <a:ext cx="2464122" cy="579198"/>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Implementation phase</a:t>
            </a:r>
            <a:endParaRPr lang="en-US" altLang="zh-CN" sz="1600" kern="0" dirty="0">
              <a:solidFill>
                <a:srgbClr val="FFFFFF"/>
              </a:solidFill>
              <a:latin typeface="Huawei Sans" panose="020C0503030203020204" pitchFamily="34" charset="0"/>
              <a:ea typeface="方正兰亭黑简体" panose="02000000000000000000" pitchFamily="2" charset="-122"/>
            </a:endParaRPr>
          </a:p>
        </p:txBody>
      </p:sp>
      <p:sp>
        <p:nvSpPr>
          <p:cNvPr id="6" name="圆角矩形 5"/>
          <p:cNvSpPr/>
          <p:nvPr/>
        </p:nvSpPr>
        <p:spPr>
          <a:xfrm>
            <a:off x="7994875" y="1774148"/>
            <a:ext cx="2464122" cy="579198"/>
          </a:xfrm>
          <a:prstGeom prst="round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FFFFFF"/>
                </a:solidFill>
                <a:latin typeface="Huawei Sans" panose="020C0503030203020204" pitchFamily="34" charset="0"/>
              </a:rPr>
              <a:t>Closing phase</a:t>
            </a:r>
            <a:endParaRPr lang="en-US" altLang="zh-CN" sz="1600" kern="0" dirty="0">
              <a:solidFill>
                <a:srgbClr val="FFFFFF"/>
              </a:solidFill>
              <a:latin typeface="Huawei Sans" panose="020C0503030203020204" pitchFamily="34" charset="0"/>
              <a:ea typeface="方正兰亭黑简体" panose="02000000000000000000" pitchFamily="2" charset="-122"/>
            </a:endParaRPr>
          </a:p>
        </p:txBody>
      </p:sp>
      <p:cxnSp>
        <p:nvCxnSpPr>
          <p:cNvPr id="8" name="直接箭头连接符 7"/>
          <p:cNvCxnSpPr>
            <a:stCxn id="4" idx="3"/>
            <a:endCxn id="5" idx="1"/>
          </p:cNvCxnSpPr>
          <p:nvPr/>
        </p:nvCxnSpPr>
        <p:spPr>
          <a:xfrm>
            <a:off x="4201888" y="2063747"/>
            <a:ext cx="664432"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3"/>
            <a:endCxn id="6" idx="1"/>
          </p:cNvCxnSpPr>
          <p:nvPr/>
        </p:nvCxnSpPr>
        <p:spPr>
          <a:xfrm>
            <a:off x="7330444" y="2063747"/>
            <a:ext cx="664432"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 name="圆角矩形 10"/>
          <p:cNvSpPr/>
          <p:nvPr/>
        </p:nvSpPr>
        <p:spPr>
          <a:xfrm>
            <a:off x="1737766" y="2511835"/>
            <a:ext cx="2464122" cy="3088865"/>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Project Survey</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Project analysis</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Risk assessment</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Migration solution output</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Solution verification and review</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Migration preparation</a:t>
            </a:r>
            <a:endParaRPr lang="en-US" altLang="zh-CN" sz="1600" dirty="0">
              <a:solidFill>
                <a:schemeClr val="tx1"/>
              </a:solidFill>
              <a:latin typeface="Huawei Sans" panose="020C0503030203020204" pitchFamily="34" charset="0"/>
            </a:endParaRPr>
          </a:p>
        </p:txBody>
      </p:sp>
      <p:sp>
        <p:nvSpPr>
          <p:cNvPr id="12" name="圆角矩形 11"/>
          <p:cNvSpPr/>
          <p:nvPr/>
        </p:nvSpPr>
        <p:spPr>
          <a:xfrm>
            <a:off x="4866319" y="2511835"/>
            <a:ext cx="2464122" cy="3088865"/>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Snapshot before the migration</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Migration implementation</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Migration rollback</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Migration test and check</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endParaRPr lang="en-US" altLang="zh-CN" sz="1600" dirty="0">
              <a:solidFill>
                <a:schemeClr val="tx1"/>
              </a:solidFill>
              <a:latin typeface="Huawei Sans" panose="020C0503030203020204" pitchFamily="34" charset="0"/>
            </a:endParaRPr>
          </a:p>
        </p:txBody>
      </p:sp>
      <p:sp>
        <p:nvSpPr>
          <p:cNvPr id="13" name="圆角矩形 12"/>
          <p:cNvSpPr/>
          <p:nvPr/>
        </p:nvSpPr>
        <p:spPr>
          <a:xfrm>
            <a:off x="7989486" y="2511835"/>
            <a:ext cx="2464122" cy="3088865"/>
          </a:xfrm>
          <a:prstGeom prst="roundRect">
            <a:avLst>
              <a:gd name="adj" fmla="val 3013"/>
            </a:avLst>
          </a:prstGeom>
          <a:gradFill>
            <a:gsLst>
              <a:gs pos="0">
                <a:srgbClr val="F3FBFE"/>
              </a:gs>
              <a:gs pos="100000">
                <a:schemeClr val="bg1"/>
              </a:gs>
            </a:gsLst>
            <a:lin ang="5400000" scaled="1"/>
          </a:gradFill>
          <a:ln w="12700">
            <a:gradFill flip="none" rotWithShape="1">
              <a:gsLst>
                <a:gs pos="0">
                  <a:schemeClr val="bg1"/>
                </a:gs>
                <a:gs pos="100000">
                  <a:schemeClr val="bg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t" anchorCtr="0"/>
          <a:lstStyle/>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Onsite attendance</a:t>
            </a:r>
            <a:endParaRPr lang="en-US" altLang="zh-CN" sz="1600" dirty="0">
              <a:solidFill>
                <a:schemeClr val="tx1"/>
              </a:solidFill>
              <a:latin typeface="Huawei Sans" panose="020C0503030203020204" pitchFamily="34" charset="0"/>
            </a:endParaRPr>
          </a:p>
          <a:p>
            <a:pPr marL="342900" indent="-342900" fontAlgn="ctr">
              <a:lnSpc>
                <a:spcPts val="2400"/>
              </a:lnSpc>
              <a:buFont typeface="+mj-lt"/>
              <a:buAutoNum type="arabicPeriod"/>
            </a:pPr>
            <a:r>
              <a:rPr lang="en-US" sz="1600" dirty="0">
                <a:solidFill>
                  <a:schemeClr val="tx1"/>
                </a:solidFill>
                <a:latin typeface="Huawei Sans" panose="020C0503030203020204" pitchFamily="34" charset="0"/>
              </a:rPr>
              <a:t>Migration acceptance</a:t>
            </a:r>
            <a:endParaRPr lang="en-US" altLang="zh-CN" sz="1600" dirty="0">
              <a:solidFill>
                <a:schemeClr val="tx1"/>
              </a:solidFill>
              <a:latin typeface="Huawei Sans" panose="020C0503030203020204" pitchFamily="34" charset="0"/>
            </a:endParaRPr>
          </a:p>
          <a:p>
            <a:pPr fontAlgn="ctr">
              <a:lnSpc>
                <a:spcPts val="2400"/>
              </a:lnSpc>
            </a:pPr>
            <a:endParaRPr lang="en-US" altLang="zh-CN" sz="16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03094634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10.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11.xml><?xml version="1.0" encoding="utf-8"?>
<p:tagLst xmlns:a="http://schemas.openxmlformats.org/drawingml/2006/main" xmlns:r="http://schemas.openxmlformats.org/officeDocument/2006/relationships" xmlns:p="http://schemas.openxmlformats.org/presentationml/2006/main">
  <p:tag name="ISLIDE.ICON" val="#150790;#160209;#172923;#150164;#82624;"/>
</p:tagLst>
</file>

<file path=ppt/tags/tag12.xml><?xml version="1.0" encoding="utf-8"?>
<p:tagLst xmlns:a="http://schemas.openxmlformats.org/drawingml/2006/main" xmlns:r="http://schemas.openxmlformats.org/officeDocument/2006/relationships" xmlns:p="http://schemas.openxmlformats.org/presentationml/2006/main">
  <p:tag name="ISLIDE.ICON" val="#150790;#160209;#172923;#150164;#82624;"/>
</p:tagLst>
</file>

<file path=ppt/tags/tag13.xml><?xml version="1.0" encoding="utf-8"?>
<p:tagLst xmlns:a="http://schemas.openxmlformats.org/drawingml/2006/main" xmlns:r="http://schemas.openxmlformats.org/officeDocument/2006/relationships" xmlns:p="http://schemas.openxmlformats.org/presentationml/2006/main">
  <p:tag name="ISLIDE.ICON" val="#150790;#160209;#172923;#150164;#82624;"/>
</p:tagLst>
</file>

<file path=ppt/tags/tag14.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
</p:tagLst>
</file>

<file path=ppt/tags/tag15.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10745;#13555;#13555;"/>
</p:tagLst>
</file>

<file path=ppt/tags/tag16.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
</p:tagLst>
</file>

<file path=ppt/tags/tag17.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
</p:tagLst>
</file>

<file path=ppt/tags/tag18.xml><?xml version="1.0" encoding="utf-8"?>
<p:tagLst xmlns:a="http://schemas.openxmlformats.org/drawingml/2006/main" xmlns:r="http://schemas.openxmlformats.org/officeDocument/2006/relationships" xmlns:p="http://schemas.openxmlformats.org/presentationml/2006/main">
  <p:tag name="ISLIDE.ICON" val="#150790;#160209;#172923;#150164;#82624;#373746;#152814;#77542;#13647;#370941;#67218;#31592;#172444;"/>
</p:tagLst>
</file>

<file path=ppt/tags/tag2.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3.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4.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5.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6.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7.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ags/tag8.xml><?xml version="1.0" encoding="utf-8"?>
<p:tagLst xmlns:a="http://schemas.openxmlformats.org/drawingml/2006/main" xmlns:r="http://schemas.openxmlformats.org/officeDocument/2006/relationships" xmlns:p="http://schemas.openxmlformats.org/presentationml/2006/main">
  <p:tag name="ISLIDE.ICON" val="#150790;#160209;#172923;#150164;#61989;"/>
</p:tagLst>
</file>

<file path=ppt/tags/tag9.xml><?xml version="1.0" encoding="utf-8"?>
<p:tagLst xmlns:a="http://schemas.openxmlformats.org/drawingml/2006/main" xmlns:r="http://schemas.openxmlformats.org/officeDocument/2006/relationships" xmlns:p="http://schemas.openxmlformats.org/presentationml/2006/main">
  <p:tag name="ISLIDE.ICON" val="#150790;#160209;#172923;#150164;"/>
</p:tagLst>
</file>

<file path=ppt/theme/theme1.xml><?xml version="1.0" encoding="utf-8"?>
<a:theme xmlns:a="http://schemas.openxmlformats.org/drawingml/2006/main" name="1_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方正兰亭黑简体"/>
        <a:cs typeface=""/>
      </a:majorFont>
      <a:minorFont>
        <a:latin typeface="Arial"/>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rial"/>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E54B019-8B57-4648-B6CD-1913B6BC9426}"/>
</file>

<file path=customXml/itemProps2.xml><?xml version="1.0" encoding="utf-8"?>
<ds:datastoreItem xmlns:ds="http://schemas.openxmlformats.org/officeDocument/2006/customXml" ds:itemID="{93AF666F-DFD1-4F2A-8BA0-76156E488C56}"/>
</file>

<file path=customXml/itemProps3.xml><?xml version="1.0" encoding="utf-8"?>
<ds:datastoreItem xmlns:ds="http://schemas.openxmlformats.org/officeDocument/2006/customXml" ds:itemID="{F55C0622-4304-4F17-9774-6AA3C9D00D18}"/>
</file>

<file path=docProps/app.xml><?xml version="1.0" encoding="utf-8"?>
<Properties xmlns="http://schemas.openxmlformats.org/officeDocument/2006/extended-properties" xmlns:vt="http://schemas.openxmlformats.org/officeDocument/2006/docPropsVTypes">
  <Template>Office Theme</Template>
  <TotalTime>8706</TotalTime>
  <Words>4247</Words>
  <Application>Microsoft Office PowerPoint</Application>
  <PresentationFormat>自定义</PresentationFormat>
  <Paragraphs>643</Paragraphs>
  <Slides>49</Slides>
  <Notes>49</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49</vt:i4>
      </vt:variant>
    </vt:vector>
  </HeadingPairs>
  <TitlesOfParts>
    <vt:vector size="58" baseType="lpstr">
      <vt:lpstr>方正兰亭黑简体</vt:lpstr>
      <vt:lpstr>微软雅黑</vt:lpstr>
      <vt:lpstr>Arial</vt:lpstr>
      <vt:lpstr>Calibri</vt:lpstr>
      <vt:lpstr>Courier New</vt:lpstr>
      <vt:lpstr>Huawei Sans</vt:lpstr>
      <vt:lpstr>Wingdings</vt:lpstr>
      <vt:lpstr>1_主题1</vt:lpstr>
      <vt:lpstr>Microsoft Word Document</vt:lpstr>
      <vt:lpstr>PowerPoint 演示文稿</vt:lpstr>
      <vt:lpstr>Network Migration</vt:lpstr>
      <vt:lpstr>PowerPoint 演示文稿</vt:lpstr>
      <vt:lpstr>PowerPoint 演示文稿</vt:lpstr>
      <vt:lpstr>PowerPoint 演示文稿</vt:lpstr>
      <vt:lpstr>Basic Concepts</vt:lpstr>
      <vt:lpstr>Common Migration Scenarios (1)</vt:lpstr>
      <vt:lpstr>Common Migration Scenarios (2)</vt:lpstr>
      <vt:lpstr>Migration Process</vt:lpstr>
      <vt:lpstr>PowerPoint 演示文稿</vt:lpstr>
      <vt:lpstr>Project Investigation</vt:lpstr>
      <vt:lpstr>Information Collection and Analysis</vt:lpstr>
      <vt:lpstr>Traffic Model Analysis</vt:lpstr>
      <vt:lpstr>Observing the Hardware Environment on the Live Network</vt:lpstr>
      <vt:lpstr>Project Analysis</vt:lpstr>
      <vt:lpstr>Risk Assessment</vt:lpstr>
      <vt:lpstr>Migration Solution Output</vt:lpstr>
      <vt:lpstr>Implementation Solution</vt:lpstr>
      <vt:lpstr>Rollback Solution</vt:lpstr>
      <vt:lpstr>Solution Verification and Review</vt:lpstr>
      <vt:lpstr>Migration Preparation</vt:lpstr>
      <vt:lpstr>Software and Hardware Preparation</vt:lpstr>
      <vt:lpstr>Tool and Spare Part Preparation</vt:lpstr>
      <vt:lpstr>Personnel Arrangement</vt:lpstr>
      <vt:lpstr>Snapshot Before the Migration</vt:lpstr>
      <vt:lpstr>Migration Implementation</vt:lpstr>
      <vt:lpstr>Migration Rollback</vt:lpstr>
      <vt:lpstr>Migration test</vt:lpstr>
      <vt:lpstr>Onsite Attendance</vt:lpstr>
      <vt:lpstr>Migration Acceptance</vt:lpstr>
      <vt:lpstr>PowerPoint 演示文稿</vt:lpstr>
      <vt:lpstr>Migration Cases — Precautions</vt:lpstr>
      <vt:lpstr>Class Activities</vt:lpstr>
      <vt:lpstr>Introduction to the Early Stage of the Reconstruction Project</vt:lpstr>
      <vt:lpstr>Original Topology</vt:lpstr>
      <vt:lpstr>Target Topology</vt:lpstr>
      <vt:lpstr>Target Logical Topology (1)</vt:lpstr>
      <vt:lpstr>Target Logical Topology (2)</vt:lpstr>
      <vt:lpstr>Target Logical Topology (3)</vt:lpstr>
      <vt:lpstr>NQA Design</vt:lpstr>
      <vt:lpstr>Route Backup Design</vt:lpstr>
      <vt:lpstr>Migration Solution (1)</vt:lpstr>
      <vt:lpstr>Migration Solution (2)</vt:lpstr>
      <vt:lpstr>Migration Solution (3)</vt:lpstr>
      <vt:lpstr>Migration Solution (4)</vt:lpstr>
      <vt:lpstr>Migration Document Output</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hejunjianzjhw</cp:lastModifiedBy>
  <cp:revision>1060</cp:revision>
  <dcterms:created xsi:type="dcterms:W3CDTF">2018-06-21T13:34:14Z</dcterms:created>
  <dcterms:modified xsi:type="dcterms:W3CDTF">2020-08-06T09:35:22Z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(3)oh4/PL/pfudV7wHU/OLfKlc/a9QetDJIcjKUvgy/YOEtRj6s6ciwHURmxMq6fK1oIGXixYyJ
Dp0ON+TRvXPy3ONecZQekai0KRwbwZAal1aVQoPOrf4RYGujVWJSrYrU4P2iCD9Njtn6CmsV
QGPe0zhXjyjmTbDhDuV8WOrMF9TGtHpePZfEOCf5DRgZ4vnYNywR7IlgA+1MH7iqm8YGiUdN
PZy0GfPHSnzc76bZM3</vt:lpwstr>
  </property>
  <property fmtid="{D5CDD505-2E9C-101B-9397-08002B2CF9AE}" pid="3" name="_2015_ms_pID_7253431">
    <vt:lpwstr>/uaURTK4xleX7aYBByooZXiH/aTVWdIE4sEN1Ohq4/4WaudPZAoB0l
dArFIFcwFfgO+lCw4hp0fjcsvsOe3AlmEvTF/uez8kwnG/ZlfAllYe5IuJVKijdjgxIIGy1j
ZVCA7RIeIeIAZcB2NOv1SLkKFg+NkNloSuChdwUglCHhrUr1Zzgwj1eFdH6Ryi9/qMGwEI13
w7ZwmgpZch6mXmy1b5Pi2gbaR5aYoFgkJreY</vt:lpwstr>
  </property>
  <property fmtid="{D5CDD505-2E9C-101B-9397-08002B2CF9AE}" pid="4" name="_2015_ms_pID_7253432">
    <vt:lpwstr>Rg==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1596695604</vt:lpwstr>
  </property>
  <property fmtid="{D5CDD505-2E9C-101B-9397-08002B2CF9AE}" pid="9" name="ContentTypeId">
    <vt:lpwstr>0x01010002C5B4B712841F4C8A7AAEE2CD191271</vt:lpwstr>
  </property>
</Properties>
</file>